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61" r:id="rId2"/>
    <p:sldId id="262" r:id="rId3"/>
    <p:sldId id="265" r:id="rId4"/>
    <p:sldId id="263" r:id="rId5"/>
    <p:sldId id="264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5" r:id="rId19"/>
    <p:sldId id="286" r:id="rId20"/>
    <p:sldId id="279" r:id="rId21"/>
    <p:sldId id="280" r:id="rId22"/>
    <p:sldId id="281" r:id="rId23"/>
    <p:sldId id="282" r:id="rId24"/>
    <p:sldId id="283" r:id="rId25"/>
    <p:sldId id="284" r:id="rId26"/>
    <p:sldId id="287" r:id="rId27"/>
    <p:sldId id="288" r:id="rId28"/>
    <p:sldId id="289" r:id="rId29"/>
    <p:sldId id="291" r:id="rId30"/>
    <p:sldId id="293" r:id="rId31"/>
    <p:sldId id="294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3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32" r:id="rId50"/>
    <p:sldId id="321" r:id="rId51"/>
    <p:sldId id="322" r:id="rId52"/>
    <p:sldId id="323" r:id="rId53"/>
    <p:sldId id="324" r:id="rId54"/>
    <p:sldId id="325" r:id="rId55"/>
    <p:sldId id="326" r:id="rId56"/>
    <p:sldId id="317" r:id="rId57"/>
    <p:sldId id="318" r:id="rId58"/>
    <p:sldId id="319" r:id="rId59"/>
    <p:sldId id="327" r:id="rId60"/>
    <p:sldId id="328" r:id="rId61"/>
    <p:sldId id="329" r:id="rId62"/>
    <p:sldId id="330" r:id="rId63"/>
    <p:sldId id="331" r:id="rId64"/>
    <p:sldId id="333" r:id="rId65"/>
    <p:sldId id="334" r:id="rId66"/>
    <p:sldId id="337" r:id="rId67"/>
    <p:sldId id="339" r:id="rId68"/>
    <p:sldId id="340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4" autoAdjust="0"/>
    <p:restoredTop sz="94660"/>
  </p:normalViewPr>
  <p:slideViewPr>
    <p:cSldViewPr>
      <p:cViewPr varScale="1">
        <p:scale>
          <a:sx n="70" d="100"/>
          <a:sy n="70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79C6-0691-4257-875A-950AC87AE21E}" type="datetimeFigureOut">
              <a:rPr lang="en-US" smtClean="0"/>
              <a:t>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1FED2-4388-42B5-8028-23BC883E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6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FED2-4388-42B5-8028-23BC883E24A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FED2-4388-42B5-8028-23BC883E24A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FED2-4388-42B5-8028-23BC883E24A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FED2-4388-42B5-8028-23BC883E24A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4596-E287-445A-8313-1B03BE2C398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90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4596-E287-445A-8313-1B03BE2C398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9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4596-E287-445A-8313-1B03BE2C398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8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4596-E287-445A-8313-1B03BE2C398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6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4596-E287-445A-8313-1B03BE2C398D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08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4596-E287-445A-8313-1B03BE2C398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7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4596-E287-445A-8313-1B03BE2C398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4596-E287-445A-8313-1B03BE2C398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4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4596-E287-445A-8313-1B03BE2C398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9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4596-E287-445A-8313-1B03BE2C398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8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114596-E287-445A-8313-1B03BE2C398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44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114596-E287-445A-8313-1B03BE2C398D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2/5/2012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BCF189-7DD7-4F6A-B7F4-E4A95680C24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imgres?imgurl=http://ifightrobots.com/images/prince_symbol.jpg&amp;imgrefurl=http://ifightrobots.com/?p=25&amp;h=306&amp;w=256&amp;sz=10&amp;tbnid=F7mjJIvGhUe7HM:&amp;tbnh=244&amp;tbnw=204&amp;prev=/images?q=prince+symbol&amp;usg=__NWXoQ5mRCPIQZNQcd72vZ_dZ4jI=&amp;sa=X&amp;ei=k4o5TJyNGIalcenEhf0O&amp;ved=0CBkQ9QEwA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hyperlink" Target="http://www.google.com/imgres?imgurl=http://ifightrobots.com/images/prince_symbol.jpg&amp;imgrefurl=http://ifightrobots.com/?p=25&amp;h=306&amp;w=256&amp;sz=10&amp;tbnid=F7mjJIvGhUe7HM:&amp;tbnh=244&amp;tbnw=204&amp;prev=/images?q=prince+symbol&amp;usg=__NWXoQ5mRCPIQZNQcd72vZ_dZ4jI=&amp;sa=X&amp;ei=k4o5TJyNGIalcenEhf0O&amp;ved=0CBkQ9QEwAA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www.google.com/imgres?imgurl=http://i193.photobucket.com/albums/z10/innermagicclub/printcopy.jpg&amp;imgrefurl=http://innermagicclub.wordpress.com/2009/10/13/signature-act/&amp;usg=__NQQz1PSzInxpDOfsnhj751NOGKY=&amp;h=1024&amp;w=761&amp;sz=201&amp;hl=en&amp;start=10&amp;um=1&amp;itbs=1&amp;tbnid=PmINr-ug6zUyWM:&amp;tbnh=150&amp;tbnw=111&amp;prev=/images?q=signature+illiterate&amp;um=1&amp;hl=en&amp;safe=off&amp;rlz=1T4RNWN_enUS252US252&amp;tbs=isch:1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newarkadvocate.com/article/20100928/NEWS01/9280339/0/NEWS/Johnstown-woman-s-will-recorded-on-wood?odyssey=mod|lateststories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077200" cy="3048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Wills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Introduction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525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Testamentary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.  Know natural objects of bounty.</a:t>
            </a:r>
            <a:endParaRPr lang="en-US" b="1" dirty="0"/>
          </a:p>
        </p:txBody>
      </p:sp>
      <p:sp>
        <p:nvSpPr>
          <p:cNvPr id="4" name="AutoShape 2" descr="data:image/jpeg;base64,/9j/4AAQSkZJRgABAQAAAQABAAD/2wCEAAkGBhQSEBUTExMUFRUUGBgYFxQYFRQXFxQXGBcYGBQYGBgXHSYeFxwjGhcXIC8gIycpLCwsFx4xNTAqNSYsLCkBCQoKDgwOGg8PGiwgHyQqKiktLCkuLCwuKS0pLCkpKSksLCkpKSktLikpLCkpKS8sLCwsLCwsLiwsKSwpKSksLP/AABEIAOAA4AMBIgACEQEDEQH/xAAcAAEAAgMBAQEAAAAAAAAAAAAABAUDBgcCAQj/xABJEAABAwIDBAQJCQUHBAMAAAABAAIDBBEFEiEGMUFREyJhcQcyQnKBkaGxwRQjJFJzsrPR8CUzouHxNFNiY4KSwhU1dIMIFkP/xAAaAQEAAgMBAAAAAAAAAAAAAAAAAQMCBAUG/8QAKhEAAgIBBAEEAgEFAQAAAAAAAAECAxEEEiExQQUTIlEyYcFxgZGh0RT/2gAMAwEAAhEDEQA/AO4oiIAiIgCIiAIi+F1kB9RYXVbB5QWM4kztPoUZBKRQjireR9i8f9WH1T7EygWCKuOMAeSR6VidtAwb8o73gKNyBbIqR+1kDfGkiHfNGPeVkg2kiecrXMcbE2bI1xsN5sE3IFuigDFR9U+xehijeR9inKBNRRBibO31L2MQZ9b3pkEhF5bIDu17V6UgIiIAiIgCIiAIiIAiIgCIiAKo2rkc2jmc0kODbgjgbhW6qtqG3o5h/gKA5q/buaGnMjmskLbCxBbe5A8leKLwth5ANM650GWQG57AWj3rWtonZaUj6z2j3n4L7slh1gJS25Pi7rhu69u33LVvs9uOUuTXslLfiJ1GDaJrgLsc08tDb1KQMXjP1teFlqkVTbyXaD6p93oKpMTxKqlsIonsY8loNusSHBpzEfu7Ei97d65FdusslhLCJlbtRstczDInF0jWhxOYtu8m53nKDpf1FeaCrw2V2SKHOTwbTk9g3DReNkfBe2RjZqpxdm16JpI3G3XdvO7cPWV0igw2KFuWJjWNHBoA/quzXCWPkxCVsuXwijg2XjIBEQbfgQAfSAssWy7Wm4jaCON+PuVxNXNbu1PYo0jnv3nKOQV3tov3Mg1ADN5BPIalKc5jaxHepBowO9I96najFtmF4sVrO2WMVVNH0kLY3MHjEglzORte1vctpqN6i1EQc0tcLhwIIO4g6EH0JsWCqbk1wx4PMTfUUDJZNXEvuQALkOI3BbMtd2Gw3oKTouDZJbeaXkt79CFsSJYRZD8VkIiKTMIiIAiIgCIiAIiIAiIgCrtoB9Fm8wqxVfj39ml8x3uUMHBNqG5jDGPKeSfQLfEq2jLWs6xLWtG8A6Ddw13e1VOISZqsf5bB63En3WWDF6wvc2FmuouBvLj4oWhcnKxJeDWsltyy+p5TM93Q1jwW2LQGEjLl1J7QbC5t6FtOB0PRRtYQ+SxsCHvaS5zrktPR2AJ3D1nVW2w2y7aOCzgDK8Xkd/xHYPbqVsDqsuOVm7dm/Lkt2MCYV8ZfZlgyQsEbLm265vxvqfSvvRuf4x9C909KG9pWf9XVmUui/BjjgA1sjwo+JYvFA3NI7LyG8u7hxWSOcPY17dzgCPSLo00ssxU4t7U+TDMfWsDDqvldXMZvOvrKop9rA09Rl+9aVmtpreM5f6EmkuS9qFFf+v13KLheNPqOkzABrMoHO5uT7AFJeVt1z3xUilSUllFxhQ+b9J96nKLhv7pqlKWbEegiIhIREQBERAEREAREQBERAFX4/wD2Wb7N3uVgqbbCXLh9U4bxBIR35DZCGfnqlrLyTSncXH1N3LZPBrhHTVDqh46sR0+0cP8AiPeFo9PJaG3M/r3Lsmy9J8mpI2AdcgE+e7U+rRUQhmWTWS3S58G0umLjkb/qPwVtSQBosN6rMMp8o7SreJXt+DbSM7VXYxiJjbZg1PHgPzWQ4o3pMgNyN/fyVZj+KMBDd55Km7UV6ZbrP8GvZLcmos1Ksw6Sd5cTc8XE6D9cgthp6l0cDIs18gtmGl1BFZf8uAXvpV5X1L1jUar4R+Mfoq0umhU3Ptsw1Ou9QRTXcpdTO1u8gfHuHFe8Phke4FsMhHMgNH8ViufpoWN5SyX2pNE7AYcrZhxzt+4pkh/XYf6H1LFBTysleXRlrHNbrcEZmnQaHiCfUtJxLbmOnrqsHrPHyaGKO/jOPSF/cAXi57l7rTZ9pZKaliODrGGn5pqlKl2R/souSfnJtT9tJb8ldK42l0EREJCIiAIiIAiIgCIiAIiIAqPbYfs6r+wl+4VeKl2yH7Oq/sJfw3IyH0fnDZyk6WeGPhmBPcNT7vau0YaM778G6D4rlHg/j+de/wCoyw73G3wK67g8dmDnxKxj0V1R4ybDTqPtHjHyenLh47uq3vI3+garPTnRaRt7id5xHfSMfxO1PssrIYXyfS5Ktba66njt8GOjxVzbC/WO/s/mlVVXeqOjm6ykunuT7+A715vWN3Tc5nO0+6TUI8stG1YAuSvvyxzjYXYOflHuHk959SgUsbnm7Re3lbgO7l71mdSvPVbck8hqVxpbd2F2eu0vpLS3XvH6/wCkz5cyLW7WE73E3efSdfUpuBYqyWQBj85vwzH4WWt4rh0NIzpq55a0mzYm6ySm1yNNyqMZ28kZRQSUjBTMndUMc0WLiGZWtJdvzWO8c106fTJWrM5NFuolpqY7a+WbxtH4T4IJ207GOndmyucxws124Nboc5vYcO9capYTNM6qluJPlsLS3gOkdI549BYG9y2CTCGw1GG5SSZRTyuJ+s+TgOGllUMdlp6uT+7xCF3oDp/zXoq4KuKhHpHEbzyfojY83pG+fP8AjyK7VJsWb0MJ+s0v/wB7nOv7Vdq4yQREQkIiIAiIgCIiAIiIAiIgCqNq2XoKoc4Jvw3K3VZtKPodR9jL+G5CH0cE8H0PUcfrPHqaL/FdYw/cuabARWib23PrP8l0qieA250A1v2cVBFf4l3T7vgtBxzZmolqXvJiaXOJa18rGvcL2Fmk33AKh2y8LL3ONPh51JymcalxJsBEO/yj6Fz/AGkwOqppR8ra4SSDMC52Ynn1tdVDaa2vyV30RuxuOimgkhkLJWlhAub8uY4FXWAbNPqfnHAtiG4X8btvy7V48HlQ2twkPrHktopHB0h1LomtDw1x3ka9/VC0nGdravGKttJTnooXEtjhByjK0E5pC3Umw3buS5l2i9yTTeEbehdeirbgszfl+F+jrsVDG4ZIZIXFvkMexzh3gG607wpbWzYf0UFLljMrC58tgX77ANJ3bjr2hchgqJaWozMcWSxO0I3hzTr3i49K3LwsYuKo0VQNOlpg4jkcxzD/AHKdP6dTp5b4c5+zOzUWWLEmVu0NS6TCqFz3Oe4yVJLnEuJ6zd5Kw4p/2ug8+p++1fcZ/wC0UHn1P3wvGMH9l0HnVP4jV0DWN0nbmq8LH+TSfeVLhmHGbDcWAGrJ2yD/AEOeT7Lq7pjfEMMb/kUn5qP/APXpaGKtZJIBJVyCCKAO4TSkdK4eY1wHYHKTBnadlIMlDTM+rBEPUxoKtlFw4DomAbgAPUpSzM0EREJCIiAIiIAiIgCIiAIiIAq7aEfRKj7GX8NysVAx/wDss/2Un3HIQzjGxLLQs7gtqxGN5bFlAdGXiOZhO+KUGPQ8wXA2WtbHj5lnmt9y3GYfND7SL8VixfRMVwcEpoAzEGsG5tS1o7hMAF0r/wCQjx0lI3jllPou0D4rmtbOI8Qe87mVJcbb7NlubepWW122Xy+v+USxkxNs1kOfKejab5S4A2JNybDjooxnANniL6TZkA3BrZy7t6MDT19GPWqnwNR3xmHsbKf4CrrwjbUxVuF0ckDOjayR0botPmnNjFmi28WtY2GipfAxJbGYe1so/gKLnIKPbeHJiNU0cJXL7jryaShvwikt3dO+y9bdvzYlVEa/Ou/JbTt/sNNDR0Baxx6OANksPFe5xeR63WWMfxRDeDXcaP7JoB/iqfxGqa3AZquiw+KBhcfpBJ8lo6Xe47gNFm2S2Jf1aisjeII79HA7R9TJ4zY2NO5pOrjuW3zdLNE2Po/ktPY/RWOuXkkk9JIALgk+IOQuqbtRXSvmy2midzxEtNno4TOwU46aaGKOCSpP7qERtyu6L+8eTfUadqpWbMF2JwSdZ0UEfRse4lxe8SSi1z42VuY37Atz2bw/oIC4ACwvbcAbdUege5c8qsdNMHZHSPllDzGXHq08T3nSNv1nEXvysqtHdK7Nj4XSX8lOs2UT9tPJ3DB5w+Fjmm4N7Hn1iFOVDsMP2dTfZNV8ugIvKQREQyCIiAIiIAiIgCIiAIiIAq/Hh9Fn+yk+45WChYyPo032cn3CgOPbJj5pnmt9wW3z/uf9cX40a03ZGcOjFvJAB9Q9S3CpPzB86L8aNQyV0cGxGEOxGRrtzqktPcZSD7Ct48Mex1PRinfTxiMOzMcBfUtFwTfjvWlVx/ab/wDyj+MujeHuvFqaK+t3yEcho1vrOb1LDHRBpuzuCvqcMrAwEmF8MgHokDrej3BUWB4xJR1Mc8dukidcBwNuIIcOViuteDbCKiLDWiBzI6ireZWl7czRDGABmG/K4kN/9gKy4oa2mIkfhuGte51hLd7hm1Nwy+nFS3tyzF5TNW2J2XcZP+p1zXdGH5ooiLPq5ybsa1p4ZteXoBK6BJgdZmM8ddJBNL1pmZRLDmO4Na49XKLNvxtdV2FVxEonrjLLUAWb1B0MIO8RNboL8XHUq7k2qiPitkcfNt715b1H1HUe4o6ZcLz9nSr0csZkiFFg7mOMk00lRMRbpH2AaDvaxo0aDx5rJRU2eQcbfq5UKrxovNvFHIdZx9AWehmcBe2Rg5+M7v5d3vWvRpbr5e5qHj+vf9hfra9JDbDmX0v5LzaKa0LaWI9eU2c76rd7nH0XWkSbAPmqHPkeBGSA1rb3yNAawa2t1QL9pK3miw8gF7x13jcd7Gcj2nj2CyhY3jjactbYue6xA/w3OY8jYDd3L19NcYQSS4OA07M2Wds3PC4AyGNrRYNaAByAFgFLUHBpS6nic7xixpPfYXU5Wm9HoIiISEREAREQBERAEREAREQBRMWHzEv2b/ulS1HxEXhk8x33SgOK7KNAaLW3Nv324rbqs/MHzovxo1pex7uqRyOnpHtW5Vh+jnzo/wAWNQT4OEYxNlrpXWvlne63O0hK2nDqGTFamSvrj0dLHq92oBDfFhi4k8NOfakWxgNTNU1uaOn6Z+Vg/e1Ls5syNo1N+f8ANdR2d2bfMY5aiMQwxW+T0Qtli5Plto+TfYbm3471CIRb7L0byHVErOjL2tbHFp9Hgbfo2G3la5ndpA8kKo8JNaMkMYOrnl/bYAi/rct0mjJaWg20Wr41s/FM7PNE4u3ZmPcLAaDQ6LGcd0Wim+MpQxE12kqgRY2Pf/NT2wREXLW+m/xXxuytMPKqR2ZmfkvbcHpm/wD5SyEf3kpt6mrgz9NszxPBRD3EsSX+zGJo75IWZ3/VYB7TwHethwHZ8/vJi0vG5g1azvPlOWt1eIvaMkeWEbw2NoaD3nj3XVlgu2MjIiZYw9oOhZZrj6DofYtnSUVUyzJuT+2HKKfyNlqG2K1zHqdxkjcyESPs8Au8Vg6puey9v0VlG3VK89Z7ozye1wt6RcLxVbYUjWk9M13Y0OJPsXY3xfkycotdm34cwiJgcbkNbc8zYXKlKJhVRngjfa2ZjXW5XaDb2qWpNpdBERCQiIgCIiAIiIAiIgCIiALDWD5t/mu9xWZY6gdV3cfcgOGbIAWJHE+7Rbs+gbPC+J98sjS0kbxyIPAg6rSdlbjMCNzt3o4rfsP3KDIxbPbINieJp5pKqZosySW3zbeTGjRp5u3lbdEP6KFTqdGP6oDKBoq7FKjyfWrIHeVQVB1JWMnhEEWXd2qFUSXHIqZO+wVPWHeToPaVoWzKZsrq2XNcO0PvUjCZbsdfeR1W/E8lXVjsxudL+KPcf5JhtTZxa/TTetHyaFjyYaylDQb6k6kqqygWAF3PPVbz7ewfkrKoc+ZwYzxS63SnxBq0G31nDMDa4CiYbVAMOVpfI5z2C+TrNDm2eHtNxlAtyuTa5W3Rp5PmRWo5Z2nAWWpoRvtFHr/oCsFAwM/Rob7+ij4W8gcOHcp66p149BERCQiIgCIiAIiIAiIgCIiALy8aFel8KA4Vs1KSTfhbXmt8w/cFomzYtfvPwW94duCgyL2mU+MfzVfTHTs96nt5nkgPFdU2FhxVW4epZamW7iTu4JGLtPALWtmYNlTVOA7eQVLXy63OruDR7FZ109jduvP9fBUlU6xzt15jj+YXNtlk1bJECshNiSesfYOz0KBFO0ujbLYNzsDifFy31zcgdAexTq6qBbcb+SqJMjHMMwLgcxygXN8py9XiQ7XXTRRp1mSyasuy5kxuZ8bWBzAAG55y27S9pZZ0YaOvp1d1jpZUsMgDHCIZXXk6ae+hILuq3QAktJO4AWBsvtS/pB8982wBto/LkIDG72+Zew1vx3rGI829oa0EWjHdYF3PsG4XK7Flih2S2d1wMWpoRyij+4FPUPCB9Hi+zZ90KYrE8nTXQREUkhERAEREAREQBERAEREAXxfV8QHDdnx1ndjj71vOHblpeDvu92lusffv9K3TDuCgyL2m/ostXJZtuJ3rHTKNVykuPYsZPCIPD3cd6ysHUJJ05KG+T1LDLXZRY6g/r0Lm3TKZPBU4lPZxI3clVTO8pu7iPf3lSKt5e4gbufD1qC85eq3rOO88B+S0mzSmyLMRe7dSfJ/xfrioQL2TZmWL7C0hOjNHh3afGBHa1SntynQ3I3/rgsb2XBc3cfGHG3w0urK5uDyisi1xa0lxeXyby722aBo0dgUY1LpACwW592o+GiyywxXABvprbU8b7lh+Ul2jG5W7yQNw5fGytTb5ZOOT9AYWPmIvMZ90KWouGj5mPzG/dClLsLo6i6CIikkIiIAiIgCIiAIiIAiIgC+L6iA4nhsRbNI08HutfeNTp6D7FuWHnRZcd2Md0zp4dc5u9nEHiW/kvFFGW6EEHkVBKLU1Ia2/PRQXTL3XP0aFDk7VRbIiR5fUa2CrKmpt1Sbg+z4lZ6l5I06o5/reqireMrgy5cQdeIuLacv5Ll2SyzUskepHEj6rR6+z9dqgTueQGxN6t+s7ebWJG/eoZo5d7n3ZrcZjYdYE66k6dq8mie0eP1SNNXcuN7WCqwl5Nd9mKoZIzLrbeXXtfuXmCHMM2cHU5gLnfu7Ae3sX2ow4l+jr3HAaAcN+4an2K0wTCGA5QSXG2YnQAD3KxSWDFtIr66ljbqGlzTqTca3BIHs9qxMpSW5j1QfJ4dgFltGNU4aBkFwdDYant/opuzuw8kjg6YZIgQ7KfGfre1uAWcFKb+IinPo6JRC0bPNb7gpC8tC9Lsrg6oREUgIiIAiIgCIiAIiIAiIgCIiALHLTtd4wB7wsiICtqcDY7W5B77j1FQJtmD5Lxftb+RWwosJQUuw+TS6vZCZx8ZpHIEj4LBJsfMBZrWf7lvdkWvLSVsrdUWc1j2GqgdzMvIu9yyM8H9Rc6xgHgXH3hpuujWSyj/x1mHsQNBh8Gz7G8zW34hpJ7rkjRW2G7Awxb3PfzubX9X5raEVsdPWvBkqYLwRabDo2eKwDttr696kBq9IrkkuixJLo+L6iKSQiIgCIiAIiID//2Q=="/>
          <p:cNvSpPr>
            <a:spLocks noChangeAspect="1" noChangeArrowheads="1"/>
          </p:cNvSpPr>
          <p:nvPr/>
        </p:nvSpPr>
        <p:spPr bwMode="auto">
          <a:xfrm>
            <a:off x="63500" y="-10334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UTExMUFRUUGBgYFxQYFRQXFxQXGBcYGBQYGBgXHSYeFxwjGhcXIC8gIycpLCwsFx4xNTAqNSYsLCkBCQoKDgwOGg8PGiwgHyQqKiktLCkuLCwuKS0pLCkpKSksLCkpKSktLikpLCkpKS8sLCwsLCwsLiwsKSwpKSksLP/AABEIAOAA4AMBIgACEQEDEQH/xAAcAAEAAgMBAQEAAAAAAAAAAAAABAUDBgcCAQj/xABJEAABAwIDBAQJCQUHBAMAAAABAAIDBBEFEiEGMUFREyJhcQcyQnKBkaGxwRQjJFJzsrPR8CUzouHxNFNiY4KSwhU1dIMIFkP/xAAaAQEAAgMBAAAAAAAAAAAAAAAAAQMCBAUG/8QAKhEAAgIBBAEEAgEFAQAAAAAAAAECAxEEEiExQQUTIlEyYcFxgZGh0RT/2gAMAwEAAhEDEQA/AO4oiIAiIgCIiAIi+F1kB9RYXVbB5QWM4kztPoUZBKRQjireR9i8f9WH1T7EygWCKuOMAeSR6VidtAwb8o73gKNyBbIqR+1kDfGkiHfNGPeVkg2kiecrXMcbE2bI1xsN5sE3IFuigDFR9U+xehijeR9inKBNRRBibO31L2MQZ9b3pkEhF5bIDu17V6UgIiIAiIgCIiAIiIAiIgCIiAKo2rkc2jmc0kODbgjgbhW6qtqG3o5h/gKA5q/buaGnMjmskLbCxBbe5A8leKLwth5ANM650GWQG57AWj3rWtonZaUj6z2j3n4L7slh1gJS25Pi7rhu69u33LVvs9uOUuTXslLfiJ1GDaJrgLsc08tDb1KQMXjP1teFlqkVTbyXaD6p93oKpMTxKqlsIonsY8loNusSHBpzEfu7Ei97d65FdusslhLCJlbtRstczDInF0jWhxOYtu8m53nKDpf1FeaCrw2V2SKHOTwbTk9g3DReNkfBe2RjZqpxdm16JpI3G3XdvO7cPWV0igw2KFuWJjWNHBoA/quzXCWPkxCVsuXwijg2XjIBEQbfgQAfSAssWy7Wm4jaCON+PuVxNXNbu1PYo0jnv3nKOQV3tov3Mg1ADN5BPIalKc5jaxHepBowO9I96najFtmF4sVrO2WMVVNH0kLY3MHjEglzORte1vctpqN6i1EQc0tcLhwIIO4g6EH0JsWCqbk1wx4PMTfUUDJZNXEvuQALkOI3BbMtd2Gw3oKTouDZJbeaXkt79CFsSJYRZD8VkIiKTMIiIAiIgCIiAIiIAiIgCrtoB9Fm8wqxVfj39ml8x3uUMHBNqG5jDGPKeSfQLfEq2jLWs6xLWtG8A6Ddw13e1VOISZqsf5bB63En3WWDF6wvc2FmuouBvLj4oWhcnKxJeDWsltyy+p5TM93Q1jwW2LQGEjLl1J7QbC5t6FtOB0PRRtYQ+SxsCHvaS5zrktPR2AJ3D1nVW2w2y7aOCzgDK8Xkd/xHYPbqVsDqsuOVm7dm/Lkt2MCYV8ZfZlgyQsEbLm265vxvqfSvvRuf4x9C909KG9pWf9XVmUui/BjjgA1sjwo+JYvFA3NI7LyG8u7hxWSOcPY17dzgCPSLo00ssxU4t7U+TDMfWsDDqvldXMZvOvrKop9rA09Rl+9aVmtpreM5f6EmkuS9qFFf+v13KLheNPqOkzABrMoHO5uT7AFJeVt1z3xUilSUllFxhQ+b9J96nKLhv7pqlKWbEegiIhIREQBERAEREAREQBERAFX4/wD2Wb7N3uVgqbbCXLh9U4bxBIR35DZCGfnqlrLyTSncXH1N3LZPBrhHTVDqh46sR0+0cP8AiPeFo9PJaG3M/r3Lsmy9J8mpI2AdcgE+e7U+rRUQhmWTWS3S58G0umLjkb/qPwVtSQBosN6rMMp8o7SreJXt+DbSM7VXYxiJjbZg1PHgPzWQ4o3pMgNyN/fyVZj+KMBDd55Km7UV6ZbrP8GvZLcmos1Ksw6Sd5cTc8XE6D9cgthp6l0cDIs18gtmGl1BFZf8uAXvpV5X1L1jUar4R+Mfoq0umhU3Ptsw1Ou9QRTXcpdTO1u8gfHuHFe8Phke4FsMhHMgNH8ViufpoWN5SyX2pNE7AYcrZhxzt+4pkh/XYf6H1LFBTysleXRlrHNbrcEZmnQaHiCfUtJxLbmOnrqsHrPHyaGKO/jOPSF/cAXi57l7rTZ9pZKaliODrGGn5pqlKl2R/souSfnJtT9tJb8ldK42l0EREJCIiAIiIAiIgCIiAIiIAqPbYfs6r+wl+4VeKl2yH7Oq/sJfw3IyH0fnDZyk6WeGPhmBPcNT7vau0YaM778G6D4rlHg/j+de/wCoyw73G3wK67g8dmDnxKxj0V1R4ybDTqPtHjHyenLh47uq3vI3+garPTnRaRt7id5xHfSMfxO1PssrIYXyfS5Ktba66njt8GOjxVzbC/WO/s/mlVVXeqOjm6ykunuT7+A715vWN3Tc5nO0+6TUI8stG1YAuSvvyxzjYXYOflHuHk959SgUsbnm7Re3lbgO7l71mdSvPVbck8hqVxpbd2F2eu0vpLS3XvH6/wCkz5cyLW7WE73E3efSdfUpuBYqyWQBj85vwzH4WWt4rh0NIzpq55a0mzYm6ySm1yNNyqMZ28kZRQSUjBTMndUMc0WLiGZWtJdvzWO8c106fTJWrM5NFuolpqY7a+WbxtH4T4IJ207GOndmyucxws124Nboc5vYcO9capYTNM6qluJPlsLS3gOkdI549BYG9y2CTCGw1GG5SSZRTyuJ+s+TgOGllUMdlp6uT+7xCF3oDp/zXoq4KuKhHpHEbzyfojY83pG+fP8AjyK7VJsWb0MJ+s0v/wB7nOv7Vdq4yQREQkIiIAiIgCIiAIiIAiIgCqNq2XoKoc4Jvw3K3VZtKPodR9jL+G5CH0cE8H0PUcfrPHqaL/FdYw/cuabARWib23PrP8l0qieA250A1v2cVBFf4l3T7vgtBxzZmolqXvJiaXOJa18rGvcL2Fmk33AKh2y8LL3ONPh51JymcalxJsBEO/yj6Fz/AGkwOqppR8ra4SSDMC52Ynn1tdVDaa2vyV30RuxuOimgkhkLJWlhAub8uY4FXWAbNPqfnHAtiG4X8btvy7V48HlQ2twkPrHktopHB0h1LomtDw1x3ka9/VC0nGdravGKttJTnooXEtjhByjK0E5pC3Umw3buS5l2i9yTTeEbehdeirbgszfl+F+jrsVDG4ZIZIXFvkMexzh3gG607wpbWzYf0UFLljMrC58tgX77ANJ3bjr2hchgqJaWozMcWSxO0I3hzTr3i49K3LwsYuKo0VQNOlpg4jkcxzD/AHKdP6dTp5b4c5+zOzUWWLEmVu0NS6TCqFz3Oe4yVJLnEuJ6zd5Kw4p/2ug8+p++1fcZ/wC0UHn1P3wvGMH9l0HnVP4jV0DWN0nbmq8LH+TSfeVLhmHGbDcWAGrJ2yD/AEOeT7Lq7pjfEMMb/kUn5qP/APXpaGKtZJIBJVyCCKAO4TSkdK4eY1wHYHKTBnadlIMlDTM+rBEPUxoKtlFw4DomAbgAPUpSzM0EREJCIiAIiIAiIgCIiAIiIAq7aEfRKj7GX8NysVAx/wDss/2Un3HIQzjGxLLQs7gtqxGN5bFlAdGXiOZhO+KUGPQ8wXA2WtbHj5lnmt9y3GYfND7SL8VixfRMVwcEpoAzEGsG5tS1o7hMAF0r/wCQjx0lI3jllPou0D4rmtbOI8Qe87mVJcbb7NlubepWW122Xy+v+USxkxNs1kOfKejab5S4A2JNybDjooxnANniL6TZkA3BrZy7t6MDT19GPWqnwNR3xmHsbKf4CrrwjbUxVuF0ckDOjayR0botPmnNjFmi28WtY2GipfAxJbGYe1so/gKLnIKPbeHJiNU0cJXL7jryaShvwikt3dO+y9bdvzYlVEa/Ou/JbTt/sNNDR0Baxx6OANksPFe5xeR63WWMfxRDeDXcaP7JoB/iqfxGqa3AZquiw+KBhcfpBJ8lo6Xe47gNFm2S2Jf1aisjeII79HA7R9TJ4zY2NO5pOrjuW3zdLNE2Po/ktPY/RWOuXkkk9JIALgk+IOQuqbtRXSvmy2midzxEtNno4TOwU46aaGKOCSpP7qERtyu6L+8eTfUadqpWbMF2JwSdZ0UEfRse4lxe8SSi1z42VuY37Atz2bw/oIC4ACwvbcAbdUege5c8qsdNMHZHSPllDzGXHq08T3nSNv1nEXvysqtHdK7Nj4XSX8lOs2UT9tPJ3DB5w+Fjmm4N7Hn1iFOVDsMP2dTfZNV8ugIvKQREQyCIiAIiIAiIgCIiAIiIAq/Hh9Fn+yk+45WChYyPo032cn3CgOPbJj5pnmt9wW3z/uf9cX40a03ZGcOjFvJAB9Q9S3CpPzB86L8aNQyV0cGxGEOxGRrtzqktPcZSD7Ct48Mex1PRinfTxiMOzMcBfUtFwTfjvWlVx/ab/wDyj+MujeHuvFqaK+t3yEcho1vrOb1LDHRBpuzuCvqcMrAwEmF8MgHokDrej3BUWB4xJR1Mc8dukidcBwNuIIcOViuteDbCKiLDWiBzI6ireZWl7czRDGABmG/K4kN/9gKy4oa2mIkfhuGte51hLd7hm1Nwy+nFS3tyzF5TNW2J2XcZP+p1zXdGH5ooiLPq5ybsa1p4ZteXoBK6BJgdZmM8ddJBNL1pmZRLDmO4Na49XKLNvxtdV2FVxEonrjLLUAWb1B0MIO8RNboL8XHUq7k2qiPitkcfNt715b1H1HUe4o6ZcLz9nSr0csZkiFFg7mOMk00lRMRbpH2AaDvaxo0aDx5rJRU2eQcbfq5UKrxovNvFHIdZx9AWehmcBe2Rg5+M7v5d3vWvRpbr5e5qHj+vf9hfra9JDbDmX0v5LzaKa0LaWI9eU2c76rd7nH0XWkSbAPmqHPkeBGSA1rb3yNAawa2t1QL9pK3miw8gF7x13jcd7Gcj2nj2CyhY3jjactbYue6xA/w3OY8jYDd3L19NcYQSS4OA07M2Wds3PC4AyGNrRYNaAByAFgFLUHBpS6nic7xixpPfYXU5Wm9HoIiISEREAREQBERAEREAREQBRMWHzEv2b/ulS1HxEXhk8x33SgOK7KNAaLW3Nv324rbqs/MHzovxo1pex7uqRyOnpHtW5Vh+jnzo/wAWNQT4OEYxNlrpXWvlne63O0hK2nDqGTFamSvrj0dLHq92oBDfFhi4k8NOfakWxgNTNU1uaOn6Z+Vg/e1Ls5syNo1N+f8ANdR2d2bfMY5aiMQwxW+T0Qtli5Plto+TfYbm3471CIRb7L0byHVErOjL2tbHFp9Hgbfo2G3la5ndpA8kKo8JNaMkMYOrnl/bYAi/rct0mjJaWg20Wr41s/FM7PNE4u3ZmPcLAaDQ6LGcd0Wim+MpQxE12kqgRY2Pf/NT2wREXLW+m/xXxuytMPKqR2ZmfkvbcHpm/wD5SyEf3kpt6mrgz9NszxPBRD3EsSX+zGJo75IWZ3/VYB7TwHethwHZ8/vJi0vG5g1azvPlOWt1eIvaMkeWEbw2NoaD3nj3XVlgu2MjIiZYw9oOhZZrj6DofYtnSUVUyzJuT+2HKKfyNlqG2K1zHqdxkjcyESPs8Au8Vg6puey9v0VlG3VK89Z7ozye1wt6RcLxVbYUjWk9M13Y0OJPsXY3xfkycotdm34cwiJgcbkNbc8zYXKlKJhVRngjfa2ZjXW5XaDb2qWpNpdBERCQiIgCIiAIiIAiIgCIiALDWD5t/mu9xWZY6gdV3cfcgOGbIAWJHE+7Rbs+gbPC+J98sjS0kbxyIPAg6rSdlbjMCNzt3o4rfsP3KDIxbPbINieJp5pKqZosySW3zbeTGjRp5u3lbdEP6KFTqdGP6oDKBoq7FKjyfWrIHeVQVB1JWMnhEEWXd2qFUSXHIqZO+wVPWHeToPaVoWzKZsrq2XNcO0PvUjCZbsdfeR1W/E8lXVjsxudL+KPcf5JhtTZxa/TTetHyaFjyYaylDQb6k6kqqygWAF3PPVbz7ewfkrKoc+ZwYzxS63SnxBq0G31nDMDa4CiYbVAMOVpfI5z2C+TrNDm2eHtNxlAtyuTa5W3Rp5PmRWo5Z2nAWWpoRvtFHr/oCsFAwM/Rob7+ij4W8gcOHcp66p149BERCQiIgCIiAIiIAiIgCIiALy8aFel8KA4Vs1KSTfhbXmt8w/cFomzYtfvPwW94duCgyL2mU+MfzVfTHTs96nt5nkgPFdU2FhxVW4epZamW7iTu4JGLtPALWtmYNlTVOA7eQVLXy63OruDR7FZ109jduvP9fBUlU6xzt15jj+YXNtlk1bJECshNiSesfYOz0KBFO0ujbLYNzsDifFy31zcgdAexTq6qBbcb+SqJMjHMMwLgcxygXN8py9XiQ7XXTRRp1mSyasuy5kxuZ8bWBzAAG55y27S9pZZ0YaOvp1d1jpZUsMgDHCIZXXk6ae+hILuq3QAktJO4AWBsvtS/pB8982wBto/LkIDG72+Zew1vx3rGI829oa0EWjHdYF3PsG4XK7Flih2S2d1wMWpoRyij+4FPUPCB9Hi+zZ90KYrE8nTXQREUkhERAEREAREQBERAEREAXxfV8QHDdnx1ndjj71vOHblpeDvu92lusffv9K3TDuCgyL2m/ostXJZtuJ3rHTKNVykuPYsZPCIPD3cd6ysHUJJ05KG+T1LDLXZRY6g/r0Lm3TKZPBU4lPZxI3clVTO8pu7iPf3lSKt5e4gbufD1qC85eq3rOO88B+S0mzSmyLMRe7dSfJ/xfrioQL2TZmWL7C0hOjNHh3afGBHa1SntynQ3I3/rgsb2XBc3cfGHG3w0urK5uDyisi1xa0lxeXyby722aBo0dgUY1LpACwW592o+GiyywxXABvprbU8b7lh+Ul2jG5W7yQNw5fGytTb5ZOOT9AYWPmIvMZ90KWouGj5mPzG/dClLsLo6i6CIikkIiIAiIgCIiAIiIAiIgC+L6iA4nhsRbNI08HutfeNTp6D7FuWHnRZcd2Md0zp4dc5u9nEHiW/kvFFGW6EEHkVBKLU1Ia2/PRQXTL3XP0aFDk7VRbIiR5fUa2CrKmpt1Sbg+z4lZ6l5I06o5/reqireMrgy5cQdeIuLacv5Ll2SyzUskepHEj6rR6+z9dqgTueQGxN6t+s7ebWJG/eoZo5d7n3ZrcZjYdYE66k6dq8mie0eP1SNNXcuN7WCqwl5Nd9mKoZIzLrbeXXtfuXmCHMM2cHU5gLnfu7Ae3sX2ow4l+jr3HAaAcN+4an2K0wTCGA5QSXG2YnQAD3KxSWDFtIr66ljbqGlzTqTca3BIHs9qxMpSW5j1QfJ4dgFltGNU4aBkFwdDYant/opuzuw8kjg6YZIgQ7KfGfre1uAWcFKb+IinPo6JRC0bPNb7gpC8tC9Lsrg6oREUgIiIAiIgCIiAIiIAiIgCIiALHLTtd4wB7wsiICtqcDY7W5B77j1FQJtmD5Lxftb+RWwosJQUuw+TS6vZCZx8ZpHIEj4LBJsfMBZrWf7lvdkWvLSVsrdUWc1j2GqgdzMvIu9yyM8H9Rc6xgHgXH3hpuujWSyj/x1mHsQNBh8Gz7G8zW34hpJ7rkjRW2G7Awxb3PfzubX9X5raEVsdPWvBkqYLwRabDo2eKwDttr696kBq9IrkkuixJLo+L6iKSQiIgCIiAIiID//2Q=="/>
          <p:cNvSpPr>
            <a:spLocks noChangeAspect="1" noChangeArrowheads="1"/>
          </p:cNvSpPr>
          <p:nvPr/>
        </p:nvSpPr>
        <p:spPr bwMode="auto">
          <a:xfrm>
            <a:off x="215900" y="-8810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UTExMUFRUUGBgYFxQYFRQXFxQXGBcYGBQYGBgXHSYeFxwjGhcXIC8gIycpLCwsFx4xNTAqNSYsLCkBCQoKDgwOGg8PGiwgHyQqKiktLCkuLCwuKS0pLCkpKSksLCkpKSktLikpLCkpKS8sLCwsLCwsLiwsKSwpKSksLP/AABEIAOAA4AMBIgACEQEDEQH/xAAcAAEAAgMBAQEAAAAAAAAAAAAABAUDBgcCAQj/xABJEAABAwIDBAQJCQUHBAMAAAABAAIDBBEFEiEGMUFREyJhcQcyQnKBkaGxwRQjJFJzsrPR8CUzouHxNFNiY4KSwhU1dIMIFkP/xAAaAQEAAgMBAAAAAAAAAAAAAAAAAQMCBAUG/8QAKhEAAgIBBAEEAgEFAQAAAAAAAAECAxEEEiExQQUTIlEyYcFxgZGh0RT/2gAMAwEAAhEDEQA/AO4oiIAiIgCIiAIi+F1kB9RYXVbB5QWM4kztPoUZBKRQjireR9i8f9WH1T7EygWCKuOMAeSR6VidtAwb8o73gKNyBbIqR+1kDfGkiHfNGPeVkg2kiecrXMcbE2bI1xsN5sE3IFuigDFR9U+xehijeR9inKBNRRBibO31L2MQZ9b3pkEhF5bIDu17V6UgIiIAiIgCIiAIiIAiIgCIiAKo2rkc2jmc0kODbgjgbhW6qtqG3o5h/gKA5q/buaGnMjmskLbCxBbe5A8leKLwth5ANM650GWQG57AWj3rWtonZaUj6z2j3n4L7slh1gJS25Pi7rhu69u33LVvs9uOUuTXslLfiJ1GDaJrgLsc08tDb1KQMXjP1teFlqkVTbyXaD6p93oKpMTxKqlsIonsY8loNusSHBpzEfu7Ei97d65FdusslhLCJlbtRstczDInF0jWhxOYtu8m53nKDpf1FeaCrw2V2SKHOTwbTk9g3DReNkfBe2RjZqpxdm16JpI3G3XdvO7cPWV0igw2KFuWJjWNHBoA/quzXCWPkxCVsuXwijg2XjIBEQbfgQAfSAssWy7Wm4jaCON+PuVxNXNbu1PYo0jnv3nKOQV3tov3Mg1ADN5BPIalKc5jaxHepBowO9I96najFtmF4sVrO2WMVVNH0kLY3MHjEglzORte1vctpqN6i1EQc0tcLhwIIO4g6EH0JsWCqbk1wx4PMTfUUDJZNXEvuQALkOI3BbMtd2Gw3oKTouDZJbeaXkt79CFsSJYRZD8VkIiKTMIiIAiIgCIiAIiIAiIgCrtoB9Fm8wqxVfj39ml8x3uUMHBNqG5jDGPKeSfQLfEq2jLWs6xLWtG8A6Ddw13e1VOISZqsf5bB63En3WWDF6wvc2FmuouBvLj4oWhcnKxJeDWsltyy+p5TM93Q1jwW2LQGEjLl1J7QbC5t6FtOB0PRRtYQ+SxsCHvaS5zrktPR2AJ3D1nVW2w2y7aOCzgDK8Xkd/xHYPbqVsDqsuOVm7dm/Lkt2MCYV8ZfZlgyQsEbLm265vxvqfSvvRuf4x9C909KG9pWf9XVmUui/BjjgA1sjwo+JYvFA3NI7LyG8u7hxWSOcPY17dzgCPSLo00ssxU4t7U+TDMfWsDDqvldXMZvOvrKop9rA09Rl+9aVmtpreM5f6EmkuS9qFFf+v13KLheNPqOkzABrMoHO5uT7AFJeVt1z3xUilSUllFxhQ+b9J96nKLhv7pqlKWbEegiIhIREQBERAEREAREQBERAFX4/wD2Wb7N3uVgqbbCXLh9U4bxBIR35DZCGfnqlrLyTSncXH1N3LZPBrhHTVDqh46sR0+0cP8AiPeFo9PJaG3M/r3Lsmy9J8mpI2AdcgE+e7U+rRUQhmWTWS3S58G0umLjkb/qPwVtSQBosN6rMMp8o7SreJXt+DbSM7VXYxiJjbZg1PHgPzWQ4o3pMgNyN/fyVZj+KMBDd55Km7UV6ZbrP8GvZLcmos1Ksw6Sd5cTc8XE6D9cgthp6l0cDIs18gtmGl1BFZf8uAXvpV5X1L1jUar4R+Mfoq0umhU3Ptsw1Ou9QRTXcpdTO1u8gfHuHFe8Phke4FsMhHMgNH8ViufpoWN5SyX2pNE7AYcrZhxzt+4pkh/XYf6H1LFBTysleXRlrHNbrcEZmnQaHiCfUtJxLbmOnrqsHrPHyaGKO/jOPSF/cAXi57l7rTZ9pZKaliODrGGn5pqlKl2R/souSfnJtT9tJb8ldK42l0EREJCIiAIiIAiIgCIiAIiIAqPbYfs6r+wl+4VeKl2yH7Oq/sJfw3IyH0fnDZyk6WeGPhmBPcNT7vau0YaM778G6D4rlHg/j+de/wCoyw73G3wK67g8dmDnxKxj0V1R4ybDTqPtHjHyenLh47uq3vI3+garPTnRaRt7id5xHfSMfxO1PssrIYXyfS5Ktba66njt8GOjxVzbC/WO/s/mlVVXeqOjm6ykunuT7+A715vWN3Tc5nO0+6TUI8stG1YAuSvvyxzjYXYOflHuHk959SgUsbnm7Re3lbgO7l71mdSvPVbck8hqVxpbd2F2eu0vpLS3XvH6/wCkz5cyLW7WE73E3efSdfUpuBYqyWQBj85vwzH4WWt4rh0NIzpq55a0mzYm6ySm1yNNyqMZ28kZRQSUjBTMndUMc0WLiGZWtJdvzWO8c106fTJWrM5NFuolpqY7a+WbxtH4T4IJ207GOndmyucxws124Nboc5vYcO9capYTNM6qluJPlsLS3gOkdI549BYG9y2CTCGw1GG5SSZRTyuJ+s+TgOGllUMdlp6uT+7xCF3oDp/zXoq4KuKhHpHEbzyfojY83pG+fP8AjyK7VJsWb0MJ+s0v/wB7nOv7Vdq4yQREQkIiIAiIgCIiAIiIAiIgCqNq2XoKoc4Jvw3K3VZtKPodR9jL+G5CH0cE8H0PUcfrPHqaL/FdYw/cuabARWib23PrP8l0qieA250A1v2cVBFf4l3T7vgtBxzZmolqXvJiaXOJa18rGvcL2Fmk33AKh2y8LL3ONPh51JymcalxJsBEO/yj6Fz/AGkwOqppR8ra4SSDMC52Ynn1tdVDaa2vyV30RuxuOimgkhkLJWlhAub8uY4FXWAbNPqfnHAtiG4X8btvy7V48HlQ2twkPrHktopHB0h1LomtDw1x3ka9/VC0nGdravGKttJTnooXEtjhByjK0E5pC3Umw3buS5l2i9yTTeEbehdeirbgszfl+F+jrsVDG4ZIZIXFvkMexzh3gG607wpbWzYf0UFLljMrC58tgX77ANJ3bjr2hchgqJaWozMcWSxO0I3hzTr3i49K3LwsYuKo0VQNOlpg4jkcxzD/AHKdP6dTp5b4c5+zOzUWWLEmVu0NS6TCqFz3Oe4yVJLnEuJ6zd5Kw4p/2ug8+p++1fcZ/wC0UHn1P3wvGMH9l0HnVP4jV0DWN0nbmq8LH+TSfeVLhmHGbDcWAGrJ2yD/AEOeT7Lq7pjfEMMb/kUn5qP/APXpaGKtZJIBJVyCCKAO4TSkdK4eY1wHYHKTBnadlIMlDTM+rBEPUxoKtlFw4DomAbgAPUpSzM0EREJCIiAIiIAiIgCIiAIiIAq7aEfRKj7GX8NysVAx/wDss/2Un3HIQzjGxLLQs7gtqxGN5bFlAdGXiOZhO+KUGPQ8wXA2WtbHj5lnmt9y3GYfND7SL8VixfRMVwcEpoAzEGsG5tS1o7hMAF0r/wCQjx0lI3jllPou0D4rmtbOI8Qe87mVJcbb7NlubepWW122Xy+v+USxkxNs1kOfKejab5S4A2JNybDjooxnANniL6TZkA3BrZy7t6MDT19GPWqnwNR3xmHsbKf4CrrwjbUxVuF0ckDOjayR0botPmnNjFmi28WtY2GipfAxJbGYe1so/gKLnIKPbeHJiNU0cJXL7jryaShvwikt3dO+y9bdvzYlVEa/Ou/JbTt/sNNDR0Baxx6OANksPFe5xeR63WWMfxRDeDXcaP7JoB/iqfxGqa3AZquiw+KBhcfpBJ8lo6Xe47gNFm2S2Jf1aisjeII79HA7R9TJ4zY2NO5pOrjuW3zdLNE2Po/ktPY/RWOuXkkk9JIALgk+IOQuqbtRXSvmy2midzxEtNno4TOwU46aaGKOCSpP7qERtyu6L+8eTfUadqpWbMF2JwSdZ0UEfRse4lxe8SSi1z42VuY37Atz2bw/oIC4ACwvbcAbdUege5c8qsdNMHZHSPllDzGXHq08T3nSNv1nEXvysqtHdK7Nj4XSX8lOs2UT9tPJ3DB5w+Fjmm4N7Hn1iFOVDsMP2dTfZNV8ugIvKQREQyCIiAIiIAiIgCIiAIiIAq/Hh9Fn+yk+45WChYyPo032cn3CgOPbJj5pnmt9wW3z/uf9cX40a03ZGcOjFvJAB9Q9S3CpPzB86L8aNQyV0cGxGEOxGRrtzqktPcZSD7Ct48Mex1PRinfTxiMOzMcBfUtFwTfjvWlVx/ab/wDyj+MujeHuvFqaK+t3yEcho1vrOb1LDHRBpuzuCvqcMrAwEmF8MgHokDrej3BUWB4xJR1Mc8dukidcBwNuIIcOViuteDbCKiLDWiBzI6ireZWl7czRDGABmG/K4kN/9gKy4oa2mIkfhuGte51hLd7hm1Nwy+nFS3tyzF5TNW2J2XcZP+p1zXdGH5ooiLPq5ybsa1p4ZteXoBK6BJgdZmM8ddJBNL1pmZRLDmO4Na49XKLNvxtdV2FVxEonrjLLUAWb1B0MIO8RNboL8XHUq7k2qiPitkcfNt715b1H1HUe4o6ZcLz9nSr0csZkiFFg7mOMk00lRMRbpH2AaDvaxo0aDx5rJRU2eQcbfq5UKrxovNvFHIdZx9AWehmcBe2Rg5+M7v5d3vWvRpbr5e5qHj+vf9hfra9JDbDmX0v5LzaKa0LaWI9eU2c76rd7nH0XWkSbAPmqHPkeBGSA1rb3yNAawa2t1QL9pK3miw8gF7x13jcd7Gcj2nj2CyhY3jjactbYue6xA/w3OY8jYDd3L19NcYQSS4OA07M2Wds3PC4AyGNrRYNaAByAFgFLUHBpS6nic7xixpPfYXU5Wm9HoIiISEREAREQBERAEREAREQBRMWHzEv2b/ulS1HxEXhk8x33SgOK7KNAaLW3Nv324rbqs/MHzovxo1pex7uqRyOnpHtW5Vh+jnzo/wAWNQT4OEYxNlrpXWvlne63O0hK2nDqGTFamSvrj0dLHq92oBDfFhi4k8NOfakWxgNTNU1uaOn6Z+Vg/e1Ls5syNo1N+f8ANdR2d2bfMY5aiMQwxW+T0Qtli5Plto+TfYbm3471CIRb7L0byHVErOjL2tbHFp9Hgbfo2G3la5ndpA8kKo8JNaMkMYOrnl/bYAi/rct0mjJaWg20Wr41s/FM7PNE4u3ZmPcLAaDQ6LGcd0Wim+MpQxE12kqgRY2Pf/NT2wREXLW+m/xXxuytMPKqR2ZmfkvbcHpm/wD5SyEf3kpt6mrgz9NszxPBRD3EsSX+zGJo75IWZ3/VYB7TwHethwHZ8/vJi0vG5g1azvPlOWt1eIvaMkeWEbw2NoaD3nj3XVlgu2MjIiZYw9oOhZZrj6DofYtnSUVUyzJuT+2HKKfyNlqG2K1zHqdxkjcyESPs8Au8Vg6puey9v0VlG3VK89Z7ozye1wt6RcLxVbYUjWk9M13Y0OJPsXY3xfkycotdm34cwiJgcbkNbc8zYXKlKJhVRngjfa2ZjXW5XaDb2qWpNpdBERCQiIgCIiAIiIAiIgCIiALDWD5t/mu9xWZY6gdV3cfcgOGbIAWJHE+7Rbs+gbPC+J98sjS0kbxyIPAg6rSdlbjMCNzt3o4rfsP3KDIxbPbINieJp5pKqZosySW3zbeTGjRp5u3lbdEP6KFTqdGP6oDKBoq7FKjyfWrIHeVQVB1JWMnhEEWXd2qFUSXHIqZO+wVPWHeToPaVoWzKZsrq2XNcO0PvUjCZbsdfeR1W/E8lXVjsxudL+KPcf5JhtTZxa/TTetHyaFjyYaylDQb6k6kqqygWAF3PPVbz7ewfkrKoc+ZwYzxS63SnxBq0G31nDMDa4CiYbVAMOVpfI5z2C+TrNDm2eHtNxlAtyuTa5W3Rp5PmRWo5Z2nAWWpoRvtFHr/oCsFAwM/Rob7+ij4W8gcOHcp66p149BERCQiIgCIiAIiIAiIgCIiALy8aFel8KA4Vs1KSTfhbXmt8w/cFomzYtfvPwW94duCgyL2mU+MfzVfTHTs96nt5nkgPFdU2FhxVW4epZamW7iTu4JGLtPALWtmYNlTVOA7eQVLXy63OruDR7FZ109jduvP9fBUlU6xzt15jj+YXNtlk1bJECshNiSesfYOz0KBFO0ujbLYNzsDifFy31zcgdAexTq6qBbcb+SqJMjHMMwLgcxygXN8py9XiQ7XXTRRp1mSyasuy5kxuZ8bWBzAAG55y27S9pZZ0YaOvp1d1jpZUsMgDHCIZXXk6ae+hILuq3QAktJO4AWBsvtS/pB8982wBto/LkIDG72+Zew1vx3rGI829oa0EWjHdYF3PsG4XK7Flih2S2d1wMWpoRyij+4FPUPCB9Hi+zZ90KYrE8nTXQREUkhERAEREAREQBERAEREAXxfV8QHDdnx1ndjj71vOHblpeDvu92lusffv9K3TDuCgyL2m/ostXJZtuJ3rHTKNVykuPYsZPCIPD3cd6ysHUJJ05KG+T1LDLXZRY6g/r0Lm3TKZPBU4lPZxI3clVTO8pu7iPf3lSKt5e4gbufD1qC85eq3rOO88B+S0mzSmyLMRe7dSfJ/xfrioQL2TZmWL7C0hOjNHh3afGBHa1SntynQ3I3/rgsb2XBc3cfGHG3w0urK5uDyisi1xa0lxeXyby722aBo0dgUY1LpACwW592o+GiyywxXABvprbU8b7lh+Ul2jG5W7yQNw5fGytTb5ZOOT9AYWPmIvMZ90KWouGj5mPzG/dClLsLo6i6CIikkIiIAiIgCIiAIiIAiIgC+L6iA4nhsRbNI08HutfeNTp6D7FuWHnRZcd2Md0zp4dc5u9nEHiW/kvFFGW6EEHkVBKLU1Ia2/PRQXTL3XP0aFDk7VRbIiR5fUa2CrKmpt1Sbg+z4lZ6l5I06o5/reqireMrgy5cQdeIuLacv5Ll2SyzUskepHEj6rR6+z9dqgTueQGxN6t+s7ebWJG/eoZo5d7n3ZrcZjYdYE66k6dq8mie0eP1SNNXcuN7WCqwl5Nd9mKoZIzLrbeXXtfuXmCHMM2cHU5gLnfu7Ae3sX2ow4l+jr3HAaAcN+4an2K0wTCGA5QSXG2YnQAD3KxSWDFtIr66ljbqGlzTqTca3BIHs9qxMpSW5j1QfJ4dgFltGNU4aBkFwdDYant/opuzuw8kjg6YZIgQ7KfGfre1uAWcFKb+IinPo6JRC0bPNb7gpC8tC9Lsrg6oREUgIiIAiIgCIiAIiIAiIgCIiALHLTtd4wB7wsiICtqcDY7W5B77j1FQJtmD5Lxftb+RWwosJQUuw+TS6vZCZx8ZpHIEj4LBJsfMBZrWf7lvdkWvLSVsrdUWc1j2GqgdzMvIu9yyM8H9Rc6xgHgXH3hpuujWSyj/x1mHsQNBh8Gz7G8zW34hpJ7rkjRW2G7Awxb3PfzubX9X5raEVsdPWvBkqYLwRabDo2eKwDttr696kBq9IrkkuixJLo+L6iKSQiIgCIiAIiID//2Q=="/>
          <p:cNvSpPr>
            <a:spLocks noChangeAspect="1" noChangeArrowheads="1"/>
          </p:cNvSpPr>
          <p:nvPr/>
        </p:nvSpPr>
        <p:spPr bwMode="auto">
          <a:xfrm>
            <a:off x="368300" y="-7286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BUTExMUFRUUGBgYFxQYFRQXFxQXGBcYGBQYGBgXHSYeFxwjGhcXIC8gIycpLCwsFx4xNTAqNSYsLCkBCQoKDgwOGg8PGiwgHyQqKiktLCkuLCwuKS0pLCkpKSksLCkpKSktLikpLCkpKS8sLCwsLCwsLiwsKSwpKSksLP/AABEIAOAA4AMBIgACEQEDEQH/xAAcAAEAAgMBAQEAAAAAAAAAAAAABAUDBgcCAQj/xABJEAABAwIDBAQJCQUHBAMAAAABAAIDBBEFEiEGMUFREyJhcQcyQnKBkaGxwRQjJFJzsrPR8CUzouHxNFNiY4KSwhU1dIMIFkP/xAAaAQEAAgMBAAAAAAAAAAAAAAAAAQMCBAUG/8QAKhEAAgIBBAEEAgEFAQAAAAAAAAECAxEEEiExQQUTIlEyYcFxgZGh0RT/2gAMAwEAAhEDEQA/AO4oiIAiIgCIiAIi+F1kB9RYXVbB5QWM4kztPoUZBKRQjireR9i8f9WH1T7EygWCKuOMAeSR6VidtAwb8o73gKNyBbIqR+1kDfGkiHfNGPeVkg2kiecrXMcbE2bI1xsN5sE3IFuigDFR9U+xehijeR9inKBNRRBibO31L2MQZ9b3pkEhF5bIDu17V6UgIiIAiIgCIiAIiIAiIgCIiAKo2rkc2jmc0kODbgjgbhW6qtqG3o5h/gKA5q/buaGnMjmskLbCxBbe5A8leKLwth5ANM650GWQG57AWj3rWtonZaUj6z2j3n4L7slh1gJS25Pi7rhu69u33LVvs9uOUuTXslLfiJ1GDaJrgLsc08tDb1KQMXjP1teFlqkVTbyXaD6p93oKpMTxKqlsIonsY8loNusSHBpzEfu7Ei97d65FdusslhLCJlbtRstczDInF0jWhxOYtu8m53nKDpf1FeaCrw2V2SKHOTwbTk9g3DReNkfBe2RjZqpxdm16JpI3G3XdvO7cPWV0igw2KFuWJjWNHBoA/quzXCWPkxCVsuXwijg2XjIBEQbfgQAfSAssWy7Wm4jaCON+PuVxNXNbu1PYo0jnv3nKOQV3tov3Mg1ADN5BPIalKc5jaxHepBowO9I96najFtmF4sVrO2WMVVNH0kLY3MHjEglzORte1vctpqN6i1EQc0tcLhwIIO4g6EH0JsWCqbk1wx4PMTfUUDJZNXEvuQALkOI3BbMtd2Gw3oKTouDZJbeaXkt79CFsSJYRZD8VkIiKTMIiIAiIgCIiAIiIAiIgCrtoB9Fm8wqxVfj39ml8x3uUMHBNqG5jDGPKeSfQLfEq2jLWs6xLWtG8A6Ddw13e1VOISZqsf5bB63En3WWDF6wvc2FmuouBvLj4oWhcnKxJeDWsltyy+p5TM93Q1jwW2LQGEjLl1J7QbC5t6FtOB0PRRtYQ+SxsCHvaS5zrktPR2AJ3D1nVW2w2y7aOCzgDK8Xkd/xHYPbqVsDqsuOVm7dm/Lkt2MCYV8ZfZlgyQsEbLm265vxvqfSvvRuf4x9C909KG9pWf9XVmUui/BjjgA1sjwo+JYvFA3NI7LyG8u7hxWSOcPY17dzgCPSLo00ssxU4t7U+TDMfWsDDqvldXMZvOvrKop9rA09Rl+9aVmtpreM5f6EmkuS9qFFf+v13KLheNPqOkzABrMoHO5uT7AFJeVt1z3xUilSUllFxhQ+b9J96nKLhv7pqlKWbEegiIhIREQBERAEREAREQBERAFX4/wD2Wb7N3uVgqbbCXLh9U4bxBIR35DZCGfnqlrLyTSncXH1N3LZPBrhHTVDqh46sR0+0cP8AiPeFo9PJaG3M/r3Lsmy9J8mpI2AdcgE+e7U+rRUQhmWTWS3S58G0umLjkb/qPwVtSQBosN6rMMp8o7SreJXt+DbSM7VXYxiJjbZg1PHgPzWQ4o3pMgNyN/fyVZj+KMBDd55Km7UV6ZbrP8GvZLcmos1Ksw6Sd5cTc8XE6D9cgthp6l0cDIs18gtmGl1BFZf8uAXvpV5X1L1jUar4R+Mfoq0umhU3Ptsw1Ou9QRTXcpdTO1u8gfHuHFe8Phke4FsMhHMgNH8ViufpoWN5SyX2pNE7AYcrZhxzt+4pkh/XYf6H1LFBTysleXRlrHNbrcEZmnQaHiCfUtJxLbmOnrqsHrPHyaGKO/jOPSF/cAXi57l7rTZ9pZKaliODrGGn5pqlKl2R/souSfnJtT9tJb8ldK42l0EREJCIiAIiIAiIgCIiAIiIAqPbYfs6r+wl+4VeKl2yH7Oq/sJfw3IyH0fnDZyk6WeGPhmBPcNT7vau0YaM778G6D4rlHg/j+de/wCoyw73G3wK67g8dmDnxKxj0V1R4ybDTqPtHjHyenLh47uq3vI3+garPTnRaRt7id5xHfSMfxO1PssrIYXyfS5Ktba66njt8GOjxVzbC/WO/s/mlVVXeqOjm6ykunuT7+A715vWN3Tc5nO0+6TUI8stG1YAuSvvyxzjYXYOflHuHk959SgUsbnm7Re3lbgO7l71mdSvPVbck8hqVxpbd2F2eu0vpLS3XvH6/wCkz5cyLW7WE73E3efSdfUpuBYqyWQBj85vwzH4WWt4rh0NIzpq55a0mzYm6ySm1yNNyqMZ28kZRQSUjBTMndUMc0WLiGZWtJdvzWO8c106fTJWrM5NFuolpqY7a+WbxtH4T4IJ207GOndmyucxws124Nboc5vYcO9capYTNM6qluJPlsLS3gOkdI549BYG9y2CTCGw1GG5SSZRTyuJ+s+TgOGllUMdlp6uT+7xCF3oDp/zXoq4KuKhHpHEbzyfojY83pG+fP8AjyK7VJsWb0MJ+s0v/wB7nOv7Vdq4yQREQkIiIAiIgCIiAIiIAiIgCqNq2XoKoc4Jvw3K3VZtKPodR9jL+G5CH0cE8H0PUcfrPHqaL/FdYw/cuabARWib23PrP8l0qieA250A1v2cVBFf4l3T7vgtBxzZmolqXvJiaXOJa18rGvcL2Fmk33AKh2y8LL3ONPh51JymcalxJsBEO/yj6Fz/AGkwOqppR8ra4SSDMC52Ynn1tdVDaa2vyV30RuxuOimgkhkLJWlhAub8uY4FXWAbNPqfnHAtiG4X8btvy7V48HlQ2twkPrHktopHB0h1LomtDw1x3ka9/VC0nGdravGKttJTnooXEtjhByjK0E5pC3Umw3buS5l2i9yTTeEbehdeirbgszfl+F+jrsVDG4ZIZIXFvkMexzh3gG607wpbWzYf0UFLljMrC58tgX77ANJ3bjr2hchgqJaWozMcWSxO0I3hzTr3i49K3LwsYuKo0VQNOlpg4jkcxzD/AHKdP6dTp5b4c5+zOzUWWLEmVu0NS6TCqFz3Oe4yVJLnEuJ6zd5Kw4p/2ug8+p++1fcZ/wC0UHn1P3wvGMH9l0HnVP4jV0DWN0nbmq8LH+TSfeVLhmHGbDcWAGrJ2yD/AEOeT7Lq7pjfEMMb/kUn5qP/APXpaGKtZJIBJVyCCKAO4TSkdK4eY1wHYHKTBnadlIMlDTM+rBEPUxoKtlFw4DomAbgAPUpSzM0EREJCIiAIiIAiIgCIiAIiIAq7aEfRKj7GX8NysVAx/wDss/2Un3HIQzjGxLLQs7gtqxGN5bFlAdGXiOZhO+KUGPQ8wXA2WtbHj5lnmt9y3GYfND7SL8VixfRMVwcEpoAzEGsG5tS1o7hMAF0r/wCQjx0lI3jllPou0D4rmtbOI8Qe87mVJcbb7NlubepWW122Xy+v+USxkxNs1kOfKejab5S4A2JNybDjooxnANniL6TZkA3BrZy7t6MDT19GPWqnwNR3xmHsbKf4CrrwjbUxVuF0ckDOjayR0botPmnNjFmi28WtY2GipfAxJbGYe1so/gKLnIKPbeHJiNU0cJXL7jryaShvwikt3dO+y9bdvzYlVEa/Ou/JbTt/sNNDR0Baxx6OANksPFe5xeR63WWMfxRDeDXcaP7JoB/iqfxGqa3AZquiw+KBhcfpBJ8lo6Xe47gNFm2S2Jf1aisjeII79HA7R9TJ4zY2NO5pOrjuW3zdLNE2Po/ktPY/RWOuXkkk9JIALgk+IOQuqbtRXSvmy2midzxEtNno4TOwU46aaGKOCSpP7qERtyu6L+8eTfUadqpWbMF2JwSdZ0UEfRse4lxe8SSi1z42VuY37Atz2bw/oIC4ACwvbcAbdUege5c8qsdNMHZHSPllDzGXHq08T3nSNv1nEXvysqtHdK7Nj4XSX8lOs2UT9tPJ3DB5w+Fjmm4N7Hn1iFOVDsMP2dTfZNV8ugIvKQREQyCIiAIiIAiIgCIiAIiIAq/Hh9Fn+yk+45WChYyPo032cn3CgOPbJj5pnmt9wW3z/uf9cX40a03ZGcOjFvJAB9Q9S3CpPzB86L8aNQyV0cGxGEOxGRrtzqktPcZSD7Ct48Mex1PRinfTxiMOzMcBfUtFwTfjvWlVx/ab/wDyj+MujeHuvFqaK+t3yEcho1vrOb1LDHRBpuzuCvqcMrAwEmF8MgHokDrej3BUWB4xJR1Mc8dukidcBwNuIIcOViuteDbCKiLDWiBzI6ireZWl7czRDGABmG/K4kN/9gKy4oa2mIkfhuGte51hLd7hm1Nwy+nFS3tyzF5TNW2J2XcZP+p1zXdGH5ooiLPq5ybsa1p4ZteXoBK6BJgdZmM8ddJBNL1pmZRLDmO4Na49XKLNvxtdV2FVxEonrjLLUAWb1B0MIO8RNboL8XHUq7k2qiPitkcfNt715b1H1HUe4o6ZcLz9nSr0csZkiFFg7mOMk00lRMRbpH2AaDvaxo0aDx5rJRU2eQcbfq5UKrxovNvFHIdZx9AWehmcBe2Rg5+M7v5d3vWvRpbr5e5qHj+vf9hfra9JDbDmX0v5LzaKa0LaWI9eU2c76rd7nH0XWkSbAPmqHPkeBGSA1rb3yNAawa2t1QL9pK3miw8gF7x13jcd7Gcj2nj2CyhY3jjactbYue6xA/w3OY8jYDd3L19NcYQSS4OA07M2Wds3PC4AyGNrRYNaAByAFgFLUHBpS6nic7xixpPfYXU5Wm9HoIiISEREAREQBERAEREAREQBRMWHzEv2b/ulS1HxEXhk8x33SgOK7KNAaLW3Nv324rbqs/MHzovxo1pex7uqRyOnpHtW5Vh+jnzo/wAWNQT4OEYxNlrpXWvlne63O0hK2nDqGTFamSvrj0dLHq92oBDfFhi4k8NOfakWxgNTNU1uaOn6Z+Vg/e1Ls5syNo1N+f8ANdR2d2bfMY5aiMQwxW+T0Qtli5Plto+TfYbm3471CIRb7L0byHVErOjL2tbHFp9Hgbfo2G3la5ndpA8kKo8JNaMkMYOrnl/bYAi/rct0mjJaWg20Wr41s/FM7PNE4u3ZmPcLAaDQ6LGcd0Wim+MpQxE12kqgRY2Pf/NT2wREXLW+m/xXxuytMPKqR2ZmfkvbcHpm/wD5SyEf3kpt6mrgz9NszxPBRD3EsSX+zGJo75IWZ3/VYB7TwHethwHZ8/vJi0vG5g1azvPlOWt1eIvaMkeWEbw2NoaD3nj3XVlgu2MjIiZYw9oOhZZrj6DofYtnSUVUyzJuT+2HKKfyNlqG2K1zHqdxkjcyESPs8Au8Vg6puey9v0VlG3VK89Z7ozye1wt6RcLxVbYUjWk9M13Y0OJPsXY3xfkycotdm34cwiJgcbkNbc8zYXKlKJhVRngjfa2ZjXW5XaDb2qWpNpdBERCQiIgCIiAIiIAiIgCIiALDWD5t/mu9xWZY6gdV3cfcgOGbIAWJHE+7Rbs+gbPC+J98sjS0kbxyIPAg6rSdlbjMCNzt3o4rfsP3KDIxbPbINieJp5pKqZosySW3zbeTGjRp5u3lbdEP6KFTqdGP6oDKBoq7FKjyfWrIHeVQVB1JWMnhEEWXd2qFUSXHIqZO+wVPWHeToPaVoWzKZsrq2XNcO0PvUjCZbsdfeR1W/E8lXVjsxudL+KPcf5JhtTZxa/TTetHyaFjyYaylDQb6k6kqqygWAF3PPVbz7ewfkrKoc+ZwYzxS63SnxBq0G31nDMDa4CiYbVAMOVpfI5z2C+TrNDm2eHtNxlAtyuTa5W3Rp5PmRWo5Z2nAWWpoRvtFHr/oCsFAwM/Rob7+ij4W8gcOHcp66p149BERCQiIgCIiAIiIAiIgCIiALy8aFel8KA4Vs1KSTfhbXmt8w/cFomzYtfvPwW94duCgyL2mU+MfzVfTHTs96nt5nkgPFdU2FhxVW4epZamW7iTu4JGLtPALWtmYNlTVOA7eQVLXy63OruDR7FZ109jduvP9fBUlU6xzt15jj+YXNtlk1bJECshNiSesfYOz0KBFO0ujbLYNzsDifFy31zcgdAexTq6qBbcb+SqJMjHMMwLgcxygXN8py9XiQ7XXTRRp1mSyasuy5kxuZ8bWBzAAG55y27S9pZZ0YaOvp1d1jpZUsMgDHCIZXXk6ae+hILuq3QAktJO4AWBsvtS/pB8982wBto/LkIDG72+Zew1vx3rGI829oa0EWjHdYF3PsG4XK7Flih2S2d1wMWpoRyij+4FPUPCB9Hi+zZ90KYrE8nTXQREUkhERAEREAREQBERAEREAXxfV8QHDdnx1ndjj71vOHblpeDvu92lusffv9K3TDuCgyL2m/ostXJZtuJ3rHTKNVykuPYsZPCIPD3cd6ysHUJJ05KG+T1LDLXZRY6g/r0Lm3TKZPBU4lPZxI3clVTO8pu7iPf3lSKt5e4gbufD1qC85eq3rOO88B+S0mzSmyLMRe7dSfJ/xfrioQL2TZmWL7C0hOjNHh3afGBHa1SntynQ3I3/rgsb2XBc3cfGHG3w0urK5uDyisi1xa0lxeXyby722aBo0dgUY1LpACwW592o+GiyywxXABvprbU8b7lh+Ul2jG5W7yQNw5fGytTb5ZOOT9AYWPmIvMZ90KWouGj5mPzG/dClLsLo6i6CIikkIiIAiIgCIiAIiIAiIgC+L6iA4nhsRbNI08HutfeNTp6D7FuWHnRZcd2Md0zp4dc5u9nEHiW/kvFFGW6EEHkVBKLU1Ia2/PRQXTL3XP0aFDk7VRbIiR5fUa2CrKmpt1Sbg+z4lZ6l5I06o5/reqireMrgy5cQdeIuLacv5Ll2SyzUskepHEj6rR6+z9dqgTueQGxN6t+s7ebWJG/eoZo5d7n3ZrcZjYdYE66k6dq8mie0eP1SNNXcuN7WCqwl5Nd9mKoZIzLrbeXXtfuXmCHMM2cHU5gLnfu7Ae3sX2ow4l+jr3HAaAcN+4an2K0wTCGA5QSXG2YnQAD3KxSWDFtIr66ljbqGlzTqTca3BIHs9qxMpSW5j1QfJ4dgFltGNU4aBkFwdDYant/opuzuw8kjg6YZIgQ7KfGfre1uAWcFKb+IinPo6JRC0bPNb7gpC8tC9Lsrg6oREUgIiIAiIgCIiAIiIAiIgCIiALHLTtd4wB7wsiICtqcDY7W5B77j1FQJtmD5Lxftb+RWwosJQUuw+TS6vZCZx8ZpHIEj4LBJsfMBZrWf7lvdkWvLSVsrdUWc1j2GqgdzMvIu9yyM8H9Rc6xgHgXH3hpuujWSyj/x1mHsQNBh8Gz7G8zW34hpJ7rkjRW2G7Awxb3PfzubX9X5raEVsdPWvBkqYLwRabDo2eKwDttr696kBq9IrkkuixJLo+L6iKSQiIgCIiAIiID//2Q=="/>
          <p:cNvSpPr>
            <a:spLocks noChangeAspect="1" noChangeArrowheads="1"/>
          </p:cNvSpPr>
          <p:nvPr/>
        </p:nvSpPr>
        <p:spPr bwMode="auto">
          <a:xfrm>
            <a:off x="520700" y="-5762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QSEBUTExMUFRUUGBgYFxQYFRQXFxQXGBcYGBQYGBgXHSYeFxwjGhcXIC8gIycpLCwsFx4xNTAqNSYsLCkBCQoKDgwOGg8PGiwgHyQqKiktLCkuLCwuKS0pLCkpKSksLCkpKSktLikpLCkpKS8sLCwsLCwsLiwsKSwpKSksLP/AABEIAOAA4AMBIgACEQEDEQH/xAAcAAEAAgMBAQEAAAAAAAAAAAAABAUDBgcCAQj/xABJEAABAwIDBAQJCQUHBAMAAAABAAIDBBEFEiEGMUFREyJhcQcyQnKBkaGxwRQjJFJzsrPR8CUzouHxNFNiY4KSwhU1dIMIFkP/xAAaAQEAAgMBAAAAAAAAAAAAAAAAAQMCBAUG/8QAKhEAAgIBBAEEAgEFAQAAAAAAAAECAxEEEiExQQUTIlEyYcFxgZGh0RT/2gAMAwEAAhEDEQA/AO4oiIAiIgCIiAIi+F1kB9RYXVbB5QWM4kztPoUZBKRQjireR9i8f9WH1T7EygWCKuOMAeSR6VidtAwb8o73gKNyBbIqR+1kDfGkiHfNGPeVkg2kiecrXMcbE2bI1xsN5sE3IFuigDFR9U+xehijeR9inKBNRRBibO31L2MQZ9b3pkEhF5bIDu17V6UgIiIAiIgCIiAIiIAiIgCIiAKo2rkc2jmc0kODbgjgbhW6qtqG3o5h/gKA5q/buaGnMjmskLbCxBbe5A8leKLwth5ANM650GWQG57AWj3rWtonZaUj6z2j3n4L7slh1gJS25Pi7rhu69u33LVvs9uOUuTXslLfiJ1GDaJrgLsc08tDb1KQMXjP1teFlqkVTbyXaD6p93oKpMTxKqlsIonsY8loNusSHBpzEfu7Ei97d65FdusslhLCJlbtRstczDInF0jWhxOYtu8m53nKDpf1FeaCrw2V2SKHOTwbTk9g3DReNkfBe2RjZqpxdm16JpI3G3XdvO7cPWV0igw2KFuWJjWNHBoA/quzXCWPkxCVsuXwijg2XjIBEQbfgQAfSAssWy7Wm4jaCON+PuVxNXNbu1PYo0jnv3nKOQV3tov3Mg1ADN5BPIalKc5jaxHepBowO9I96najFtmF4sVrO2WMVVNH0kLY3MHjEglzORte1vctpqN6i1EQc0tcLhwIIO4g6EH0JsWCqbk1wx4PMTfUUDJZNXEvuQALkOI3BbMtd2Gw3oKTouDZJbeaXkt79CFsSJYRZD8VkIiKTMIiIAiIgCIiAIiIAiIgCrtoB9Fm8wqxVfj39ml8x3uUMHBNqG5jDGPKeSfQLfEq2jLWs6xLWtG8A6Ddw13e1VOISZqsf5bB63En3WWDF6wvc2FmuouBvLj4oWhcnKxJeDWsltyy+p5TM93Q1jwW2LQGEjLl1J7QbC5t6FtOB0PRRtYQ+SxsCHvaS5zrktPR2AJ3D1nVW2w2y7aOCzgDK8Xkd/xHYPbqVsDqsuOVm7dm/Lkt2MCYV8ZfZlgyQsEbLm265vxvqfSvvRuf4x9C909KG9pWf9XVmUui/BjjgA1sjwo+JYvFA3NI7LyG8u7hxWSOcPY17dzgCPSLo00ssxU4t7U+TDMfWsDDqvldXMZvOvrKop9rA09Rl+9aVmtpreM5f6EmkuS9qFFf+v13KLheNPqOkzABrMoHO5uT7AFJeVt1z3xUilSUllFxhQ+b9J96nKLhv7pqlKWbEegiIhIREQBERAEREAREQBERAFX4/wD2Wb7N3uVgqbbCXLh9U4bxBIR35DZCGfnqlrLyTSncXH1N3LZPBrhHTVDqh46sR0+0cP8AiPeFo9PJaG3M/r3Lsmy9J8mpI2AdcgE+e7U+rRUQhmWTWS3S58G0umLjkb/qPwVtSQBosN6rMMp8o7SreJXt+DbSM7VXYxiJjbZg1PHgPzWQ4o3pMgNyN/fyVZj+KMBDd55Km7UV6ZbrP8GvZLcmos1Ksw6Sd5cTc8XE6D9cgthp6l0cDIs18gtmGl1BFZf8uAXvpV5X1L1jUar4R+Mfoq0umhU3Ptsw1Ou9QRTXcpdTO1u8gfHuHFe8Phke4FsMhHMgNH8ViufpoWN5SyX2pNE7AYcrZhxzt+4pkh/XYf6H1LFBTysleXRlrHNbrcEZmnQaHiCfUtJxLbmOnrqsHrPHyaGKO/jOPSF/cAXi57l7rTZ9pZKaliODrGGn5pqlKl2R/souSfnJtT9tJb8ldK42l0EREJCIiAIiIAiIgCIiAIiIAqPbYfs6r+wl+4VeKl2yH7Oq/sJfw3IyH0fnDZyk6WeGPhmBPcNT7vau0YaM778G6D4rlHg/j+de/wCoyw73G3wK67g8dmDnxKxj0V1R4ybDTqPtHjHyenLh47uq3vI3+garPTnRaRt7id5xHfSMfxO1PssrIYXyfS5Ktba66njt8GOjxVzbC/WO/s/mlVVXeqOjm6ykunuT7+A715vWN3Tc5nO0+6TUI8stG1YAuSvvyxzjYXYOflHuHk959SgUsbnm7Re3lbgO7l71mdSvPVbck8hqVxpbd2F2eu0vpLS3XvH6/wCkz5cyLW7WE73E3efSdfUpuBYqyWQBj85vwzH4WWt4rh0NIzpq55a0mzYm6ySm1yNNyqMZ28kZRQSUjBTMndUMc0WLiGZWtJdvzWO8c106fTJWrM5NFuolpqY7a+WbxtH4T4IJ207GOndmyucxws124Nboc5vYcO9capYTNM6qluJPlsLS3gOkdI549BYG9y2CTCGw1GG5SSZRTyuJ+s+TgOGllUMdlp6uT+7xCF3oDp/zXoq4KuKhHpHEbzyfojY83pG+fP8AjyK7VJsWb0MJ+s0v/wB7nOv7Vdq4yQREQkIiIAiIgCIiAIiIAiIgCqNq2XoKoc4Jvw3K3VZtKPodR9jL+G5CH0cE8H0PUcfrPHqaL/FdYw/cuabARWib23PrP8l0qieA250A1v2cVBFf4l3T7vgtBxzZmolqXvJiaXOJa18rGvcL2Fmk33AKh2y8LL3ONPh51JymcalxJsBEO/yj6Fz/AGkwOqppR8ra4SSDMC52Ynn1tdVDaa2vyV30RuxuOimgkhkLJWlhAub8uY4FXWAbNPqfnHAtiG4X8btvy7V48HlQ2twkPrHktopHB0h1LomtDw1x3ka9/VC0nGdravGKttJTnooXEtjhByjK0E5pC3Umw3buS5l2i9yTTeEbehdeirbgszfl+F+jrsVDG4ZIZIXFvkMexzh3gG607wpbWzYf0UFLljMrC58tgX77ANJ3bjr2hchgqJaWozMcWSxO0I3hzTr3i49K3LwsYuKo0VQNOlpg4jkcxzD/AHKdP6dTp5b4c5+zOzUWWLEmVu0NS6TCqFz3Oe4yVJLnEuJ6zd5Kw4p/2ug8+p++1fcZ/wC0UHn1P3wvGMH9l0HnVP4jV0DWN0nbmq8LH+TSfeVLhmHGbDcWAGrJ2yD/AEOeT7Lq7pjfEMMb/kUn5qP/APXpaGKtZJIBJVyCCKAO4TSkdK4eY1wHYHKTBnadlIMlDTM+rBEPUxoKtlFw4DomAbgAPUpSzM0EREJCIiAIiIAiIgCIiAIiIAq7aEfRKj7GX8NysVAx/wDss/2Un3HIQzjGxLLQs7gtqxGN5bFlAdGXiOZhO+KUGPQ8wXA2WtbHj5lnmt9y3GYfND7SL8VixfRMVwcEpoAzEGsG5tS1o7hMAF0r/wCQjx0lI3jllPou0D4rmtbOI8Qe87mVJcbb7NlubepWW122Xy+v+USxkxNs1kOfKejab5S4A2JNybDjooxnANniL6TZkA3BrZy7t6MDT19GPWqnwNR3xmHsbKf4CrrwjbUxVuF0ckDOjayR0botPmnNjFmi28WtY2GipfAxJbGYe1so/gKLnIKPbeHJiNU0cJXL7jryaShvwikt3dO+y9bdvzYlVEa/Ou/JbTt/sNNDR0Baxx6OANksPFe5xeR63WWMfxRDeDXcaP7JoB/iqfxGqa3AZquiw+KBhcfpBJ8lo6Xe47gNFm2S2Jf1aisjeII79HA7R9TJ4zY2NO5pOrjuW3zdLNE2Po/ktPY/RWOuXkkk9JIALgk+IOQuqbtRXSvmy2midzxEtNno4TOwU46aaGKOCSpP7qERtyu6L+8eTfUadqpWbMF2JwSdZ0UEfRse4lxe8SSi1z42VuY37Atz2bw/oIC4ACwvbcAbdUege5c8qsdNMHZHSPllDzGXHq08T3nSNv1nEXvysqtHdK7Nj4XSX8lOs2UT9tPJ3DB5w+Fjmm4N7Hn1iFOVDsMP2dTfZNV8ugIvKQREQyCIiAIiIAiIgCIiAIiIAq/Hh9Fn+yk+45WChYyPo032cn3CgOPbJj5pnmt9wW3z/uf9cX40a03ZGcOjFvJAB9Q9S3CpPzB86L8aNQyV0cGxGEOxGRrtzqktPcZSD7Ct48Mex1PRinfTxiMOzMcBfUtFwTfjvWlVx/ab/wDyj+MujeHuvFqaK+t3yEcho1vrOb1LDHRBpuzuCvqcMrAwEmF8MgHokDrej3BUWB4xJR1Mc8dukidcBwNuIIcOViuteDbCKiLDWiBzI6ireZWl7czRDGABmG/K4kN/9gKy4oa2mIkfhuGte51hLd7hm1Nwy+nFS3tyzF5TNW2J2XcZP+p1zXdGH5ooiLPq5ybsa1p4ZteXoBK6BJgdZmM8ddJBNL1pmZRLDmO4Na49XKLNvxtdV2FVxEonrjLLUAWb1B0MIO8RNboL8XHUq7k2qiPitkcfNt715b1H1HUe4o6ZcLz9nSr0csZkiFFg7mOMk00lRMRbpH2AaDvaxo0aDx5rJRU2eQcbfq5UKrxovNvFHIdZx9AWehmcBe2Rg5+M7v5d3vWvRpbr5e5qHj+vf9hfra9JDbDmX0v5LzaKa0LaWI9eU2c76rd7nH0XWkSbAPmqHPkeBGSA1rb3yNAawa2t1QL9pK3miw8gF7x13jcd7Gcj2nj2CyhY3jjactbYue6xA/w3OY8jYDd3L19NcYQSS4OA07M2Wds3PC4AyGNrRYNaAByAFgFLUHBpS6nic7xixpPfYXU5Wm9HoIiISEREAREQBERAEREAREQBRMWHzEv2b/ulS1HxEXhk8x33SgOK7KNAaLW3Nv324rbqs/MHzovxo1pex7uqRyOnpHtW5Vh+jnzo/wAWNQT4OEYxNlrpXWvlne63O0hK2nDqGTFamSvrj0dLHq92oBDfFhi4k8NOfakWxgNTNU1uaOn6Z+Vg/e1Ls5syNo1N+f8ANdR2d2bfMY5aiMQwxW+T0Qtli5Plto+TfYbm3471CIRb7L0byHVErOjL2tbHFp9Hgbfo2G3la5ndpA8kKo8JNaMkMYOrnl/bYAi/rct0mjJaWg20Wr41s/FM7PNE4u3ZmPcLAaDQ6LGcd0Wim+MpQxE12kqgRY2Pf/NT2wREXLW+m/xXxuytMPKqR2ZmfkvbcHpm/wD5SyEf3kpt6mrgz9NszxPBRD3EsSX+zGJo75IWZ3/VYB7TwHethwHZ8/vJi0vG5g1azvPlOWt1eIvaMkeWEbw2NoaD3nj3XVlgu2MjIiZYw9oOhZZrj6DofYtnSUVUyzJuT+2HKKfyNlqG2K1zHqdxkjcyESPs8Au8Vg6puey9v0VlG3VK89Z7ozye1wt6RcLxVbYUjWk9M13Y0OJPsXY3xfkycotdm34cwiJgcbkNbc8zYXKlKJhVRngjfa2ZjXW5XaDb2qWpNpdBERCQiIgCIiAIiIAiIgCIiALDWD5t/mu9xWZY6gdV3cfcgOGbIAWJHE+7Rbs+gbPC+J98sjS0kbxyIPAg6rSdlbjMCNzt3o4rfsP3KDIxbPbINieJp5pKqZosySW3zbeTGjRp5u3lbdEP6KFTqdGP6oDKBoq7FKjyfWrIHeVQVB1JWMnhEEWXd2qFUSXHIqZO+wVPWHeToPaVoWzKZsrq2XNcO0PvUjCZbsdfeR1W/E8lXVjsxudL+KPcf5JhtTZxa/TTetHyaFjyYaylDQb6k6kqqygWAF3PPVbz7ewfkrKoc+ZwYzxS63SnxBq0G31nDMDa4CiYbVAMOVpfI5z2C+TrNDm2eHtNxlAtyuTa5W3Rp5PmRWo5Z2nAWWpoRvtFHr/oCsFAwM/Rob7+ij4W8gcOHcp66p149BERCQiIgCIiAIiIAiIgCIiALy8aFel8KA4Vs1KSTfhbXmt8w/cFomzYtfvPwW94duCgyL2mU+MfzVfTHTs96nt5nkgPFdU2FhxVW4epZamW7iTu4JGLtPALWtmYNlTVOA7eQVLXy63OruDR7FZ109jduvP9fBUlU6xzt15jj+YXNtlk1bJECshNiSesfYOz0KBFO0ujbLYNzsDifFy31zcgdAexTq6qBbcb+SqJMjHMMwLgcxygXN8py9XiQ7XXTRRp1mSyasuy5kxuZ8bWBzAAG55y27S9pZZ0YaOvp1d1jpZUsMgDHCIZXXk6ae+hILuq3QAktJO4AWBsvtS/pB8982wBto/LkIDG72+Zew1vx3rGI829oa0EWjHdYF3PsG4XK7Flih2S2d1wMWpoRyij+4FPUPCB9Hi+zZ90KYrE8nTXQREUkhERAEREAREQBERAEREAXxfV8QHDdnx1ndjj71vOHblpeDvu92lusffv9K3TDuCgyL2m/ostXJZtuJ3rHTKNVykuPYsZPCIPD3cd6ysHUJJ05KG+T1LDLXZRY6g/r0Lm3TKZPBU4lPZxI3clVTO8pu7iPf3lSKt5e4gbufD1qC85eq3rOO88B+S0mzSmyLMRe7dSfJ/xfrioQL2TZmWL7C0hOjNHh3afGBHa1SntynQ3I3/rgsb2XBc3cfGHG3w0urK5uDyisi1xa0lxeXyby722aBo0dgUY1LpACwW592o+GiyywxXABvprbU8b7lh+Ul2jG5W7yQNw5fGytTb5ZOOT9AYWPmIvMZ90KWouGj5mPzG/dClLsLo6i6CIikkIiIAiIgCIiAIiIAiIgC+L6iA4nhsRbNI08HutfeNTp6D7FuWHnRZcd2Md0zp4dc5u9nEHiW/kvFFGW6EEHkVBKLU1Ia2/PRQXTL3XP0aFDk7VRbIiR5fUa2CrKmpt1Sbg+z4lZ6l5I06o5/reqireMrgy5cQdeIuLacv5Ll2SyzUskepHEj6rR6+z9dqgTueQGxN6t+s7ebWJG/eoZo5d7n3ZrcZjYdYE66k6dq8mie0eP1SNNXcuN7WCqwl5Nd9mKoZIzLrbeXXtfuXmCHMM2cHU5gLnfu7Ae3sX2ow4l+jr3HAaAcN+4an2K0wTCGA5QSXG2YnQAD3KxSWDFtIr66ljbqGlzTqTca3BIHs9qxMpSW5j1QfJ4dgFltGNU4aBkFwdDYant/opuzuw8kjg6YZIgQ7KfGfre1uAWcFKb+IinPo6JRC0bPNb7gpC8tC9Lsrg6oREUgIiIAiIgCIiAIiIAiIgCIiALHLTtd4wB7wsiICtqcDY7W5B77j1FQJtmD5Lxftb+RWwosJQUuw+TS6vZCZx8ZpHIEj4LBJsfMBZrWf7lvdkWvLSVsrdUWc1j2GqgdzMvIu9yyM8H9Rc6xgHgXH3hpuujWSyj/x1mHsQNBh8Gz7G8zW34hpJ7rkjRW2G7Awxb3PfzubX9X5raEVsdPWvBkqYLwRabDo2eKwDttr696kBq9IrkkuixJLo+L6iKSQiIgCIiAIiID//2Q=="/>
          <p:cNvSpPr>
            <a:spLocks noChangeAspect="1" noChangeArrowheads="1"/>
          </p:cNvSpPr>
          <p:nvPr/>
        </p:nvSpPr>
        <p:spPr bwMode="auto">
          <a:xfrm>
            <a:off x="673100" y="-4238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8" y="28194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 descr="http://www.montrosecandy.com/store/wp-content/uploads/2011/05/bounty%20ba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43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Testamentary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.  Achieve above three elements simultaneously.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3571875" cy="347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6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Testamentary Capacity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When = at time of will execution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34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Testamentary Capacity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Effect of incapacity adjudication = rebuttable presumption of lack of capacity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But, could execute will during lucid interval.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74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Testamentary Capacity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Sane person may lack capacity.</a:t>
            </a:r>
            <a:endParaRPr lang="en-US" b="1" dirty="0"/>
          </a:p>
        </p:txBody>
      </p:sp>
      <p:pic>
        <p:nvPicPr>
          <p:cNvPr id="28674" name="Picture 2" descr="http://t1.gstatic.com/images?q=tbn:ANd9GcTnIbT3vEEhghCmvn4yWBVgCEyQs-rPSnghsiwK7SZWE8ggECE&amp;t=1&amp;usg=__qtBZAYm8ulg9NK6jrr3QXYrud6I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2867025" cy="1590675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ANd9GcS0iLCV1LOMNs6I1dt98CfKfpHXyooE2cSCz8tgXwqW6xvbWow&amp;t=1&amp;usg=__orZL3lbJaLeX1AAmOtbpNWHhkrE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667000"/>
            <a:ext cx="2343150" cy="1952625"/>
          </a:xfrm>
          <a:prstGeom prst="rect">
            <a:avLst/>
          </a:prstGeom>
          <a:noFill/>
        </p:spPr>
      </p:pic>
      <p:pic>
        <p:nvPicPr>
          <p:cNvPr id="28680" name="Picture 8" descr="http://t2.gstatic.com/images?q=tbn:ANd9GcTDgMKgzZUhIPX_WZMq6s4CgKsLzjZLoT53cGrGem_RdS4_ewA&amp;t=1&amp;usg=__Wr_VVqTp3iruvx6JKIviL1oevjQ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514600"/>
            <a:ext cx="2133600" cy="2143125"/>
          </a:xfrm>
          <a:prstGeom prst="rect">
            <a:avLst/>
          </a:prstGeom>
          <a:noFill/>
        </p:spPr>
      </p:pic>
      <p:pic>
        <p:nvPicPr>
          <p:cNvPr id="28682" name="Picture 10" descr="http://t3.gstatic.com/images?q=tbn:ANd9GcTYW2U5yrlF42ceP2lthk3j3K-feUcUAqhFPF6O8HX8iYFVUZo&amp;t=1&amp;usg=__QtdqYdVnNkYEY047eCWisV1uktk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48200"/>
            <a:ext cx="2419350" cy="1895476"/>
          </a:xfrm>
          <a:prstGeom prst="rect">
            <a:avLst/>
          </a:prstGeom>
          <a:noFill/>
        </p:spPr>
      </p:pic>
      <p:pic>
        <p:nvPicPr>
          <p:cNvPr id="28684" name="Picture 12" descr="http://t2.gstatic.com/images?q=tbn:ANd9GcS42uut_1jJ7hc-smWiB792YiZ1IebTJDi00c8DNzFa9Ijk7C4&amp;t=1&amp;h=157&amp;w=236&amp;usg=__MNaXuARaIn-U65W_eAhwbt2VfdU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029200"/>
            <a:ext cx="2247900" cy="1495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Testamentary Capacity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.  Impact of aging process.</a:t>
            </a:r>
            <a:endParaRPr lang="en-US" b="1" dirty="0"/>
          </a:p>
        </p:txBody>
      </p:sp>
      <p:sp>
        <p:nvSpPr>
          <p:cNvPr id="36866" name="AutoShape 2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2" name="Picture 8" descr="http://scrapetv.com/News/News%20Pages/Health/Images/old-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6238875" cy="4013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9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Testamentary Capacity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</a:t>
            </a:r>
            <a:r>
              <a:rPr lang="en-US" b="1" dirty="0" smtClean="0"/>
              <a:t>.  Contract capacity compared.</a:t>
            </a:r>
            <a:endParaRPr lang="en-US" b="1" dirty="0"/>
          </a:p>
        </p:txBody>
      </p:sp>
      <p:sp>
        <p:nvSpPr>
          <p:cNvPr id="36866" name="AutoShape 2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data:image/jpeg;base64,/9j/4AAQSkZJRgABAQAAAQABAAD/2wCEAAkGBhQSERQUEhQWFRUVFxQVFxcXFBcXFhUVGBQXFRcVFxQYHSYeGBwkGRcWHy8gIycpLCwsFx4xNTAqNSYsLCkBCQoKDgwOFw8PGikcHBwpKSkpLCwsLCwpKSkpKSksKSkpKSkpKSkpKSwsKSkpKSksKSktKSksKSkpLCkpKSkpLP/AABEIALcBFAMBIgACEQEDEQH/xAAbAAABBQEBAAAAAAAAAAAAAAADAAECBAUGB//EAEMQAAEDAgMDCQUGBAYBBQAAAAEAAhEDIQQSMQVBUQYTIjJhcYGRoRRSscHRB0JicoKSFSPh8BczQ1ODokQWssLS4v/EABkBAQEBAQEBAAAAAAAAAAAAAAABAgMFBP/EACsRAQACAQIFAwIHAQAAAAAAAAABEQIDEgQTIUFRMVKRIvAFFBVCYaGxgf/aAAwDAQACEQMRAD8A4JxKjCLkTZF5z7EIShEDFIU0Ag1SyqeRTFNFCDUxajZUiEAMqWVGypZVAHKmIRy1RLFQEsUcqNlUS1W0Cyp8qJCWVLEAEhTlEyqWVAI0uB80sp4eSNCctSwGEgEWEwpopgxOGqQCSgaE4CkApZUDQpsTQkEBmpnOUMyaVFTYEUILSptKCbgohPKYFBIBJOElFBNFNzSviipDDpaUoCilzKv+zp24dLKUBQUuZWiMOo1mBrS51g0EnuF0sZrqUKs7GU5jnGfuC5zG7QqYqqGNkBxhrN3eeK6TA8maTGjM0PO8uEz3Dcus4RjH1OcZTPoKGzcXSNNBxmzTSa6pQ6JaJLPuOA16O4xvCsbMc6pTa94AzXAG5u76+K5zHS4bieyPNpixGq16bDDntaeBcAfJO1ocJaQRxBkeiCq5iiWq2aSgaSWK2VOGo/NJc0lgIapZEUU1IU0tQg1NzaMWJi1LAcicNRIShLA8qaEWFEhBDKnFPtUsqkAggGnvSniigKcKWAgJZUXmxwTFnarYHCQKcgqBciHzpwVAXUoVBA5JCzJKK6HmFJtBWxTRmU1zaUm4dSbh1eFNEbh5QUOYWbykwZOErZdcs+AIJ9JXSNoJPw8iNysTU2k9XlnIjBZqz3H7rbd7jHwldx7Mss8mamFrmrhm85TdIdSkBwEz0SbGNy027ZZvp1gfdNF8zwkCPVdM53TcMYRtipM/AhwLTo4EHuIhclys2saTuYpHLlAzEa6WaDutC7vAOc8Emm6mJ6IfGYiNS0ad2q812zgXPx76btXVo8HOEHyKulHXr2TUnp0aPJjkw1zBVqtzF12tOgHvEbyVo7Z2O1tJ9SmObewFwc3o6XggWI711FPBgAACALDuCxuWdbmsK4b6kMHxd6D1U3zlku2McWVyd2j7Qw5uu2A7tB0cFYxuOZRcG1ZZm0cRLTxuNPFZv2fYUmrVduDQPEukfArS5UbNdiedDNMOwOj3nu6Th4MHqtTjG+uyRM7bGpBrxLCHDiDIRxhFzfIbFRUdSOjxmb+Ya+Y+C6nbPOU2sdSILnPawMcAWuzT4iNZlZyxrKlxyuLD9iTnBqxjdoDDsa7EAAudlGSXXiZggH+wj4THUasBlRpPunou/aYKxUtXDNdhVB+FW+/BobsCpasA4dQNFbrsEgOwatjFdRKbm1tjZ8qJ2eljHFNPzS2G7O7FP2DsSxiZE8LYds/sUHbNQZJUStN2zigPwJQUiVAuVp+FKA/DlVFclNnU30CgmmVpCNRJDLCkg9CYyyMGpU2owauTaDKaMympNag18bkqMbE5g51iOi1uriDuuBrqUQcMTQh4baNOpGVwuGmDY9IZm2PEXVnIgrOppubVhjLqfNoK7KS53lPyUNV7a9EhtZhaYPVflMgE7j2rqubSdTlWJmPRJi3OnlA2m3+bRrMcNW8054n8L29EjxC4/aWGxO0awLaTmUxZucFrWjeSTqT2L1Pm0ubst45besQzMW5/ZWxqeCw53hoL3uOriBc+kAI2wMCW0szx06pNV/e++XwEDwRdu7Dq12FrK2UEiWlgIIBnKXCDFu1auFpOIGdoa7eAZHgYCkq8g21gTgsacujXCoztabgfFvgu5wr24jEMc27KVMP/AOSqLDvDJ/ch/aVsXNRbXAvTOV35HaHwd8Vd5FbJ5rCsJHSqfzD+rq/9YXTKbxie7ERU0vu2Ox1Rr3CSwENnRpOrgONgJXHfaXiQDSpADNd5MCRuaJ14nyXozGryDa9R2Mxxy/6lQMb2NHRB8hKmnHW/C5z0p0vJbYtd2Fa8V3te6S1roezL92WuuJiZB3rS2Fia1Wm91Sm3M15ZDTGbLZxGa2q6TD4QMa1rRZoDR3AQFV2zWbhsNVe0AQDl/O8//Z0rN2voxMPyjwtSwqBjhYtf0DPCTbyKutoB1xccRcFcXyE2Rz2Jc9wltNpJkSC50gTx+8VtcsMCMI1lbDHmnOflLW2a60yWdXdw3rU4RdQRlNW6FmFUxgUDkttP2qg2oRDpLXRpmG8d4hb7KC501bKGBUxgQtM0QNVNlFKLZn8OCR2YtcUVNtFa2puYn8LHBBfsgcF0RpIbqCbU3OZfsXsVd+xBwXWOoKtUoQpS25StsNUqmwl2TqEqJwfYi24g7APBOu1GE7kk6lwotCLTanZTR6dJZpbLLZUMO8VehVp9JzXDTVhiRNiAJg9oV3GZw0c2ATImToN9t6q0Mec4aaeV7nCbx0YJLr65YI4THFVLArcnGEnKSAS8kbpcwU5BF2kMEDhJU3Uq1NtJrRnhzRUMAFwIOYgaNvHmr+Ex7HtmQDexMGNQYPEQfFXBTQc83b2VgdUABOQFokZC4ZoJdY5WgkndGl1pYbadN83ykBpIcC3LLQ4AzYGCLdqvVMG14h7Q4EEQRNiII8QSqWJ5OscHNaS0Pc1zt+YtIdBOsSBv3WhWoSxyE4Ys3EbLrCpmpv6J5oODdzWOc5xa02lwIHedbJYfaVVlNhqtlxcA8AEGnmMN7+kWt8ypRbVDU4ppsJig8vaAQWOyutaYBjMPzBXGU0otXbRUwxW2sUci1SWpYzBtqMcx4lrgQRxBSbRAsNBYK9zSY0wlJbA2+a/M1G0KWcuaWgh4BEiCcpi8TEFcXyG2MWYw880scxhLWvGUucbWnWATpxXqbKaf2cHUA94nxWomopO4DKK4r7TsdDaVAb5qO7h0W/8AyPgvQX4eRAOU8QAY8DZcPyn5B4ivUNVtVtQkRBHNmBoBEhXGKkljbLo18Fgm4mnlIquBexzJgGQx2YEG8eqq+y4rari7NTDaZyxJAbN5DYJMxrO5emP2YKuENEsLJZkDXAdEgDLcEggEC4XnnIXFGhjObf0ecmmR+MG3rI8Vr+Udxye2A3DUW0xeJJPFx1MblpVqjabXPeQ1rRJJ0AVipUaxpc8hrQJJNgAuadtFteq1+Ia+nh2kOpNdTdkqHdUqOAgRuae9ZpXL7Q5Uvr46hALKTKrAGmxMmC5w4wdNwK9LZTXlPLB7RjXvplrgSyo0tIInK12o7QvXML0mtd7wB8xPzWphCbQScWt6zmjvIHxXIct+VzqTjQoHK4RneNQTcNbwMantUOS/I5tZgrYqXF92tLjce852pnhwUodo2nNxp6Jc0qLeStNgnDl1B+4tcSw/npuJa4evag7F21Vq1alKrTaw0RFRwJILptlG4QCd+5KGi+iq78MqWD5a4apPScy5EvaQ3h1xLfMrUbWa8Swhw4tII8wpMKpc3dOKUqyWKQYsralzaSvZElC2JzCm1iOULFYhtMBzpguYywnpPcGt9SlKo4vDVs5dTeIiA3gfGxuPInsRtnue7Magy6ANjfEuM7xcD9JVjDYplQBzHAhwkdo4wbqdTDgm48dD5i6Cs7ZFNxnLF22GhymRI9O5BZs+tTH8t+YC8Ojc1oA8YdvHWWmyiRofB1/UXUsxGrT3jpD0v6IKuDr1C4teyIvmuJ03XG87z1e0K3CiA1/A9xuPK4UxRI0d+4T6i6IfIkWJOeRq0+F/TX0TscDoQfj5K0Kz9msLSwDKHOzmN7pzSZ1vBQBga1P/AC3BzQD0Tr2daQtTKitbZWIRlsxr6dMGq24IbrcwCS47tGk210VjC49r43GLjfOhHbf5cVdDUE4FoOYNAIkjdcjLoOxUTKjlSLiNW+Iv/VSpOE66+fkgTGIzaamxiLkSksKE0IuRPlVAWNWdj+S+HrOzvpgPmc7ei+dZzN3zxWvkSDUHM7Y5OVapZ/PzNY5rubqNAa/KZhzmAT4groKAOW4gxcTI896LklEaxB5Xy/p0jiWmmWEFgzBkWdJF43xC7/kvXz4Wg7ixo/aMp+Cv4vZdKtarTa/8zQT4HUJtmbHZh2ltLMGTIaTIbOsTcA8JWkeQbXwzn46o1+rqxafGpHwXsVGkGtAGgEDuFlzPLDke6o/2jD/5gylzfejRze22m9a+y+UNKoAHkUqv3qdQ5HA74zRInekq1gqb9ltPPRI57rEa9QMse4epU3bXoh4ZzjXPcQA1pzOM9jdB2lXQERn4osw+He4NAZTYSGgWsLCO+F5LyWwTq2La0Oe0GXvLHFpgTNx2kDxXof2iY3m8KGDWq8D9LekfXKsb7NNnWq1YsSKY8Ok4+rfJFWdp08VhqlEU6vO06tQUyKoBcwm852wSMoOvBdQynZHqYVpgkTlOYTuMESPAnzTZFiRXc07klYySkoMIKpWxNJ7n06mWGGmZJtn64BHZAPgeBV5tP5KNbANduAducBcGHAaRPWNjxWYaZNXYADBzJb0KT6dIOu1r3ETULry6AB4JsS2tQu3M6k2m4Qek7OwNymbk5ySOyJV+nsPm8xpnpFrWidBEAm28gDdq0G6FzuJZYtDjEBwGjtJMbjrcCJ7L6QqW3Q0N54BpyF5LbtGUS8b7jUiTaDe8aNPGMccocJgGJvBmDHCxv2Ku7F0C/K6MzSYdGpbDXEEToTF+0XQaGy6QFQYd7S5zAGz02sAblZp90QSBqb3VGm6iDqAfC/nuSFAjRx7jcfX1WO/C16L2tp5hSaKTZ6/RaC6rUIucxytYBG8la9bF5MpLdWlzhm6oa2XGSBImBu1Sg8uGrZ/L9Df4pNykwYngRf1uj0K7XtBadYO63YeF5Hgpupg2InvRADRO4nxuPW/qpU5GonuPyP8AVEZh40JHqPIpwHA6A91j5H6oFnE8DwNj5FScEs4NjbscPrZRGHA6pI8beRsqE1qlzIOoBThrhuB7rHyNvVSbUG+R3iPXQoHpYeNCe7UeqI2RqJ7jfyP1RGKULTIAqCeHfb4ooap5JS9mFxuNiNxB1EJQFSqNdOUzBg+QPzThiDU2O3NLS4afeJjpNcYnf0Yud5SxFGqD0XANsJ1LR0QTfUjpHXggPkU2tSay3HtRWNQM1iK1iTAiNWoZCLUDEYFlTrsa/wDM0O+Kthsykgq4fAsZ1GNZ+VobPkiVBAMCTwmJ8USU5KK825e0a9ao13M1G02NygkZgSSS4ktJA3eS6nkdggzB0ssdIF5j3nGT47vBdIwIbMK1pJDQCdYETHGEo3Amkq9QQrz1RKxMLBNaUlNmiSyrl8RVeH0g0HKXEvIE2AhrY3S4gk7g0pM2s3nC10AAgAyTJJy7h7wcOzKOIVmm9p3weBsfIqb8Ax/WaCdQdCDxkX3DyCzDR21muIggkgkCRJAjpCN1x5ooaqLtkZZ5owXZW3MZWZ8zg0gTfTstwQwMSwGcrwNDrNyNxDt7TvjK7VaReOBZEZRviBBGbW4vvKr4jY8mWOLCY7gRAEdwaB3W3lGpbSAZmeC27hoTOXMXEW0hpMqxTxTTJmAJEmwJBIME6wQUGdFemf8AcbO+5AJgXAzGARuPVdpKLRxrambO0BoAY6ZJzlx6EAT92Y4ELRfiGN6z2jvc0fEqtW2rhdH1qEfiq0/mVRXwuzKTnh9N+bKQ6M2YAwSO0XdPgp0mVWZnEioA1xAbHSd0Yi0+/wAbBu9VKu0cCGkNxVBslp/zWOHRJcBE6ZjMKGC25SYCG121WNByta17iTeG5svdeY1UuBot2uASHtcCJ0B3DNMagRJ8DwVxuJYQSHCBJJ3AA3n+9xWMOWOHcXMfLnNkODab3RcCSC2W+PBWamFw9Vge2oGB4m7hcEzdrtDM9tzxVuCpapuOwobsON0t/Kflp6LMGJLLsrMqZcpd/MbAaOs4hxm8+9u7UfA7VkS6HadJhaQTBmBM6gjxbxsuCpaLWuHB3ofp8E7aoGoI7xbzFlW/jNHLPOsHe9oPkShO5S4VuuIpD/katXBtyns0RSadLT7pt9FJlNw3g99j5i3osQ8ssANcTSB4h1/RBd9ouAb/AOUw+DviB8kuF5efifh0meNQR8PMIzDOl1yY+1TZ8XrGexjj8kB32qbO1zPJ4im4HzCtwvJ1J/bLs1DRcY77XMGNOed30j8R9EI/a/hP9uuf+P8AqpuhqOH1fbLtubE6R3W+CLSpncZ7/qFwDvtew+6hiD+kfVL/ABio7sNXP7R81N2LX5TW9svQgY1BHqPS6kDOi88/xnbuwdY/qaFB/wBsU/8Agv8AGo34wrvx8r+S1/bL0ibIZcuZ5PcsTiqRfzNRkOLSJFQaA6iDoVoVtoBzcpa+5vNJ/V7CAb9sfVTm4+XDLTywmso6tUWTMKysFj2ic7zuiWv7ZNxbcI7FqUng3BB7vmNysZRPoxMUsNKRKgCme9btmkKzlSc5GqvVGvUXPKW4FNZOqnOJLFtMg7Wo6Oe0b4cQD5FQ/jWHZpWa3sBkeV/RePe2Tb4/1V7BOpNgvD3fhDg1viL/ACU6tVD0Wry/wzXOYHGo5jHPdzbHGA0feG7Ub7LhsVy8rPNqlcggSA3KCfvbxaZjshc7sTEubiK12y+liRckRLHH5KX8QPBv7kzipp9vCaOGpEzlNNc8qaztW1n9jqpA4aFxQK206j/9Bv6qrj8Fn/xI8WeqR2k732+S51/D0o4XQ7z/AIsllQ/6VAeDj80ww1ThRHdRaf8A3Kodou/3B4AKJxx/3T4AfRX6m40eGj7hpspV/wDdj8tNjfkjGliDria374+CxfbPxv8AVMcSTvqHxcs1k6448NHZru2a89atUPfUcoHYzN7ye95+qySSfuPPmllP+2Vay8txnw8fs+/h2nI7Y+D51/tGQ0wwk5z0ZDhEgm++y651PYoYHkUA3MRIZBzQNwAXnvIl724oEUweg+xLROhtO9d/i+k2KvM0xYw+q2RBO5srnllOM1PV4vG7MtW8YqKebYzC4ZlR4JBhzhNzMEoObDD7s/pP0QMdSPOPgkjM6IYYiTFyg+zu/F+0fVddsz3enjxWnER9OP3/ANXvasONGH9qf+JUhpTPkPqs2pSjXP5D6oYAmDm36wBYwb99leWk8fjHbH4bA21TH+mfT6pjt5u6n6hZ4wNv/wB/RqCaBH3OH3ieHDXX0U5cH6nXpXw1Dyh4Ux5j6KJ5RH3G+azqYbvgfpPdrPFWGYVp0jwA/qry8YY/VMu1fEDO5Rv91vqhnlFU/D5f1R6Gzi49FhceAZPwC3tn8gMZVjLRLBxflaPI3TZj4Zn8T1PP9Q5j+PVjvH7Ql/Fa53nwaPovS8D9lFa3PVmgbxTBJ/7QF0OB5BYWn1jUefxuIB8BAKvLjw4z+Kanul5nye2disVTdFWpTDHGYOUGWi5uNI17V02C+zKtUdD8VVka/wAx1pAMacCPNdm2rSotyNptZTcXtN4gAlskXicr4/LGpVsinUHQfDi5ziR1pIc2+8RJjhZWMJ8vL1dXmZznPrLCwf2RYcQataq//kcB8V1uC2NSoD+UCDDWlxcXOIaIbJdOgCpNfVYXGczQ15a0GSTbK2XXtBvO+/FAbtsscKdTpOtBaNScoiCBJkzbQdxXSIiHGbbTqjuw+n1UXVuOqyGbbY4SHcLGxvEW7ZHmo18ck5FL9XFBZeJxapVtpLJxm07yFznJuMWrVxt9U65h+0r6pLnbW15yKoNvQ/QorWcCR/fApDCOO5Fp7OduBHw8iuzKFBuV+cAEw4aDRzS09F0jQlD9kb70d7Gj1WizZlX3Z7rHyKsM2O86gjvET46FZt1wynH0mmV/Dx73/Rn0SOCI3z+lo+S36XJCs7qtI7remiuUeQeJO4HvsfopbpzcvLlOZA1c4d7W/ECFMUPxO/6/RdpS+z2p98lveLfuFleo/ZgNZ8QY+FkpOdPueeezn3nHxj1ASyDfnH6nEehXp9H7NgPvA94v5j6K5T5C0hGYEeEjzCtSzOtPl5MKDTpJ/U4/NQfswO+6R3fQr2ulyBwxvY9o+oR28jaLdAD2OHzH9VrbkxOrEvEsFsh7XhzRvE23bxp3eXatB2IqtnNSIF7xoPUHf5L2WnsWi3WlHaOkPS/or1LA0tzWn+96k6czPVnmV6PCxgnvvkjM5wbO/LY3FtZVyjyQxD7htl7FjtiUngAMa0gQCG6A6iARqCfNVzslzL0nQ65P3QTDcum6QZkHrkq7KOY8wpfZ9iXblZp/ZTUcelA3yLHd/fgvR24uqxry8AwG5d0lzouRNhIkxoq9HlIyJecp6R0PVjONJ+5E9oKbU3y4r/CB+UAVYLRbcN0XG6Owpf4c80SHTUAGawkloIBgjf1jf3V6YMUCY/u6h7QtVCbpcVh+Q+AcOmx2uUm0TAM5mmYynNPCeCvYf7PsG0B1Jgt70O4QCRwIB379ZK6KtTY7rNB7YvoRrroSPEqlisC0klji09M7yMzrg6jQ7tLninRLmU5fRDBTptLQ0ZnAC7tJgXga6G0p8Fyhzky3LlaS+TdpkADLre+oGnas1+LqUaRytLoMMZaQwTAMHhDbdnag4nbrSz+YyxeWkGT0WguLhabRPfwKWU6Ru0Guu1wOhsdxv80N+KXHhtN2bJVBdfLEdG1t8mAdxGoPagV8XXZOR4cJ0MGBGkG46X4jbwWZyXa6ytWa6xAIgzIB11VGvhqZmCRJmx3luQmDN4i/EArl/wD1SQP5jCCNYjhm6pOkTvNwQi0uUDHyQ6IuZtAnXusszMtRDaLqzSBzmZhc0kzBEEF2s2MGwO9V6/KJzDNUdFxdlB1bDoBNojLB43KpnaXagPx0i9+9Z3rtFGPpOJglt2kgtynK3KWtHYJbp2BGq7RkSDKxMQwE5hY9IAwLF0ZiO0wNUJuIytA4AC3AWHopMrEL1fGrPr4tVq+JVGtXUpVt2ITLMNZOtUlu0ocmzSDnPaX5GhrQ2CHnNd1hPVDdd5PEK7gG4Y6tiC7WSLAEmwnfoQOq7gt6jiA4wDedND5G6nWwTKgIe0Hjx0I1F9CR4rTAeDwFJwa4MiQ10HUAibjctGnh2aBo8uzRZOL2IXlzxUyvJMQ3RuUNDZF7QD3yYvaWH55lQAuzzFj1QCKji4GAQA7I0AyY77WEbLcK0dXo/lsPLT0SzOHB3/U/T4LNO3RnNMMcXZiwaAEguBJ90dFx7oKsUdpMeS1plwuRwhxab7+k0jwWkXPaBvlvfp+4WUhSabi3a0x8NUIVVBwbqBH5TB9NUtKWDmGhB7xB8x9E7MTHWBHbqPMfNVQ5w0Id3iD5j6JDGx1gR26jzHzhLKW8zXXEE8Rr5i6Z7yNHT+YT6iD8VSqva64g9oN/3BQqF2537r+og/FNxS4zGH7zT3jpDy19EYVmv4H4j5hZjcYR1mnvb0h5a+in7Wx/An1HzCWUumdzvA3Hnr6oVTEEWI8WmfTX4qhUrEdV57j0h9fVV37RcDcT2tM+hv8AFSclpqOxbdxvw0PkbqpiMPTeZc0E8YvrMTqs2rtNj7Eg9h18iq9XFQei4j1HkfkpuappVmDOagPSIcL7iWtEg7rNHHUrMOOxFIkkc5OUcQIgTGo+8TY7lXqbSdwB7jB8j9UB21wd8Htt8VNy7WlhOUJe4tcInS0RbN0r7muYJ4yju2isCvi579AbSB4qqcc4To70P0U3Ltb9bH9qpYnGg2dB33E/FYb9qcZHfb10Qn4xZ6tUt4nCsItIiBqSMono3Nh0t3AcFTZVqMJOfMIdbi6xFj25t+kBBOLQamKV6hncoHC1VnhH4cx1sbyLHcm9solpHVzZWkDXWwANiJMWtcoL8TKruptJBiCL2tvm40N7q9E6r7qbgyGvJ6TTfgBbjckAnjdTwuPeR0wAez18FT59QNZQaNTFqu/EKtzqG5yUDPrIFWqhOqIT6itJZzUSQSUlUe14eo1wBjMDcSPqj06cdVxHYekPI38iEklEEdiXAS5oPa0/Fp+pU8Pig8S02HekkqiT+tMCRoeE6rLxGwmEjK5zSO0mQYETIdu46kneUkksLEVa7XSyCyAACQSCATJmDcjWT9IUeVLMoLhYlt23EuZnAgwdBB8PBJKwL9LazHZA0yXtL22PV6PHTrBTfiUklJFOrVBvF+IsfMXQ34hw0dMbnD5iPmmSUtoOptXKOmI7ZkH5+iapiQ4aTwO8dySSgq1axGjj3HpDzN/VV6m0SLuFuIMjyMH4pklLaV6uNa8biO0fVVX1Y6pI7NR5H5JJKLAFTGuGoB7rHyP1VZu0Q6QPEEJJK0BPqRpLe7Ty0UH4t3YfQ/T4JJKit7eCY38EB9Qbrd1vTRJJapmwXVXcZ77eoQn4u8Gx/vgkkrBJ+dSFRJJAjVTGokkiG5xIvSSQQLlAlJJAIuSSSVR//9k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hQWFRUVFxQVFxcXFBcXFhUVGBQXFRcVFxQYHSYeGBwkGRcWHy8gIycpLCwsFx4xNTAqNSYsLCkBCQoKDgwOFw8PGikcHBwpKSkpLCwsLCwpKSkpKSksKSkpKSkpKSkpKSwsKSkpKSksKSktKSksKSkpLCkpKSkpLP/AABEIALcBFAMBIgACEQEDEQH/xAAbAAABBQEBAAAAAAAAAAAAAAADAAECBAUGB//EAEMQAAEDAgMDCQUGBAYBBQAAAAEAAhEDIQQSMQVBUQYTIjJhcYGRoRRSscHRB0JicoKSFSPh8BczQ1ODokQWssLS4v/EABkBAQEBAQEBAAAAAAAAAAAAAAABAgMFBP/EACsRAQACAQIFAwIHAQAAAAAAAAABEQIDEgQTIUFRMVKRIvAFFBVCYaGxgf/aAAwDAQACEQMRAD8A4JxKjCLkTZF5z7EIShEDFIU0Ag1SyqeRTFNFCDUxajZUiEAMqWVGypZVAHKmIRy1RLFQEsUcqNlUS1W0Cyp8qJCWVLEAEhTlEyqWVAI0uB80sp4eSNCctSwGEgEWEwpopgxOGqQCSgaE4CkApZUDQpsTQkEBmpnOUMyaVFTYEUILSptKCbgohPKYFBIBJOElFBNFNzSviipDDpaUoCilzKv+zp24dLKUBQUuZWiMOo1mBrS51g0EnuF0sZrqUKs7GU5jnGfuC5zG7QqYqqGNkBxhrN3eeK6TA8maTGjM0PO8uEz3Dcus4RjH1OcZTPoKGzcXSNNBxmzTSa6pQ6JaJLPuOA16O4xvCsbMc6pTa94AzXAG5u76+K5zHS4bieyPNpixGq16bDDntaeBcAfJO1ocJaQRxBkeiCq5iiWq2aSgaSWK2VOGo/NJc0lgIapZEUU1IU0tQg1NzaMWJi1LAcicNRIShLA8qaEWFEhBDKnFPtUsqkAggGnvSniigKcKWAgJZUXmxwTFnarYHCQKcgqBciHzpwVAXUoVBA5JCzJKK6HmFJtBWxTRmU1zaUm4dSbh1eFNEbh5QUOYWbykwZOErZdcs+AIJ9JXSNoJPw8iNysTU2k9XlnIjBZqz3H7rbd7jHwldx7Mss8mamFrmrhm85TdIdSkBwEz0SbGNy027ZZvp1gfdNF8zwkCPVdM53TcMYRtipM/AhwLTo4EHuIhclys2saTuYpHLlAzEa6WaDutC7vAOc8Emm6mJ6IfGYiNS0ad2q812zgXPx76btXVo8HOEHyKulHXr2TUnp0aPJjkw1zBVqtzF12tOgHvEbyVo7Z2O1tJ9SmObewFwc3o6XggWI711FPBgAACALDuCxuWdbmsK4b6kMHxd6D1U3zlku2McWVyd2j7Qw5uu2A7tB0cFYxuOZRcG1ZZm0cRLTxuNPFZv2fYUmrVduDQPEukfArS5UbNdiedDNMOwOj3nu6Th4MHqtTjG+uyRM7bGpBrxLCHDiDIRxhFzfIbFRUdSOjxmb+Ya+Y+C6nbPOU2sdSILnPawMcAWuzT4iNZlZyxrKlxyuLD9iTnBqxjdoDDsa7EAAudlGSXXiZggH+wj4THUasBlRpPunou/aYKxUtXDNdhVB+FW+/BobsCpasA4dQNFbrsEgOwatjFdRKbm1tjZ8qJ2eljHFNPzS2G7O7FP2DsSxiZE8LYds/sUHbNQZJUStN2zigPwJQUiVAuVp+FKA/DlVFclNnU30CgmmVpCNRJDLCkg9CYyyMGpU2owauTaDKaMympNag18bkqMbE5g51iOi1uriDuuBrqUQcMTQh4baNOpGVwuGmDY9IZm2PEXVnIgrOppubVhjLqfNoK7KS53lPyUNV7a9EhtZhaYPVflMgE7j2rqubSdTlWJmPRJi3OnlA2m3+bRrMcNW8054n8L29EjxC4/aWGxO0awLaTmUxZucFrWjeSTqT2L1Pm0ubst45besQzMW5/ZWxqeCw53hoL3uOriBc+kAI2wMCW0szx06pNV/e++XwEDwRdu7Dq12FrK2UEiWlgIIBnKXCDFu1auFpOIGdoa7eAZHgYCkq8g21gTgsacujXCoztabgfFvgu5wr24jEMc27KVMP/AOSqLDvDJ/ch/aVsXNRbXAvTOV35HaHwd8Vd5FbJ5rCsJHSqfzD+rq/9YXTKbxie7ERU0vu2Ox1Rr3CSwENnRpOrgONgJXHfaXiQDSpADNd5MCRuaJ14nyXozGryDa9R2Mxxy/6lQMb2NHRB8hKmnHW/C5z0p0vJbYtd2Fa8V3te6S1roezL92WuuJiZB3rS2Fia1Wm91Sm3M15ZDTGbLZxGa2q6TD4QMa1rRZoDR3AQFV2zWbhsNVe0AQDl/O8//Z0rN2voxMPyjwtSwqBjhYtf0DPCTbyKutoB1xccRcFcXyE2Rz2Jc9wltNpJkSC50gTx+8VtcsMCMI1lbDHmnOflLW2a60yWdXdw3rU4RdQRlNW6FmFUxgUDkttP2qg2oRDpLXRpmG8d4hb7KC501bKGBUxgQtM0QNVNlFKLZn8OCR2YtcUVNtFa2puYn8LHBBfsgcF0RpIbqCbU3OZfsXsVd+xBwXWOoKtUoQpS25StsNUqmwl2TqEqJwfYi24g7APBOu1GE7kk6lwotCLTanZTR6dJZpbLLZUMO8VehVp9JzXDTVhiRNiAJg9oV3GZw0c2ATImToN9t6q0Mec4aaeV7nCbx0YJLr65YI4THFVLArcnGEnKSAS8kbpcwU5BF2kMEDhJU3Uq1NtJrRnhzRUMAFwIOYgaNvHmr+Ex7HtmQDexMGNQYPEQfFXBTQc83b2VgdUABOQFokZC4ZoJdY5WgkndGl1pYbadN83ykBpIcC3LLQ4AzYGCLdqvVMG14h7Q4EEQRNiII8QSqWJ5OscHNaS0Pc1zt+YtIdBOsSBv3WhWoSxyE4Ys3EbLrCpmpv6J5oODdzWOc5xa02lwIHedbJYfaVVlNhqtlxcA8AEGnmMN7+kWt8ypRbVDU4ppsJig8vaAQWOyutaYBjMPzBXGU0otXbRUwxW2sUci1SWpYzBtqMcx4lrgQRxBSbRAsNBYK9zSY0wlJbA2+a/M1G0KWcuaWgh4BEiCcpi8TEFcXyG2MWYw880scxhLWvGUucbWnWATpxXqbKaf2cHUA94nxWomopO4DKK4r7TsdDaVAb5qO7h0W/8AyPgvQX4eRAOU8QAY8DZcPyn5B4ivUNVtVtQkRBHNmBoBEhXGKkljbLo18Fgm4mnlIquBexzJgGQx2YEG8eqq+y4rari7NTDaZyxJAbN5DYJMxrO5emP2YKuENEsLJZkDXAdEgDLcEggEC4XnnIXFGhjObf0ecmmR+MG3rI8Vr+Udxye2A3DUW0xeJJPFx1MblpVqjabXPeQ1rRJJ0AVipUaxpc8hrQJJNgAuadtFteq1+Ia+nh2kOpNdTdkqHdUqOAgRuae9ZpXL7Q5Uvr46hALKTKrAGmxMmC5w4wdNwK9LZTXlPLB7RjXvplrgSyo0tIInK12o7QvXML0mtd7wB8xPzWphCbQScWt6zmjvIHxXIct+VzqTjQoHK4RneNQTcNbwMantUOS/I5tZgrYqXF92tLjce852pnhwUodo2nNxp6Jc0qLeStNgnDl1B+4tcSw/npuJa4evag7F21Vq1alKrTaw0RFRwJILptlG4QCd+5KGi+iq78MqWD5a4apPScy5EvaQ3h1xLfMrUbWa8Swhw4tII8wpMKpc3dOKUqyWKQYsralzaSvZElC2JzCm1iOULFYhtMBzpguYywnpPcGt9SlKo4vDVs5dTeIiA3gfGxuPInsRtnue7Magy6ANjfEuM7xcD9JVjDYplQBzHAhwkdo4wbqdTDgm48dD5i6Cs7ZFNxnLF22GhymRI9O5BZs+tTH8t+YC8Ojc1oA8YdvHWWmyiRofB1/UXUsxGrT3jpD0v6IKuDr1C4teyIvmuJ03XG87z1e0K3CiA1/A9xuPK4UxRI0d+4T6i6IfIkWJOeRq0+F/TX0TscDoQfj5K0Kz9msLSwDKHOzmN7pzSZ1vBQBga1P/AC3BzQD0Tr2daQtTKitbZWIRlsxr6dMGq24IbrcwCS47tGk210VjC49r43GLjfOhHbf5cVdDUE4FoOYNAIkjdcjLoOxUTKjlSLiNW+Iv/VSpOE66+fkgTGIzaamxiLkSksKE0IuRPlVAWNWdj+S+HrOzvpgPmc7ei+dZzN3zxWvkSDUHM7Y5OVapZ/PzNY5rubqNAa/KZhzmAT4groKAOW4gxcTI896LklEaxB5Xy/p0jiWmmWEFgzBkWdJF43xC7/kvXz4Wg7ixo/aMp+Cv4vZdKtarTa/8zQT4HUJtmbHZh2ltLMGTIaTIbOsTcA8JWkeQbXwzn46o1+rqxafGpHwXsVGkGtAGgEDuFlzPLDke6o/2jD/5gylzfejRze22m9a+y+UNKoAHkUqv3qdQ5HA74zRInekq1gqb9ltPPRI57rEa9QMse4epU3bXoh4ZzjXPcQA1pzOM9jdB2lXQERn4osw+He4NAZTYSGgWsLCO+F5LyWwTq2La0Oe0GXvLHFpgTNx2kDxXof2iY3m8KGDWq8D9LekfXKsb7NNnWq1YsSKY8Ok4+rfJFWdp08VhqlEU6vO06tQUyKoBcwm852wSMoOvBdQynZHqYVpgkTlOYTuMESPAnzTZFiRXc07klYySkoMIKpWxNJ7n06mWGGmZJtn64BHZAPgeBV5tP5KNbANduAducBcGHAaRPWNjxWYaZNXYADBzJb0KT6dIOu1r3ETULry6AB4JsS2tQu3M6k2m4Qek7OwNymbk5ySOyJV+nsPm8xpnpFrWidBEAm28gDdq0G6FzuJZYtDjEBwGjtJMbjrcCJ7L6QqW3Q0N54BpyF5LbtGUS8b7jUiTaDe8aNPGMccocJgGJvBmDHCxv2Ku7F0C/K6MzSYdGpbDXEEToTF+0XQaGy6QFQYd7S5zAGz02sAblZp90QSBqb3VGm6iDqAfC/nuSFAjRx7jcfX1WO/C16L2tp5hSaKTZ6/RaC6rUIucxytYBG8la9bF5MpLdWlzhm6oa2XGSBImBu1Sg8uGrZ/L9Df4pNykwYngRf1uj0K7XtBadYO63YeF5Hgpupg2InvRADRO4nxuPW/qpU5GonuPyP8AVEZh40JHqPIpwHA6A91j5H6oFnE8DwNj5FScEs4NjbscPrZRGHA6pI8beRsqE1qlzIOoBThrhuB7rHyNvVSbUG+R3iPXQoHpYeNCe7UeqI2RqJ7jfyP1RGKULTIAqCeHfb4ooap5JS9mFxuNiNxB1EJQFSqNdOUzBg+QPzThiDU2O3NLS4afeJjpNcYnf0Yud5SxFGqD0XANsJ1LR0QTfUjpHXggPkU2tSay3HtRWNQM1iK1iTAiNWoZCLUDEYFlTrsa/wDM0O+Kthsykgq4fAsZ1GNZ+VobPkiVBAMCTwmJ8USU5KK825e0a9ao13M1G02NygkZgSSS4ktJA3eS6nkdggzB0ssdIF5j3nGT47vBdIwIbMK1pJDQCdYETHGEo3Amkq9QQrz1RKxMLBNaUlNmiSyrl8RVeH0g0HKXEvIE2AhrY3S4gk7g0pM2s3nC10AAgAyTJJy7h7wcOzKOIVmm9p3weBsfIqb8Ax/WaCdQdCDxkX3DyCzDR21muIggkgkCRJAjpCN1x5ooaqLtkZZ5owXZW3MZWZ8zg0gTfTstwQwMSwGcrwNDrNyNxDt7TvjK7VaReOBZEZRviBBGbW4vvKr4jY8mWOLCY7gRAEdwaB3W3lGpbSAZmeC27hoTOXMXEW0hpMqxTxTTJmAJEmwJBIME6wQUGdFemf8AcbO+5AJgXAzGARuPVdpKLRxrambO0BoAY6ZJzlx6EAT92Y4ELRfiGN6z2jvc0fEqtW2rhdH1qEfiq0/mVRXwuzKTnh9N+bKQ6M2YAwSO0XdPgp0mVWZnEioA1xAbHSd0Yi0+/wAbBu9VKu0cCGkNxVBslp/zWOHRJcBE6ZjMKGC25SYCG121WNByta17iTeG5svdeY1UuBot2uASHtcCJ0B3DNMagRJ8DwVxuJYQSHCBJJ3AA3n+9xWMOWOHcXMfLnNkODab3RcCSC2W+PBWamFw9Vge2oGB4m7hcEzdrtDM9tzxVuCpapuOwobsON0t/Kflp6LMGJLLsrMqZcpd/MbAaOs4hxm8+9u7UfA7VkS6HadJhaQTBmBM6gjxbxsuCpaLWuHB3ofp8E7aoGoI7xbzFlW/jNHLPOsHe9oPkShO5S4VuuIpD/katXBtyns0RSadLT7pt9FJlNw3g99j5i3osQ8ssANcTSB4h1/RBd9ouAb/AOUw+DviB8kuF5efifh0meNQR8PMIzDOl1yY+1TZ8XrGexjj8kB32qbO1zPJ4im4HzCtwvJ1J/bLs1DRcY77XMGNOed30j8R9EI/a/hP9uuf+P8AqpuhqOH1fbLtubE6R3W+CLSpncZ7/qFwDvtew+6hiD+kfVL/ABio7sNXP7R81N2LX5TW9svQgY1BHqPS6kDOi88/xnbuwdY/qaFB/wBsU/8Agv8AGo34wrvx8r+S1/bL0ibIZcuZ5PcsTiqRfzNRkOLSJFQaA6iDoVoVtoBzcpa+5vNJ/V7CAb9sfVTm4+XDLTywmso6tUWTMKysFj2ic7zuiWv7ZNxbcI7FqUng3BB7vmNysZRPoxMUsNKRKgCme9btmkKzlSc5GqvVGvUXPKW4FNZOqnOJLFtMg7Wo6Oe0b4cQD5FQ/jWHZpWa3sBkeV/RePe2Tb4/1V7BOpNgvD3fhDg1viL/ACU6tVD0Wry/wzXOYHGo5jHPdzbHGA0feG7Ub7LhsVy8rPNqlcggSA3KCfvbxaZjshc7sTEubiK12y+liRckRLHH5KX8QPBv7kzipp9vCaOGpEzlNNc8qaztW1n9jqpA4aFxQK206j/9Bv6qrj8Fn/xI8WeqR2k732+S51/D0o4XQ7z/AIsllQ/6VAeDj80ww1ThRHdRaf8A3Kodou/3B4AKJxx/3T4AfRX6m40eGj7hpspV/wDdj8tNjfkjGliDria374+CxfbPxv8AVMcSTvqHxcs1k6448NHZru2a89atUPfUcoHYzN7ye95+qySSfuPPmllP+2Vay8txnw8fs+/h2nI7Y+D51/tGQ0wwk5z0ZDhEgm++y651PYoYHkUA3MRIZBzQNwAXnvIl724oEUweg+xLROhtO9d/i+k2KvM0xYw+q2RBO5srnllOM1PV4vG7MtW8YqKebYzC4ZlR4JBhzhNzMEoObDD7s/pP0QMdSPOPgkjM6IYYiTFyg+zu/F+0fVddsz3enjxWnER9OP3/ANXvasONGH9qf+JUhpTPkPqs2pSjXP5D6oYAmDm36wBYwb99leWk8fjHbH4bA21TH+mfT6pjt5u6n6hZ4wNv/wB/RqCaBH3OH3ieHDXX0U5cH6nXpXw1Dyh4Ux5j6KJ5RH3G+azqYbvgfpPdrPFWGYVp0jwA/qry8YY/VMu1fEDO5Rv91vqhnlFU/D5f1R6Gzi49FhceAZPwC3tn8gMZVjLRLBxflaPI3TZj4Zn8T1PP9Q5j+PVjvH7Ql/Fa53nwaPovS8D9lFa3PVmgbxTBJ/7QF0OB5BYWn1jUefxuIB8BAKvLjw4z+Kanul5nye2disVTdFWpTDHGYOUGWi5uNI17V02C+zKtUdD8VVka/wAx1pAMacCPNdm2rSotyNptZTcXtN4gAlskXicr4/LGpVsinUHQfDi5ziR1pIc2+8RJjhZWMJ8vL1dXmZznPrLCwf2RYcQataq//kcB8V1uC2NSoD+UCDDWlxcXOIaIbJdOgCpNfVYXGczQ15a0GSTbK2XXtBvO+/FAbtsscKdTpOtBaNScoiCBJkzbQdxXSIiHGbbTqjuw+n1UXVuOqyGbbY4SHcLGxvEW7ZHmo18ck5FL9XFBZeJxapVtpLJxm07yFznJuMWrVxt9U65h+0r6pLnbW15yKoNvQ/QorWcCR/fApDCOO5Fp7OduBHw8iuzKFBuV+cAEw4aDRzS09F0jQlD9kb70d7Gj1WizZlX3Z7rHyKsM2O86gjvET46FZt1wynH0mmV/Dx73/Rn0SOCI3z+lo+S36XJCs7qtI7remiuUeQeJO4HvsfopbpzcvLlOZA1c4d7W/ECFMUPxO/6/RdpS+z2p98lveLfuFleo/ZgNZ8QY+FkpOdPueeezn3nHxj1ASyDfnH6nEehXp9H7NgPvA94v5j6K5T5C0hGYEeEjzCtSzOtPl5MKDTpJ/U4/NQfswO+6R3fQr2ulyBwxvY9o+oR28jaLdAD2OHzH9VrbkxOrEvEsFsh7XhzRvE23bxp3eXatB2IqtnNSIF7xoPUHf5L2WnsWi3WlHaOkPS/or1LA0tzWn+96k6czPVnmV6PCxgnvvkjM5wbO/LY3FtZVyjyQxD7htl7FjtiUngAMa0gQCG6A6iARqCfNVzslzL0nQ65P3QTDcum6QZkHrkq7KOY8wpfZ9iXblZp/ZTUcelA3yLHd/fgvR24uqxry8AwG5d0lzouRNhIkxoq9HlIyJecp6R0PVjONJ+5E9oKbU3y4r/CB+UAVYLRbcN0XG6Owpf4c80SHTUAGawkloIBgjf1jf3V6YMUCY/u6h7QtVCbpcVh+Q+AcOmx2uUm0TAM5mmYynNPCeCvYf7PsG0B1Jgt70O4QCRwIB379ZK6KtTY7rNB7YvoRrroSPEqlisC0klji09M7yMzrg6jQ7tLninRLmU5fRDBTptLQ0ZnAC7tJgXga6G0p8Fyhzky3LlaS+TdpkADLre+oGnas1+LqUaRytLoMMZaQwTAMHhDbdnag4nbrSz+YyxeWkGT0WguLhabRPfwKWU6Ru0Guu1wOhsdxv80N+KXHhtN2bJVBdfLEdG1t8mAdxGoPagV8XXZOR4cJ0MGBGkG46X4jbwWZyXa6ytWa6xAIgzIB11VGvhqZmCRJmx3luQmDN4i/EArl/wD1SQP5jCCNYjhm6pOkTvNwQi0uUDHyQ6IuZtAnXusszMtRDaLqzSBzmZhc0kzBEEF2s2MGwO9V6/KJzDNUdFxdlB1bDoBNojLB43KpnaXagPx0i9+9Z3rtFGPpOJglt2kgtynK3KWtHYJbp2BGq7RkSDKxMQwE5hY9IAwLF0ZiO0wNUJuIytA4AC3AWHopMrEL1fGrPr4tVq+JVGtXUpVt2ITLMNZOtUlu0ocmzSDnPaX5GhrQ2CHnNd1hPVDdd5PEK7gG4Y6tiC7WSLAEmwnfoQOq7gt6jiA4wDedND5G6nWwTKgIe0Hjx0I1F9CR4rTAeDwFJwa4MiQ10HUAibjctGnh2aBo8uzRZOL2IXlzxUyvJMQ3RuUNDZF7QD3yYvaWH55lQAuzzFj1QCKji4GAQA7I0AyY77WEbLcK0dXo/lsPLT0SzOHB3/U/T4LNO3RnNMMcXZiwaAEguBJ90dFx7oKsUdpMeS1plwuRwhxab7+k0jwWkXPaBvlvfp+4WUhSabi3a0x8NUIVVBwbqBH5TB9NUtKWDmGhB7xB8x9E7MTHWBHbqPMfNVQ5w0Id3iD5j6JDGx1gR26jzHzhLKW8zXXEE8Rr5i6Z7yNHT+YT6iD8VSqva64g9oN/3BQqF2537r+og/FNxS4zGH7zT3jpDy19EYVmv4H4j5hZjcYR1mnvb0h5a+in7Wx/An1HzCWUumdzvA3Hnr6oVTEEWI8WmfTX4qhUrEdV57j0h9fVV37RcDcT2tM+hv8AFSclpqOxbdxvw0PkbqpiMPTeZc0E8YvrMTqs2rtNj7Eg9h18iq9XFQei4j1HkfkpuappVmDOagPSIcL7iWtEg7rNHHUrMOOxFIkkc5OUcQIgTGo+8TY7lXqbSdwB7jB8j9UB21wd8Htt8VNy7WlhOUJe4tcInS0RbN0r7muYJ4yju2isCvi579AbSB4qqcc4To70P0U3Ltb9bH9qpYnGg2dB33E/FYb9qcZHfb10Qn4xZ6tUt4nCsItIiBqSMono3Nh0t3AcFTZVqMJOfMIdbi6xFj25t+kBBOLQamKV6hncoHC1VnhH4cx1sbyLHcm9solpHVzZWkDXWwANiJMWtcoL8TKruptJBiCL2tvm40N7q9E6r7qbgyGvJ6TTfgBbjckAnjdTwuPeR0wAez18FT59QNZQaNTFqu/EKtzqG5yUDPrIFWqhOqIT6itJZzUSQSUlUe14eo1wBjMDcSPqj06cdVxHYekPI38iEklEEdiXAS5oPa0/Fp+pU8Pig8S02HekkqiT+tMCRoeE6rLxGwmEjK5zSO0mQYETIdu46kneUkksLEVa7XSyCyAACQSCATJmDcjWT9IUeVLMoLhYlt23EuZnAgwdBB8PBJKwL9LazHZA0yXtL22PV6PHTrBTfiUklJFOrVBvF+IsfMXQ34hw0dMbnD5iPmmSUtoOptXKOmI7ZkH5+iapiQ4aTwO8dySSgq1axGjj3HpDzN/VV6m0SLuFuIMjyMH4pklLaV6uNa8biO0fVVX1Y6pI7NR5H5JJKLAFTGuGoB7rHyP1VZu0Q6QPEEJJK0BPqRpLe7Ty0UH4t3YfQ/T4JJKit7eCY38EB9Qbrd1vTRJJapmwXVXcZ77eoQn4u8Gx/vgkkrBJ+dSFRJJAjVTGokkiG5xIvSSQQLlAlJJAIuSSSVR//9k="/>
          <p:cNvSpPr>
            <a:spLocks noChangeAspect="1" noChangeArrowheads="1"/>
          </p:cNvSpPr>
          <p:nvPr/>
        </p:nvSpPr>
        <p:spPr bwMode="auto">
          <a:xfrm>
            <a:off x="215900" y="-6905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s://formbusinessllc.com/wp-content/uploads/2011/09/Business-Con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666998"/>
            <a:ext cx="5718173" cy="37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Testamentary Capacity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.  Evidence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Lay testimony.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Expert testimony.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36866" name="AutoShape 2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Testamentary Capacity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7.  Client with Questionable Capacity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36866" name="AutoShape 2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Testamentary Capacity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8.  Reactions of fact finders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36866" name="AutoShape 2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g;base64,/9j/4AAQSkZJRgABAQAAAQABAAD/2wCEAAkGBhQSERUUExQWFRUWGBgXGBgVFx0eHRwaGxwYHRwaHRwYHCYfHxkkHBgXIS8gIycpLCwsGR4xNTAqNSYrLCkBCQoKDgwOGg8PGiwkHCQsKiksLCkpLCksLCksKSw0LCksKSwsKSwpKSksLCwsKSksLCwpLCosLCwsLCwsLCksLP/AABEIAHkAogMBIgACEQEDEQH/xAAcAAACAgMBAQAAAAAAAAAAAAAFBgMEAQIHAAj/xABFEAACAQIDAwgGBQkIAwAAAAABAhEAAwQSIQUxQQYTIlFhcYGRMkKhscHRFCNScrIHJDM0VHOSk9IVU2KCouHw8RZjwv/EABoBAAIDAQEAAAAAAAAAAAAAAAEDAAIEBQb/xAAkEQACAQQCAwADAQEAAAAAAAAAAQIDERIxBCETQVEiMmEUBf/aAAwDAQACEQMRAD8Aj5H7OtXMHaa5h7BbKBmNpJYQIJ6PpcO3fRZ9hYb9nsfyU/pqjySb80tHJkm3bO+Z6IAbxgmOFFHxAnLIDHcJEnuHGs+h60KnKLZVgIxWzbUgGItoBOoG4dcUoHC2rbWzeCAFDrk9YaHcO2dRoafNsqxD5YzEHLO6Y0nsmke9dXPmZ+c5qdA0FmzCCOoSd3EUPZWS9l6/snM6C3aTUFpyIA0LIAkR266ddT3OT9hcRaQ28oZHe76GUBlZIGhII1gjSYNWsPtmy11HzgDI5IaFgnIIndMTxoritq4VLic5c6QEZQeDmAx01KkTE7tYNTWg2RZ2XgMOVOaxhYWEUBAz6D18yDUiDPHfTLguSeFK5jh8P3czb/ppWS6yPbicptW8pcAMdJIJGmYTEdVMGyuUalgjnL6u6rRuEPW+SmDI0wuFM/8Aotk+HR3VW2t+TnC3Mpt4e1bZWV45pMrgEyh00nr3bpFM2GhQNxEaN2dlSXsUdAoBLagdXZ26VexRs5Q+GwwOuCiN4+jW/Kqt7Zti5esZcKqqGOabCKD1A6ajTjTxjbI5xpUTPEVWyDqHkKo29DFFbBv/AI/hv2ax/Jt/01o2wMN+z2P5Kf00VIqNlqty4HubAw/7PY/lJ/TVV+TuH/uLX8pPlRu5VZ2o3AAsRsCzws2v5afKqrbBs/3Nr+Wvyo9ib0dfAaDXyqrcYa/EEb9eNHsHQuY/YNqD9Wg36hFEeylnC7Am5zRyEA9IgawY0E9/hFPOPfQUJ2SJuuxnWfiaAGI+1MOq37qgABbjgDsDECvVLto/nF797c/Ea9T0JZ1G3tcWcHh2ys8WrUrbALAZFloJGg7KVNqcoLd/E27tuVfo6XVB3aDKJCmZmCQZqzidpW3wtq2Sw+qtAlV16KroJ64pOu2JJFsOVGozAb+OgnTspDsx0XJaVzqjtzq58jqSdzgAzxkAmO460rYrBZLuRpZWOZMu8AEyuvY3jFWeTmPtW1cjnMj5WZWRZF4AZipUxzZ10iRpV7El2KslpyN8mBI86DA1fYrYXZF5pCowBHEEDjIgnTXWjWB5P4sraQbvrJBOhESvmZUHgac8Hs/6sXMj9eTo5vfFYs7S5vVrNwDr6Ma9xogUUUvpZ5nDuRoCRrJBJGhE7+I7waI2sIL5UmAN+m8HvFUNs7YF5VQBlUHMd2pA6AMblBOYxvgVXwWLyCcuYTlJW4ukiZjeQKidtDFFPY3PtS9aSOdthRouca+JUgT4VQsNecEPduHMWUZNFlROsiZIBjhu66xsayLrm7cWFAy2knidDdefX00G4DXeaI4hhZYC0QGYBevUkZm/hknuqZt9IkoKMXN6B2K27kvc2ymNApY6mFB6XbBmrVnadto1ieuKVeVuLnGGD6/utIsf6jWmAxBZlA9Td46V01x4SXa7OJ/uqQ72h4iq+Mu5ADEywHsJ+FUsNiWTdJHEVnbm0lCI3SyhjMKTllSOllEgdsVmrcV0+1o38fmQrrrfwp4rbqp+kARTuYuoB/iYT3bxVK9tRLoi1dWCcpa0y5lO/TeJgdXXS1y4xLM9k2TMI9zMhB0BEmd2kUN5ObQJYtcYli8ln3noEbzWdI1tO1xgxuBxMyl1bgBmH0bynLPcRQ67jr3oXSE10UhkJPVJYyPummK3eqwihhlYBl1kMJB38DpRxF5CtcvW95S4GHU5YeTEVrhzajTnh2qNZ753dlExyKfoArZlx0czXDwzEEKYGm4UXPIezlMWbQOkEhjA46E6k/GoosOaOQ7Tb665qx6b6sNT0jv7a9VnbezwmJvoMsLduLoIGjEaDgKzTEhdxjwls81bII/Rpv8AujrFQphG427J1Pqx+GJqTBXlFq3Lr6Cb2H2RWGxdvjcX+IfOsDc7nQjFIlslgsNlAmQFWF8hpWiA+qSp/wAJI9xqL6fY43F9vwFaHadgeuvkflU/L4FqIW/tJwuty5pxzt863S5rLEk9Z195oBi9r2CpAfePst8qmbb1mZz/AOk1MZ/CtoDB9Kn/ALFENkbbtWku57ediJTWNYgyw3CKUByjs/aY/wCX/espyhtMcozS2m6Brp11FGpcknGKuPmxuU2WyHzW8h1JcaqB6sz4bpqazt8Yi+ly1Bt6hCRrBAzaESN3kO2ucXLYFwO6Z1h4AjQ9ZHHSr2xtqL9FCjKLiZrQbczKSNAeBykiTu8K6SoKLucjkcl1aeK0WdpY3nLjXDrmbMD2MzR7FFEdn3snNsY+suNPdwoNinOa4SIg2miZyjMwyzAmBoTAnfRbH2gFw0bjcI7pB+NdCByKq9DOl+DB3VJiC8fVEZisiYg67jmBGu6aGW8RzlrMNGUkHvGh+dWsDiDl08uo/KtXTVmY4TdOWcdoQNv7RPOnPhbKtu+stkGePowp65FC02zdVHReZVWMlBaUr1etPV8q6ltDCjE2nw7PlLAENlnKQQZjw9tc/wAdyYe1dKORuBBG4gzqD1aeFcuvxXDuOj0nF5sK8bPp/Afs7bt9CiIZHBSAR2gE6gdk6V0PCXCRrxHv0pB2TgPz3LwQT4R8Sa6Fs+3JUdbKPaPlWW300Nr0MN0fWWh1JcPsVR+KpjW162M+bjGUdgmY84rU1YocN5T/AK7if3938bV6s8pv13E/v7v42rFQhrh9nKUWLbEkLvcAajs4Vltkn+7Uf5jRjAJ0LX3V/CKs3bdYZVpHQVFWF0bJ19FPM/Ktm2WR6lryb5ijFtda9cG6q+aQfDECHCGPQs/wt/VWBg260Hcg+NELi7u/41l1o+aQVSiVLeCOnS8lWrC7OiDnbQzuHDwqWyNRVht2gkwdAN9DySvsk6ccXc3OoU9Yc+a0O+iwLijeMrA9qz8NKnw96bSk71cqe8gj47q1xe1FsMCykhgRI4Qf967T/Q85BPJoI3Ium5EzcslxujowRHHNmDTw1FEyWuYfojM1srfUDeRoSB2jWgGwsahuWipBVXZTJjovGkHeZ4Ux7GUqsT0rNx08AZHhEU+i7oyV1ibYfGql70gbd4Rodz8J6iRp4VfujJlOojSe+q+08Il1T0Ic8eo/a0131RG0rlu2VvDNA0uKPIMu8fe1Faf12Y0s+0Htm4ovfb/CoUx17z7Iq/ewi30ZX4GUb7JjePiKVtibRU5mQgxBYkwBMwCevSmHZL84MzEEgnogrlHURlJkdp8qtBqSKSypzyj00K+D2W9vFXiwEELlZWUqQBwjXTjPlTJsdPrbY7Z8hVXH41XvOFghIQwR6UAtu6pA16qIbAWbw7EY+4VyasYxm1E9LSnKdNSlsPuKiNSOahdqUxiOIcpv13E/v7v42r1a8pf1zE/v7v42rNAIZwX6K191PcKtXPhUGC/RWfup7hVi4NfAVyZbOvEok61GzbqsslQOmtQJBd+PxFSPXribu8e+s3Rrp2jxmigF3YGAW7eVSRAho+1r6I1HnT7hNhWVJKKoyAtliWyg6TJk6mKW9q21wN9bHN27mW2jXCwEhnBbRhqGge0UY2ftHnR9UxbSChYC6BI3H104weqtkFGPT2ZJyk3f0KPKjD83cuTlBfJchezQnvPwpb5T+hb8fhT3tjkw90O9pzebSVbS4DMEEHeMu6Oque7dY5VUghlLBgRBG7eDrNbIS/Fo584WqXRDsK5q6faWR95TI8d9dJwV364P6t+2p3eughvGkTkTsK5isUEsuiXFU3F5xygJUroGAJDayDHDxrrmP/J/fwmFS5du235p87xmkBzDatObpNM6TqafQqKLszFzaUmskgdlGpPbHhS1tG4brc2nAM7dRCCSNOsaUS2ltA/o7XSZoXTcOskjdv31Ps7ZnMAN6RJh+0HQjuHVW+Ty6RyoLBZMlw2zeYZntKrCJy5YZkaDoRoSO0cKuYraaWrPPDKuYQhgCTqTO6SoBJFW8PaQAKHmPQ+0vZPEf9VzDlVt76S5kZLaZubWNJ9YnLoHYju3ChWqKlHodxaL5FTvS2HeSrTYBmSWcnWdSxp05OL0nPUgHmZpL5M4fJYUePnr8ad+Tywtw9qjyH+9ci56CwUuNVa42lZu3Kp3r9RkRx3lGfzzEfvrv42rNR8oD+d4j99c/G1eoBC+F2tbFq2OkYVJ6PUB21u+3U+y/DgPnQzDYIlE7VXiOoVJ/ZprJ44m5VX6JrvKADdbPiw+Aqq3KEzpbHix+VSNsjtqJtjdv/POjhD4DySIrm3n06CbxxNF+Q1x8VtLDWSFhroLQDuEsePZQz+xxxJ9lN/5OcGuGuYrGa/muGdl++/RWrxjG+ik5ytsWeWHKK5dx2JuK0Br1zLoPRByjh1KKErtO7IPOMCNxBj3VfbZa6SJPGSd/H2zW6YBPsj/AJ30W0RXtYY+TfLliD9JBfmgDzq6XAsgbxvinXlbt7A2TbTaeDXE2ryZ7GJtAF2TSQ2qsrAkeixEEHsrm+FsKtu7AAlUGgHF1pj/ACjoBszY9tvSyXWk8EhPmunZTIO4iasMPIXZexvpYxGAxDNcUH6m+pJSdMyl1BGWd+Y9U610jGMuIttaYoywpfTcMwO4yOB8q+VFixiA1l26MsrK0MOAMjjJ1A7qcuRPLu/bV7TjnlkM+dyGZYgCYOgOp6xNXxb6RX8V3J9Hd9m7Ow4WLaKV10nzB4eHVSht3YYs3BlnI4LKeqI6Pt0PV3V78mvKsYrEXrLM46POKjga9IrcIZTpqVle6N5pl5c3ctu0sCC58IU+zWm8e8KiRj58YypNr1oSWXKJHDWuPXrUgyN+unnXW8fj1S2WbRUEk9fV5mBXOGsitPOdooz/APJTak2R7J2u1nQ9K3ujiPuz7jpTngOW+GS2wJuli7GFtMdNIMmBrFJRw44gVKqiuWpWO1gmNWJ5f2vVs3m78i//AEaEYrl3cJ6NhR964T+FaEXLdQMnXUzZPGgJj8cXu3HIALOzECYkknSvVDifTb7x99epgpoccAn1VvT1F9wqdRWNn2/qrf3E9wqUrrWdmhGoWvXLVbgVJloFii1vzNMFu7btbNxCK2Y4i7YWTocqFy6+BUfxChJ0Ibq18pNZ2Wcymy265uPU41BFUlJxd0WUVJA876waw6QSDvGh7xvrJirJ37ATL6DDrNsebijv5ZbmXFYTDDdYwqjuZz8lWqXJnBc/iLVv7V2zPcHDH3VU/Kni+c2tiH39IoO62AvvBp9MzVNiRb1c99X8Bi+avK28DRh/hOhHlXtn4e0UbMyq5aAc2gGRiWMDXUAaHeda12ay84GuKXWQWUNlLD7OaDHeBT19EzV1ZnQNmOMPeTE2yQyQ4YcVPX1qyyjdRg0+4jlP9J2euKuolsc/cUgtooy9GWMSYAkxv3VzVtsYezh7UMGLWgxt2zmyOcwKGQIUrAIMmRImr2G2iX5OXzwTGIpEA9BgogFgdYbQ7+NPdWLtJbMSozalTnoHcqeUHPOVSRbXdMjMftkESBB0HjxocuqjuFVsVfNx3YJq0tlQM0AKPHKABqav4iwEYqCWCnLmiJiNYpHIm59s38alGmsY6IK9NZJ761bSshrNXPfVdiasE1Xc1CC9iW6bfePvr1YxPpt94++vU5GZ7H3Z6Hmbe/0F/CKne3P/AFXPBur1UcP6XzOgZK2ArntYqYB8g+3nUMM0wZnx0mocVb5t4Uk5YYEiNYB9hkeFI5rL1R0u9llVt6HvbygXcw3Oqv4ka/Ch4aOqlW7w7q0oxpWVrkdTvR2L8lFkNjw59G3be4eyBAPma57t/Fm5cFw73D3D/nYt8aDYLee41Wfh3U2MbCpSub2m0q/hF0oSa2WmJlAxiDAPcadOTSF+T20116NyxcBjqa3PsBrmZq1h/wBG/wDziKjYA5bvsjSjMpgiUYqYIgiVIMEaEcau4dyyg7yfmaTjW68KE+1YtB4u445DWHTrpPNYpWA3yfwbmt1BcFLFa0MCeT+EmJ9NvvH316oDXqbiKb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Will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duranfirm.com/images/Last%20Will%20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324600" cy="474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8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81200"/>
            <a:ext cx="7086600" cy="1673352"/>
          </a:xfrm>
        </p:spPr>
        <p:txBody>
          <a:bodyPr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  Testamentary Intent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jonathansblog.net/media/max_jonathan_coleman_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276975" cy="470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2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Testator must intend the very instrument the testator executes to be the will.</a:t>
            </a:r>
            <a:endParaRPr lang="en-US" b="1" dirty="0"/>
          </a:p>
        </p:txBody>
      </p:sp>
      <p:pic>
        <p:nvPicPr>
          <p:cNvPr id="3074" name="Picture 2" descr="http://www.ucdmc.ucdavis.edu/welcome/features/20071017_Medicine_whitematter/Photos/head_and_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352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5-11, page 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classic “letter” case.</a:t>
            </a:r>
            <a:endParaRPr lang="en-US" b="1" dirty="0"/>
          </a:p>
        </p:txBody>
      </p:sp>
      <p:pic>
        <p:nvPicPr>
          <p:cNvPr id="2050" name="Picture 2" descr="http://www.grook.net/sites/default/files/images/kettaneh/letter_wr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5-12, page 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classic “initiation” case.</a:t>
            </a:r>
            <a:endParaRPr lang="en-US" b="1" dirty="0"/>
          </a:p>
        </p:txBody>
      </p:sp>
      <p:pic>
        <p:nvPicPr>
          <p:cNvPr id="4098" name="Picture 2" descr="http://www.melia-palas-atenea.com/img/hotel-melia-palas-atenea-habitacion-individ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81755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5-13, page 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Classic “specimen” or “draft” case</a:t>
            </a:r>
            <a:endParaRPr lang="en-US" b="1" dirty="0"/>
          </a:p>
        </p:txBody>
      </p:sp>
      <p:pic>
        <p:nvPicPr>
          <p:cNvPr id="5122" name="Picture 2" descr="http://classroom.monticello.org/assets/620x/0000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14288" cy="41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8077200" cy="22067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4.  Formalities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Formalities depend on type of will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Attested (witnessed)</a:t>
            </a:r>
          </a:p>
          <a:p>
            <a:endParaRPr lang="en-US" b="1" dirty="0"/>
          </a:p>
          <a:p>
            <a:r>
              <a:rPr lang="en-US" b="1" dirty="0" smtClean="0"/>
              <a:t>Holographic (handwritten)</a:t>
            </a:r>
          </a:p>
          <a:p>
            <a:endParaRPr lang="en-US" b="1" dirty="0"/>
          </a:p>
          <a:p>
            <a:r>
              <a:rPr lang="en-US" b="1" dirty="0" smtClean="0"/>
              <a:t>Nuncupative (oral)</a:t>
            </a:r>
          </a:p>
          <a:p>
            <a:endParaRPr lang="en-US" b="1" dirty="0"/>
          </a:p>
          <a:p>
            <a:r>
              <a:rPr lang="en-US" b="1" dirty="0" smtClean="0"/>
              <a:t>Others</a:t>
            </a:r>
          </a:p>
          <a:p>
            <a:pPr lvl="1"/>
            <a:r>
              <a:rPr lang="en-US" b="1" dirty="0" smtClean="0"/>
              <a:t>Military</a:t>
            </a:r>
          </a:p>
          <a:p>
            <a:pPr lvl="1"/>
            <a:r>
              <a:rPr lang="en-US" b="1" dirty="0" smtClean="0"/>
              <a:t>Notarized (UPC)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6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Formalities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Ritual or cautionary</a:t>
            </a:r>
          </a:p>
          <a:p>
            <a:endParaRPr lang="en-US" b="1" dirty="0"/>
          </a:p>
          <a:p>
            <a:r>
              <a:rPr lang="en-US" b="1" dirty="0" smtClean="0"/>
              <a:t>Evidentiary</a:t>
            </a:r>
          </a:p>
          <a:p>
            <a:endParaRPr lang="en-US" b="1" dirty="0"/>
          </a:p>
          <a:p>
            <a:r>
              <a:rPr lang="en-US" b="1" dirty="0" smtClean="0"/>
              <a:t>Protective</a:t>
            </a:r>
          </a:p>
          <a:p>
            <a:endParaRPr lang="en-US" b="1" dirty="0"/>
          </a:p>
          <a:p>
            <a:r>
              <a:rPr lang="en-US" b="1" dirty="0" smtClean="0"/>
              <a:t>Channeling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86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8077200" cy="22067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4.  Formalities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Attested Wills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Legal </a:t>
            </a:r>
            <a:r>
              <a:rPr lang="en-US" b="1" dirty="0" smtClean="0"/>
              <a:t>Capacity</a:t>
            </a:r>
            <a:br>
              <a:rPr lang="en-US" b="1" dirty="0" smtClean="0"/>
            </a:br>
            <a:endParaRPr lang="en-US" dirty="0"/>
          </a:p>
          <a:p>
            <a:r>
              <a:rPr lang="en-US" b="1" dirty="0"/>
              <a:t>2.  Testamentary </a:t>
            </a:r>
            <a:r>
              <a:rPr lang="en-US" b="1" dirty="0" smtClean="0"/>
              <a:t>Capacity</a:t>
            </a:r>
            <a:br>
              <a:rPr lang="en-US" b="1" dirty="0" smtClean="0"/>
            </a:br>
            <a:endParaRPr lang="en-US" dirty="0"/>
          </a:p>
          <a:p>
            <a:r>
              <a:rPr lang="en-US" b="1" dirty="0"/>
              <a:t>3.  Testamentary </a:t>
            </a:r>
            <a:r>
              <a:rPr lang="en-US" b="1" dirty="0" smtClean="0"/>
              <a:t>Intent</a:t>
            </a:r>
            <a:br>
              <a:rPr lang="en-US" b="1" dirty="0" smtClean="0"/>
            </a:br>
            <a:endParaRPr lang="en-US" dirty="0"/>
          </a:p>
          <a:p>
            <a:r>
              <a:rPr lang="en-US" b="1" dirty="0"/>
              <a:t>4.  Formalities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In Writing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 requirement regarding what written on or with.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71800"/>
            <a:ext cx="37909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8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Signed by Testator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Any symbol executed or adopted by the testator with present intent to authenticate the will.</a:t>
            </a:r>
            <a:endParaRPr lang="en-US" b="1" dirty="0"/>
          </a:p>
        </p:txBody>
      </p:sp>
      <p:sp>
        <p:nvSpPr>
          <p:cNvPr id="40969" name="AutoShape 9" descr="data:image/jpg;base64,/9j/4AAQSkZJRgABAQAAAQABAAD/2wBDAAkGBwgHBgkIBwgKCgkLDRYPDQwMDRsUFRAWIB0iIiAdHx8kKDQsJCYxJx8fLT0tMTU3Ojo6Iys/RD84QzQ5Ojf/2wBDAQoKCg0MDRoPDxo3JR8lNzc3Nzc3Nzc3Nzc3Nzc3Nzc3Nzc3Nzc3Nzc3Nzc3Nzc3Nzc3Nzc3Nzc3Nzc3Nzc3Nzf/wAARCADEAKMDASIAAhEBAxEB/8QAHAABAAIDAQEBAAAAAAAAAAAAAAcIAQUGAgQD/8QASxAAAQMDAgMEBQcGCQ0AAAAAAQACAwQFEQYHEiExQVFhgRMicXSRCBQyNkKhsRYjUmLB0RUXJDNVc4KSwiUmN0RUY3KissPS4fD/xAAUAQEAAAAAAAAAAAAAAAAAAAAA/8QAFBEBAAAAAAAAAAAAAAAAAAAAAP/aAAwDAQACEQMRAD8AnFERAREQERYJwgE4XN6t1tY9KRA3WqxO4ZZTxDjlcO/HYPE4C0+6ev4dH0DYKQMlu1S0mFjuYib043Du7h2kHsBVZLhX1VxrJauvnknqJXcT5XuyXH/74IJP1LvheKyWSOw00NvpzybJI30kx8f0R8D7SuOq9wtW1fH6fUNdh/URycA8sAY8ly/VC0hB0tHr3VVGAINQXDAdxAPmL+f9rK6Wz71aqoXNFYaWvYOvpouFx/tNx+1RrgochBarRW5li1V6OnbL8yuLuXzSdwy4/qO6O/HwXbgg9CqQteWuDmkgg5BB6FT1s7uZJcpY7BqGbiqiMUtW93Ob9R5PV3ce329QmVFhpyFlAREQEREBERAREQEREBajVN8p9O2KrutXzjpmFwaDgvd0a0eJOAtueigz5Rd9kDrbYYi4MLTVTc/pcy1g8sOPwQRDf7zW326z3K4ymWondkk9GjsaO4AcgFrw3KwTkrvtndJM1PqcPrIuO30LRLO0jk859Rh9pBJHcCg+/braat1HHDcrw99Fa3glgH87MOzAI9VvifIdqmO37X6NoY+BllhmOMF9Q50hPxOF18cbGNAa0AAYAA6L2g5Ct2z0dVx8D7FTR9zoeKMjzBUc6t2NMMMtTpitdK4cxR1OMnwa8fgR5qdVjCCkdTTy0s0kNQx8Usbi17HtwWkdQR2FeI3ljg5pwQcgg4wpx380ZEaf8qKCPhlDmx1zWjk4Hk2T25wD38lBnTkgtBszq6bU+m3RXCUyXGhcI5nu6yNP0HHx5EHxGe1SEOiq9sheX2vXVNAT+ZuDTTPHj1afbkY81aAcwDnKDKIiAiIgIiICIiAiIgweirFv1UCfcGdgc4+hp4mEO7Dji5f3lZ13Qqrm+Ub2bjXBzmkB8cTmnvHAB+xBwIVltgre2k0K2q4SJKypfISe0DDR+H3qtKs1sNXtq9AwwcWX0lRJERjoCQ4fc5BJCIiAiIg1+oLfFdrJXW+dpdHU074zjrzHUePaqXytLHFrhhwOCO49qurdK2Kgt1VWTuDYoInyPJ6ANBJ/BUsqHmSV7yAC5xcQOzPPCD7NPVht97t9Y1waaeqilDiMgcLwckeSugwgtBHTsVK7PTmrulHTta5xlnZHwt6nLgMDx5q6jBwtAHQcgg9IiICIsEgIMovPEO8fFEHpERAREQYPRQH8ouyuiuVtvTG+pNEaeU9zmnLfiCf7qn1aDW2m6fVWnqq1VBDHSDiilxn0cg5td7M9fAlBTw8lIezOsW6Z1Aaatk4bdX8Mcrj0if8AZf7OZB8D4Lir3aqyy3Ke33CF0VRA7hc0jr3Ed4PUFfCDgoLwNeHAEEFelXPbzd6ssccdv1CJa2gbgRzA8U0I7uf0h4HmB0UzWbXmmLxE11JeqQOcM+jmkETx7Wuwg6ZFo67V2nqCL0lVe7fG09P5Q0k+wAlRtq7fCjp2y02mKd1TP0FVO3hjHi1vV3nhB7341nFR2x2mqF4fVVYDqot5+jjzkN9riB5e0Kv5OV9Fwrqi41s1ZWTPmqJnF8kjzkuJ7V+DRk9OiDsdorU6669tbA1xjppRVSEdgj9Yf8warXtGGgKMNjNJOsen33StidHXXHDgHciyEfRHhn6XwUnjogyiL562spqGmfU1k8UEEYy+SV4a1vtJQfs447lH24+48OmgLbamxVl6m9VsWctgzyBcB1OcYb1/byevt52cM1v0mSXHLTcHjkP6tp7f1j/7XB7U0El+3Et7qhz5fRyuq5nvcSXFvMEnty7HxQWftsM0FvpoamUzzsia2WV3MveB6x+OUX1cKIPSIiAiZWOIZx2oMrBwe1cpqbcXTOm5DBX3ASVI609M30j2+3HIeZCjm979AAssdnOT0lrJP8Lf3oO33K29otY0zZmObTXOFpEVRjk8fov7x49Rk9eirVfbHcbDXvorrSSU1Qw/ReOTh3tPQjxC6a57sawuD8m6upmfoUsbYx8cE/euUuV3uF1kZJc66qq3sGGOnmdIWjOTjJOEHwrOVhEGc+xCVhEHpvMqX9sNs45hDfdVOZT00bmyQUkjg0yDqHPz0bnGB2+A6w+Dhfo6Z7hwue8t7i4oLiz6lsFECKm82+Itbkh1QzIHsyueum6+jre12Lp87eByZSROkz5/R+JVV8hCSe0oJsv2/MjmujsFqEeRymrHZI8eFv7Sos1Hqm86kqPTXi4S1GD6rCeFjPY0cgtKiDJJPUqYvk4W8yXm7XAtH5mBkTXY6Fzsn7mqHFYP5ODGfk7dpA0cbqxrSe8BgwPvKCYEREBYc7AWHOwCfxUJbmbvvilmtOk5GhzTwy3BpB59oj/8vh3oO513uPZ9IsdDI8VVyI9SjicMt8Xn7I+/wUDap3K1LqNz2TVppaR3L5rS+ozHiervM48Fo7NZbxqWvMFspaitqHHikcOYGe1zjyHtJUsaa2JOGzakuPUZ+b0f7Xke3oEEJ5c52DzJPtJJW7t2jtR3RjX0Nkr5YyMh4hIafM4CtNYtI2CwwtitdrpoiOshYHSHxLjzK3jWgDHYEFW6XaHWdRgutkcALgPz1TGPPAJOFu6fYjUb2kzV9sjOeQD3uz58IVisDuTAQQBT7BXR4Pzi90cZHQMhe7Pxwov1JaXWK+V1rfMJnUkxiMgGOLHbhXPwqibm/X+/e+vQcyBlSxYNkqu9WShucd8p4m1cLZQw07jw5GcZzzUTq3+3X1EsXuUf4IIjn2CubWj0F8o3uzzD4XNA88lfj/EJff6Vtvwf+5WEwFlBXn+IS+/0rbvg/wDcvgqtkNVwxufC+3VGDybHUEEjv9ZoH3qyuFjAQVFvugNT2KMy3C0TiEH+dixKz4tzjzXMEd3RXhLQQuK1ftlpzUrXSyU3zOtd0qqUBrif1m9HfDPigqmrA/JvkYdPXaIH121jXEdwLAB+BUZa525vOkHmadoqreXYbVwj1R4OH2T93iux+ThcGxXW7W57iDNCyZjc9SwkHzw5BPqIiCHN9dcSW+nGnLbMGz1MfFVvY71mMPRnLpxdT4e1cBtttvWawlbWVbn0toY4tfMMcchH2WDz5noFy95r5tSamqawlz5q6qJYHdRxOw0cu4YCtbbqe2aO0zBTyTR01FQwgPlkPCCR1cT3k5Pmg+qx2W32GgZQ2qljpqZnRrBzPi4nmT4lbJRHdt9rNTSyR2221dYG5AkeRE13PqBzOFudF7s2XUtXHQTxSW+ulOI45SHMkPc1w7fA4QSIiwDlZQEyEWqlv1DFqGOxyy8FdNT/ADiFjhykaCQQD3jGcd3mg2qqHub9f79769W7ByMqou531/v3vr0HLq4G3P1EsXuUf4KoAVv9uj/mJYfcY/wQdGi1Vyv1vt9xt9vnnArK+QxwQtGXOwCST3AY6raDogyiIgIiIPwq6aGrgfT1MLJYZGlr43ty1wPUEdoUJai0pNttqyk1ZZI5H2ZkuKqFpy6BjuTm8+rSDyPYcA9hU6L8KylhrKeWnqYmSwytLHxvGQ4HsKD84qmKoiZNC70kUjQ5j24IcCMghFw9JpnWlmgFusV7totkBcKVtXFI+VsZJIa4g4OM49gCIIC0xTx0WurXBVEvZDco2PLO0tkAyPMKVvlHVdSyhs1G3IppJJZH8/pPaGgAjwDifNcPu9pip05q2orYITHQV0pnppGdGv6ub4EHJ9mF21FrDSu4Om4rTrWoFDXw4d84JETS8DHGxxyASOrT+5BBjfFd9qjTkFHonTurLfGaKepxHPFG4gF4yWyNz9HPBk47cYXQ0m1el4aqOWu1vQy0zCTJGx8bHOHdnjOPgV8G8OrbTdYLbYdOPD6C35LnsB4HEANaG94AB59OfLKCXdqdSTan0hTVdYSauF7oJ3kfTc3HreYIPtJXZLgdl9O1Gn9HxitYY6qskNS+N3VjSAGg+OAD5rvkBV/+UDV1FBrOz1VHM+Goho+OORhw5pEj+YVgFXj5R31ptnuP/ceg1A3o1lgD51SHl/srVw94uVReLnU3GtLTUVMhkkLW8IJPcOxfHhYQZC7u1bs6qtVtprfSVFKKemjEcYdTNJDR0yVwiIJE0Nf7jqTdizXG7T+mqHTFoOMBrQx2GtHYOZ5eJVnQqnbR/wCkWx/17v8AocrYhBlERAREQEREGMBFlEGvvNnt97oX0V0o4qqnd9iVvQ94PUHxCh7UexL3TSTacuTWsdzbT1YPq+AeOvmFOKIK6UmxOo5Jg2rrrdBH2vY57z8OEKRdH7RWLT07aurc66VjDxMfUMAjYe8M7/Ek+SkZEGAsoiAo011t/LrHXFvqasmO001IBM5p9aR3pHHgb3cup7M96ktYwg0UejtNRxtYywW3DQA3NM04A8lV7cWnhpdb3qCliZDDHVvayONoDWgdgHYrfqoe5v1/v3vr0HMg4VqNB6YsFVoyyz1NloJZpKONz5JKdpc446k45qqyuBtz9RLF7lH+CDiX7afwHuPaL5Yov8mGocaiBv8AqxLXcx+oSfL2dJYCYWUBERAREQEREBERAREQEREBERARF8lzrm26imq5WSPihaXvEbeJwaOZIHbgZOBzQfWqh7m/X+/e+vVsrfXU9xpIquininp5RxMlidxNcPAqpu5v1/v3vsiDmFcDbn6iWL3KP8FT9W/27ONCWL3KP8EHSItTbL/Q3W41lHb5RUfMyGzzR842vP2A7tcMc8dOS2yAiIgIiICIiAiIgIiICIiAiIgLy9ocCC0EHqCOq9Igrrd7ld9ptcVMFtJfZ6l3ziOkkJ9G+M5yB+i5pyMjuGcqP9X3SG96kuN0p2Pjjqp3StY/HE0HsOFYTe3S/wDDuk31tNHxVttzMzA5uj+234AH+yqyOBHMoMBSHctyLpVaatemrGySmijpY6eaRn87O7pwtI+i08vE/co8ClDYfTJu+pHXWpjzSW7Dm5HJ0xzwjyGXfBBNu32nG6W0vRW4gGcNMlS4faldzd8OQ8l0qwBhZQEREBERAREQEREBERAREQEREBERB5eAWkEZHaFVHdfTJ0zq2ohgiLKGp/P0uByDSebR/wAJyMd2O9WwUfbz6X/KDSck9NFxV1ATPFjq5uPXb5jn7WoKwRtLnBrQS4nAAHMlW1210yNL6To6GRuKp49NVH/eOAyPIADyUIbIaXN71W2vqIw6ituJnEjk6T7A/wAXkrMtGAEGUREBERAREQEREBERAREQEREBERAREQF5eARgjIREGh0dYbfp+iq6a2Q+jjkrJZHZ5kniwB7AAAPBdAiICIiAiIgIiICIiAi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5525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71" name="AutoShape 11" descr="data:image/jpg;base64,/9j/4AAQSkZJRgABAQAAAQABAAD/2wBDAAkGBwgHBgkIBwgKCgkLDRYPDQwMDRsUFRAWIB0iIiAdHx8kKDQsJCYxJx8fLT0tMTU3Ojo6Iys/RD84QzQ5Ojf/2wBDAQoKCg0MDRoPDxo3JR8lNzc3Nzc3Nzc3Nzc3Nzc3Nzc3Nzc3Nzc3Nzc3Nzc3Nzc3Nzc3Nzc3Nzc3Nzc3Nzc3Nzf/wAARCADEAKMDASIAAhEBAxEB/8QAHAABAAIDAQEBAAAAAAAAAAAAAAcIAQUGAgQD/8QASxAAAQMDAgMEBQcGCQ0AAAAAAQACAwQFEQYHEiExQVFhgRMicXSRCBQyNkKhsRYjUmLB0RUXJDNVc4KSwiUmN0RUY3KissPS4fD/xAAUAQEAAAAAAAAAAAAAAAAAAAAA/8QAFBEBAAAAAAAAAAAAAAAAAAAAAP/aAAwDAQACEQMRAD8AnFERAREQERYJwgE4XN6t1tY9KRA3WqxO4ZZTxDjlcO/HYPE4C0+6ev4dH0DYKQMlu1S0mFjuYib043Du7h2kHsBVZLhX1VxrJauvnknqJXcT5XuyXH/74IJP1LvheKyWSOw00NvpzybJI30kx8f0R8D7SuOq9wtW1fH6fUNdh/URycA8sAY8ly/VC0hB0tHr3VVGAINQXDAdxAPmL+f9rK6Wz71aqoXNFYaWvYOvpouFx/tNx+1RrgochBarRW5li1V6OnbL8yuLuXzSdwy4/qO6O/HwXbgg9CqQteWuDmkgg5BB6FT1s7uZJcpY7BqGbiqiMUtW93Ob9R5PV3ce329QmVFhpyFlAREQEREBERAREQEREBajVN8p9O2KrutXzjpmFwaDgvd0a0eJOAtueigz5Rd9kDrbYYi4MLTVTc/pcy1g8sOPwQRDf7zW326z3K4ymWondkk9GjsaO4AcgFrw3KwTkrvtndJM1PqcPrIuO30LRLO0jk859Rh9pBJHcCg+/braat1HHDcrw99Fa3glgH87MOzAI9VvifIdqmO37X6NoY+BllhmOMF9Q50hPxOF18cbGNAa0AAYAA6L2g5Ct2z0dVx8D7FTR9zoeKMjzBUc6t2NMMMtTpitdK4cxR1OMnwa8fgR5qdVjCCkdTTy0s0kNQx8Usbi17HtwWkdQR2FeI3ljg5pwQcgg4wpx380ZEaf8qKCPhlDmx1zWjk4Hk2T25wD38lBnTkgtBszq6bU+m3RXCUyXGhcI5nu6yNP0HHx5EHxGe1SEOiq9sheX2vXVNAT+ZuDTTPHj1afbkY81aAcwDnKDKIiAiIgIiICIiAiIgweirFv1UCfcGdgc4+hp4mEO7Dji5f3lZ13Qqrm+Ub2bjXBzmkB8cTmnvHAB+xBwIVltgre2k0K2q4SJKypfISe0DDR+H3qtKs1sNXtq9AwwcWX0lRJERjoCQ4fc5BJCIiAiIg1+oLfFdrJXW+dpdHU074zjrzHUePaqXytLHFrhhwOCO49qurdK2Kgt1VWTuDYoInyPJ6ANBJ/BUsqHmSV7yAC5xcQOzPPCD7NPVht97t9Y1waaeqilDiMgcLwckeSugwgtBHTsVK7PTmrulHTta5xlnZHwt6nLgMDx5q6jBwtAHQcgg9IiICIsEgIMovPEO8fFEHpERAREQYPRQH8ouyuiuVtvTG+pNEaeU9zmnLfiCf7qn1aDW2m6fVWnqq1VBDHSDiilxn0cg5td7M9fAlBTw8lIezOsW6Z1Aaatk4bdX8Mcrj0if8AZf7OZB8D4Lir3aqyy3Ke33CF0VRA7hc0jr3Ed4PUFfCDgoLwNeHAEEFelXPbzd6ssccdv1CJa2gbgRzA8U0I7uf0h4HmB0UzWbXmmLxE11JeqQOcM+jmkETx7Wuwg6ZFo67V2nqCL0lVe7fG09P5Q0k+wAlRtq7fCjp2y02mKd1TP0FVO3hjHi1vV3nhB7341nFR2x2mqF4fVVYDqot5+jjzkN9riB5e0Kv5OV9Fwrqi41s1ZWTPmqJnF8kjzkuJ7V+DRk9OiDsdorU6669tbA1xjppRVSEdgj9Yf8warXtGGgKMNjNJOsen33StidHXXHDgHciyEfRHhn6XwUnjogyiL562spqGmfU1k8UEEYy+SV4a1vtJQfs447lH24+48OmgLbamxVl6m9VsWctgzyBcB1OcYb1/byevt52cM1v0mSXHLTcHjkP6tp7f1j/7XB7U0El+3Et7qhz5fRyuq5nvcSXFvMEnty7HxQWftsM0FvpoamUzzsia2WV3MveB6x+OUX1cKIPSIiAiZWOIZx2oMrBwe1cpqbcXTOm5DBX3ASVI609M30j2+3HIeZCjm979AAssdnOT0lrJP8Lf3oO33K29otY0zZmObTXOFpEVRjk8fov7x49Rk9eirVfbHcbDXvorrSSU1Qw/ReOTh3tPQjxC6a57sawuD8m6upmfoUsbYx8cE/euUuV3uF1kZJc66qq3sGGOnmdIWjOTjJOEHwrOVhEGc+xCVhEHpvMqX9sNs45hDfdVOZT00bmyQUkjg0yDqHPz0bnGB2+A6w+Dhfo6Z7hwue8t7i4oLiz6lsFECKm82+Itbkh1QzIHsyueum6+jre12Lp87eByZSROkz5/R+JVV8hCSe0oJsv2/MjmujsFqEeRymrHZI8eFv7Sos1Hqm86kqPTXi4S1GD6rCeFjPY0cgtKiDJJPUqYvk4W8yXm7XAtH5mBkTXY6Fzsn7mqHFYP5ODGfk7dpA0cbqxrSe8BgwPvKCYEREBYc7AWHOwCfxUJbmbvvilmtOk5GhzTwy3BpB59oj/8vh3oO513uPZ9IsdDI8VVyI9SjicMt8Xn7I+/wUDap3K1LqNz2TVppaR3L5rS+ozHiervM48Fo7NZbxqWvMFspaitqHHikcOYGe1zjyHtJUsaa2JOGzakuPUZ+b0f7Xke3oEEJ5c52DzJPtJJW7t2jtR3RjX0Nkr5YyMh4hIafM4CtNYtI2CwwtitdrpoiOshYHSHxLjzK3jWgDHYEFW6XaHWdRgutkcALgPz1TGPPAJOFu6fYjUb2kzV9sjOeQD3uz58IVisDuTAQQBT7BXR4Pzi90cZHQMhe7Pxwov1JaXWK+V1rfMJnUkxiMgGOLHbhXPwqibm/X+/e+vQcyBlSxYNkqu9WShucd8p4m1cLZQw07jw5GcZzzUTq3+3X1EsXuUf4IIjn2CubWj0F8o3uzzD4XNA88lfj/EJff6Vtvwf+5WEwFlBXn+IS+/0rbvg/wDcvgqtkNVwxufC+3VGDybHUEEjv9ZoH3qyuFjAQVFvugNT2KMy3C0TiEH+dixKz4tzjzXMEd3RXhLQQuK1ftlpzUrXSyU3zOtd0qqUBrif1m9HfDPigqmrA/JvkYdPXaIH121jXEdwLAB+BUZa525vOkHmadoqreXYbVwj1R4OH2T93iux+ThcGxXW7W57iDNCyZjc9SwkHzw5BPqIiCHN9dcSW+nGnLbMGz1MfFVvY71mMPRnLpxdT4e1cBtttvWawlbWVbn0toY4tfMMcchH2WDz5noFy95r5tSamqawlz5q6qJYHdRxOw0cu4YCtbbqe2aO0zBTyTR01FQwgPlkPCCR1cT3k5Pmg+qx2W32GgZQ2qljpqZnRrBzPi4nmT4lbJRHdt9rNTSyR2221dYG5AkeRE13PqBzOFudF7s2XUtXHQTxSW+ulOI45SHMkPc1w7fA4QSIiwDlZQEyEWqlv1DFqGOxyy8FdNT/ADiFjhykaCQQD3jGcd3mg2qqHub9f79769W7ByMqou531/v3vr0HLq4G3P1EsXuUf4KoAVv9uj/mJYfcY/wQdGi1Vyv1vt9xt9vnnArK+QxwQtGXOwCST3AY6raDogyiIgIiIPwq6aGrgfT1MLJYZGlr43ty1wPUEdoUJai0pNttqyk1ZZI5H2ZkuKqFpy6BjuTm8+rSDyPYcA9hU6L8KylhrKeWnqYmSwytLHxvGQ4HsKD84qmKoiZNC70kUjQ5j24IcCMghFw9JpnWlmgFusV7totkBcKVtXFI+VsZJIa4g4OM49gCIIC0xTx0WurXBVEvZDco2PLO0tkAyPMKVvlHVdSyhs1G3IppJJZH8/pPaGgAjwDifNcPu9pip05q2orYITHQV0pnppGdGv6ub4EHJ9mF21FrDSu4Om4rTrWoFDXw4d84JETS8DHGxxyASOrT+5BBjfFd9qjTkFHonTurLfGaKepxHPFG4gF4yWyNz9HPBk47cYXQ0m1el4aqOWu1vQy0zCTJGx8bHOHdnjOPgV8G8OrbTdYLbYdOPD6C35LnsB4HEANaG94AB59OfLKCXdqdSTan0hTVdYSauF7oJ3kfTc3HreYIPtJXZLgdl9O1Gn9HxitYY6qskNS+N3VjSAGg+OAD5rvkBV/+UDV1FBrOz1VHM+Goho+OORhw5pEj+YVgFXj5R31ptnuP/ceg1A3o1lgD51SHl/srVw94uVReLnU3GtLTUVMhkkLW8IJPcOxfHhYQZC7u1bs6qtVtprfSVFKKemjEcYdTNJDR0yVwiIJE0Nf7jqTdizXG7T+mqHTFoOMBrQx2GtHYOZ5eJVnQqnbR/wCkWx/17v8AocrYhBlERAREQEREGMBFlEGvvNnt97oX0V0o4qqnd9iVvQ94PUHxCh7UexL3TSTacuTWsdzbT1YPq+AeOvmFOKIK6UmxOo5Jg2rrrdBH2vY57z8OEKRdH7RWLT07aurc66VjDxMfUMAjYe8M7/Ek+SkZEGAsoiAo011t/LrHXFvqasmO001IBM5p9aR3pHHgb3cup7M96ktYwg0UejtNRxtYywW3DQA3NM04A8lV7cWnhpdb3qCliZDDHVvayONoDWgdgHYrfqoe5v1/v3vr0HMg4VqNB6YsFVoyyz1NloJZpKONz5JKdpc446k45qqyuBtz9RLF7lH+CDiX7afwHuPaL5Yov8mGocaiBv8AqxLXcx+oSfL2dJYCYWUBERAREQEREBERAREQEREBERARF8lzrm26imq5WSPihaXvEbeJwaOZIHbgZOBzQfWqh7m/X+/e+vVsrfXU9xpIquininp5RxMlidxNcPAqpu5v1/v3vsiDmFcDbn6iWL3KP8FT9W/27ONCWL3KP8EHSItTbL/Q3W41lHb5RUfMyGzzR842vP2A7tcMc8dOS2yAiIgIiICIiAiIgIiICIiAiIgLy9ocCC0EHqCOq9Igrrd7ld9ptcVMFtJfZ6l3ziOkkJ9G+M5yB+i5pyMjuGcqP9X3SG96kuN0p2Pjjqp3StY/HE0HsOFYTe3S/wDDuk31tNHxVttzMzA5uj+234AH+yqyOBHMoMBSHctyLpVaatemrGySmijpY6eaRn87O7pwtI+i08vE/co8ClDYfTJu+pHXWpjzSW7Dm5HJ0xzwjyGXfBBNu32nG6W0vRW4gGcNMlS4faldzd8OQ8l0qwBhZQEREBERAREQEREBERAREQEREBERB5eAWkEZHaFVHdfTJ0zq2ohgiLKGp/P0uByDSebR/wAJyMd2O9WwUfbz6X/KDSck9NFxV1ATPFjq5uPXb5jn7WoKwRtLnBrQS4nAAHMlW1210yNL6To6GRuKp49NVH/eOAyPIADyUIbIaXN71W2vqIw6ituJnEjk6T7A/wAXkrMtGAEGUREBERAREQEREBERAREQEREBERAREQF5eARgjIREGh0dYbfp+iq6a2Q+jjkrJZHZ5kniwB7AAAPBdAiICIiAiIgIiICIiAi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5525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73" name="AutoShape 13" descr="data:image/jpg;base64,/9j/4AAQSkZJRgABAQAAAQABAAD/2wBDAAkGBwgHBgkIBwgKCgkLDRYPDQwMDRsUFRAWIB0iIiAdHx8kKDQsJCYxJx8fLT0tMTU3Ojo6Iys/RD84QzQ5Ojf/2wBDAQoKCg0MDRoPDxo3JR8lNzc3Nzc3Nzc3Nzc3Nzc3Nzc3Nzc3Nzc3Nzc3Nzc3Nzc3Nzc3Nzc3Nzc3Nzc3Nzc3Nzf/wAARCADEAKMDASIAAhEBAxEB/8QAHAABAAIDAQEBAAAAAAAAAAAAAAcIAQUGAgQD/8QASxAAAQMDAgMEBQcGCQ0AAAAAAQACAwQFEQYHEiExQVFhgRMicXSRCBQyNkKhsRYjUmLB0RUXJDNVc4KSwiUmN0RUY3KissPS4fD/xAAUAQEAAAAAAAAAAAAAAAAAAAAA/8QAFBEBAAAAAAAAAAAAAAAAAAAAAP/aAAwDAQACEQMRAD8AnFERAREQERYJwgE4XN6t1tY9KRA3WqxO4ZZTxDjlcO/HYPE4C0+6ev4dH0DYKQMlu1S0mFjuYib043Du7h2kHsBVZLhX1VxrJauvnknqJXcT5XuyXH/74IJP1LvheKyWSOw00NvpzybJI30kx8f0R8D7SuOq9wtW1fH6fUNdh/URycA8sAY8ly/VC0hB0tHr3VVGAINQXDAdxAPmL+f9rK6Wz71aqoXNFYaWvYOvpouFx/tNx+1RrgochBarRW5li1V6OnbL8yuLuXzSdwy4/qO6O/HwXbgg9CqQteWuDmkgg5BB6FT1s7uZJcpY7BqGbiqiMUtW93Ob9R5PV3ce329QmVFhpyFlAREQEREBERAREQEREBajVN8p9O2KrutXzjpmFwaDgvd0a0eJOAtueigz5Rd9kDrbYYi4MLTVTc/pcy1g8sOPwQRDf7zW326z3K4ymWondkk9GjsaO4AcgFrw3KwTkrvtndJM1PqcPrIuO30LRLO0jk859Rh9pBJHcCg+/braat1HHDcrw99Fa3glgH87MOzAI9VvifIdqmO37X6NoY+BllhmOMF9Q50hPxOF18cbGNAa0AAYAA6L2g5Ct2z0dVx8D7FTR9zoeKMjzBUc6t2NMMMtTpitdK4cxR1OMnwa8fgR5qdVjCCkdTTy0s0kNQx8Usbi17HtwWkdQR2FeI3ljg5pwQcgg4wpx380ZEaf8qKCPhlDmx1zWjk4Hk2T25wD38lBnTkgtBszq6bU+m3RXCUyXGhcI5nu6yNP0HHx5EHxGe1SEOiq9sheX2vXVNAT+ZuDTTPHj1afbkY81aAcwDnKDKIiAiIgIiICIiAiIgweirFv1UCfcGdgc4+hp4mEO7Dji5f3lZ13Qqrm+Ub2bjXBzmkB8cTmnvHAB+xBwIVltgre2k0K2q4SJKypfISe0DDR+H3qtKs1sNXtq9AwwcWX0lRJERjoCQ4fc5BJCIiAiIg1+oLfFdrJXW+dpdHU074zjrzHUePaqXytLHFrhhwOCO49qurdK2Kgt1VWTuDYoInyPJ6ANBJ/BUsqHmSV7yAC5xcQOzPPCD7NPVht97t9Y1waaeqilDiMgcLwckeSugwgtBHTsVK7PTmrulHTta5xlnZHwt6nLgMDx5q6jBwtAHQcgg9IiICIsEgIMovPEO8fFEHpERAREQYPRQH8ouyuiuVtvTG+pNEaeU9zmnLfiCf7qn1aDW2m6fVWnqq1VBDHSDiilxn0cg5td7M9fAlBTw8lIezOsW6Z1Aaatk4bdX8Mcrj0if8AZf7OZB8D4Lir3aqyy3Ke33CF0VRA7hc0jr3Ed4PUFfCDgoLwNeHAEEFelXPbzd6ssccdv1CJa2gbgRzA8U0I7uf0h4HmB0UzWbXmmLxE11JeqQOcM+jmkETx7Wuwg6ZFo67V2nqCL0lVe7fG09P5Q0k+wAlRtq7fCjp2y02mKd1TP0FVO3hjHi1vV3nhB7341nFR2x2mqF4fVVYDqot5+jjzkN9riB5e0Kv5OV9Fwrqi41s1ZWTPmqJnF8kjzkuJ7V+DRk9OiDsdorU6669tbA1xjppRVSEdgj9Yf8warXtGGgKMNjNJOsen33StidHXXHDgHciyEfRHhn6XwUnjogyiL562spqGmfU1k8UEEYy+SV4a1vtJQfs447lH24+48OmgLbamxVl6m9VsWctgzyBcB1OcYb1/byevt52cM1v0mSXHLTcHjkP6tp7f1j/7XB7U0El+3Et7qhz5fRyuq5nvcSXFvMEnty7HxQWftsM0FvpoamUzzsia2WV3MveB6x+OUX1cKIPSIiAiZWOIZx2oMrBwe1cpqbcXTOm5DBX3ASVI609M30j2+3HIeZCjm979AAssdnOT0lrJP8Lf3oO33K29otY0zZmObTXOFpEVRjk8fov7x49Rk9eirVfbHcbDXvorrSSU1Qw/ReOTh3tPQjxC6a57sawuD8m6upmfoUsbYx8cE/euUuV3uF1kZJc66qq3sGGOnmdIWjOTjJOEHwrOVhEGc+xCVhEHpvMqX9sNs45hDfdVOZT00bmyQUkjg0yDqHPz0bnGB2+A6w+Dhfo6Z7hwue8t7i4oLiz6lsFECKm82+Itbkh1QzIHsyueum6+jre12Lp87eByZSROkz5/R+JVV8hCSe0oJsv2/MjmujsFqEeRymrHZI8eFv7Sos1Hqm86kqPTXi4S1GD6rCeFjPY0cgtKiDJJPUqYvk4W8yXm7XAtH5mBkTXY6Fzsn7mqHFYP5ODGfk7dpA0cbqxrSe8BgwPvKCYEREBYc7AWHOwCfxUJbmbvvilmtOk5GhzTwy3BpB59oj/8vh3oO513uPZ9IsdDI8VVyI9SjicMt8Xn7I+/wUDap3K1LqNz2TVppaR3L5rS+ozHiervM48Fo7NZbxqWvMFspaitqHHikcOYGe1zjyHtJUsaa2JOGzakuPUZ+b0f7Xke3oEEJ5c52DzJPtJJW7t2jtR3RjX0Nkr5YyMh4hIafM4CtNYtI2CwwtitdrpoiOshYHSHxLjzK3jWgDHYEFW6XaHWdRgutkcALgPz1TGPPAJOFu6fYjUb2kzV9sjOeQD3uz58IVisDuTAQQBT7BXR4Pzi90cZHQMhe7Pxwov1JaXWK+V1rfMJnUkxiMgGOLHbhXPwqibm/X+/e+vQcyBlSxYNkqu9WShucd8p4m1cLZQw07jw5GcZzzUTq3+3X1EsXuUf4IIjn2CubWj0F8o3uzzD4XNA88lfj/EJff6Vtvwf+5WEwFlBXn+IS+/0rbvg/wDcvgqtkNVwxufC+3VGDybHUEEjv9ZoH3qyuFjAQVFvugNT2KMy3C0TiEH+dixKz4tzjzXMEd3RXhLQQuK1ftlpzUrXSyU3zOtd0qqUBrif1m9HfDPigqmrA/JvkYdPXaIH121jXEdwLAB+BUZa525vOkHmadoqreXYbVwj1R4OH2T93iux+ThcGxXW7W57iDNCyZjc9SwkHzw5BPqIiCHN9dcSW+nGnLbMGz1MfFVvY71mMPRnLpxdT4e1cBtttvWawlbWVbn0toY4tfMMcchH2WDz5noFy95r5tSamqawlz5q6qJYHdRxOw0cu4YCtbbqe2aO0zBTyTR01FQwgPlkPCCR1cT3k5Pmg+qx2W32GgZQ2qljpqZnRrBzPi4nmT4lbJRHdt9rNTSyR2221dYG5AkeRE13PqBzOFudF7s2XUtXHQTxSW+ulOI45SHMkPc1w7fA4QSIiwDlZQEyEWqlv1DFqGOxyy8FdNT/ADiFjhykaCQQD3jGcd3mg2qqHub9f79769W7ByMqou531/v3vr0HLq4G3P1EsXuUf4KoAVv9uj/mJYfcY/wQdGi1Vyv1vt9xt9vnnArK+QxwQtGXOwCST3AY6raDogyiIgIiIPwq6aGrgfT1MLJYZGlr43ty1wPUEdoUJai0pNttqyk1ZZI5H2ZkuKqFpy6BjuTm8+rSDyPYcA9hU6L8KylhrKeWnqYmSwytLHxvGQ4HsKD84qmKoiZNC70kUjQ5j24IcCMghFw9JpnWlmgFusV7totkBcKVtXFI+VsZJIa4g4OM49gCIIC0xTx0WurXBVEvZDco2PLO0tkAyPMKVvlHVdSyhs1G3IppJJZH8/pPaGgAjwDifNcPu9pip05q2orYITHQV0pnppGdGv6ub4EHJ9mF21FrDSu4Om4rTrWoFDXw4d84JETS8DHGxxyASOrT+5BBjfFd9qjTkFHonTurLfGaKepxHPFG4gF4yWyNz9HPBk47cYXQ0m1el4aqOWu1vQy0zCTJGx8bHOHdnjOPgV8G8OrbTdYLbYdOPD6C35LnsB4HEANaG94AB59OfLKCXdqdSTan0hTVdYSauF7oJ3kfTc3HreYIPtJXZLgdl9O1Gn9HxitYY6qskNS+N3VjSAGg+OAD5rvkBV/+UDV1FBrOz1VHM+Goho+OORhw5pEj+YVgFXj5R31ptnuP/ceg1A3o1lgD51SHl/srVw94uVReLnU3GtLTUVMhkkLW8IJPcOxfHhYQZC7u1bs6qtVtprfSVFKKemjEcYdTNJDR0yVwiIJE0Nf7jqTdizXG7T+mqHTFoOMBrQx2GtHYOZ5eJVnQqnbR/wCkWx/17v8AocrYhBlERAREQEREGMBFlEGvvNnt97oX0V0o4qqnd9iVvQ94PUHxCh7UexL3TSTacuTWsdzbT1YPq+AeOvmFOKIK6UmxOo5Jg2rrrdBH2vY57z8OEKRdH7RWLT07aurc66VjDxMfUMAjYe8M7/Ek+SkZEGAsoiAo011t/LrHXFvqasmO001IBM5p9aR3pHHgb3cup7M96ktYwg0UejtNRxtYywW3DQA3NM04A8lV7cWnhpdb3qCliZDDHVvayONoDWgdgHYrfqoe5v1/v3vr0HMg4VqNB6YsFVoyyz1NloJZpKONz5JKdpc446k45qqyuBtz9RLF7lH+CDiX7afwHuPaL5Yov8mGocaiBv8AqxLXcx+oSfL2dJYCYWUBERAREQEREBERAREQEREBERARF8lzrm26imq5WSPihaXvEbeJwaOZIHbgZOBzQfWqh7m/X+/e+vVsrfXU9xpIquininp5RxMlidxNcPAqpu5v1/v3vsiDmFcDbn6iWL3KP8FT9W/27ONCWL3KP8EHSItTbL/Q3W41lHb5RUfMyGzzR842vP2A7tcMc8dOS2yAiIgIiICIiAiIgIiICIiAiIgLy9ocCC0EHqCOq9Igrrd7ld9ptcVMFtJfZ6l3ziOkkJ9G+M5yB+i5pyMjuGcqP9X3SG96kuN0p2Pjjqp3StY/HE0HsOFYTe3S/wDDuk31tNHxVttzMzA5uj+234AH+yqyOBHMoMBSHctyLpVaatemrGySmijpY6eaRn87O7pwtI+i08vE/co8ClDYfTJu+pHXWpjzSW7Dm5HJ0xzwjyGXfBBNu32nG6W0vRW4gGcNMlS4faldzd8OQ8l0qwBhZQEREBERAREQEREBERAREQEREBERB5eAWkEZHaFVHdfTJ0zq2ohgiLKGp/P0uByDSebR/wAJyMd2O9WwUfbz6X/KDSck9NFxV1ATPFjq5uPXb5jn7WoKwRtLnBrQS4nAAHMlW1210yNL6To6GRuKp49NVH/eOAyPIADyUIbIaXN71W2vqIw6ituJnEjk6T7A/wAXkrMtGAEGUREBERAREQEREBERAREQEREBERAREQF5eARgjIREGh0dYbfp+iq6a2Q+jjkrJZHZ5kniwB7AAAPBdAiICIiAiIgIiICIiAi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5525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http://thesamerowdycrowd.files.wordpress.com/2009/03/barack-obama-sig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981575" cy="2362200"/>
          </a:xfrm>
          <a:prstGeom prst="rect">
            <a:avLst/>
          </a:prstGeom>
          <a:noFill/>
        </p:spPr>
      </p:pic>
      <p:pic>
        <p:nvPicPr>
          <p:cNvPr id="40964" name="Picture 4" descr="http://upload.wikimedia.org/wikipedia/commons/1/18/Louis-xiv-sign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3265079" cy="2082800"/>
          </a:xfrm>
          <a:prstGeom prst="rect">
            <a:avLst/>
          </a:prstGeom>
          <a:noFill/>
        </p:spPr>
      </p:pic>
      <p:pic>
        <p:nvPicPr>
          <p:cNvPr id="40966" name="Picture 6" descr="http://t1.gstatic.com/images?q=tbn:PmINr-ug6zUyWM:http://i193.photobucket.com/albums/z10/innermagicclub/printcop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038600"/>
            <a:ext cx="1409700" cy="1905000"/>
          </a:xfrm>
          <a:prstGeom prst="rect">
            <a:avLst/>
          </a:prstGeom>
          <a:noFill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962400"/>
            <a:ext cx="1514475" cy="212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AutoShape 9" descr="data:image/jpg;base64,/9j/4AAQSkZJRgABAQAAAQABAAD/2wBDAAkGBwgHBgkIBwgKCgkLDRYPDQwMDRsUFRAWIB0iIiAdHx8kKDQsJCYxJx8fLT0tMTU3Ojo6Iys/RD84QzQ5Ojf/2wBDAQoKCg0MDRoPDxo3JR8lNzc3Nzc3Nzc3Nzc3Nzc3Nzc3Nzc3Nzc3Nzc3Nzc3Nzc3Nzc3Nzc3Nzc3Nzc3Nzc3Nzf/wAARCADEAKMDASIAAhEBAxEB/8QAHAABAAIDAQEBAAAAAAAAAAAAAAcIAQUGAgQD/8QASxAAAQMDAgMEBQcGCQ0AAAAAAQACAwQFEQYHEiExQVFhgRMicXSRCBQyNkKhsRYjUmLB0RUXJDNVc4KSwiUmN0RUY3KissPS4fD/xAAUAQEAAAAAAAAAAAAAAAAAAAAA/8QAFBEBAAAAAAAAAAAAAAAAAAAAAP/aAAwDAQACEQMRAD8AnFERAREQERYJwgE4XN6t1tY9KRA3WqxO4ZZTxDjlcO/HYPE4C0+6ev4dH0DYKQMlu1S0mFjuYib043Du7h2kHsBVZLhX1VxrJauvnknqJXcT5XuyXH/74IJP1LvheKyWSOw00NvpzybJI30kx8f0R8D7SuOq9wtW1fH6fUNdh/URycA8sAY8ly/VC0hB0tHr3VVGAINQXDAdxAPmL+f9rK6Wz71aqoXNFYaWvYOvpouFx/tNx+1RrgochBarRW5li1V6OnbL8yuLuXzSdwy4/qO6O/HwXbgg9CqQteWuDmkgg5BB6FT1s7uZJcpY7BqGbiqiMUtW93Ob9R5PV3ce329QmVFhpyFlAREQEREBERAREQEREBajVN8p9O2KrutXzjpmFwaDgvd0a0eJOAtueigz5Rd9kDrbYYi4MLTVTc/pcy1g8sOPwQRDf7zW326z3K4ymWondkk9GjsaO4AcgFrw3KwTkrvtndJM1PqcPrIuO30LRLO0jk859Rh9pBJHcCg+/braat1HHDcrw99Fa3glgH87MOzAI9VvifIdqmO37X6NoY+BllhmOMF9Q50hPxOF18cbGNAa0AAYAA6L2g5Ct2z0dVx8D7FTR9zoeKMjzBUc6t2NMMMtTpitdK4cxR1OMnwa8fgR5qdVjCCkdTTy0s0kNQx8Usbi17HtwWkdQR2FeI3ljg5pwQcgg4wpx380ZEaf8qKCPhlDmx1zWjk4Hk2T25wD38lBnTkgtBszq6bU+m3RXCUyXGhcI5nu6yNP0HHx5EHxGe1SEOiq9sheX2vXVNAT+ZuDTTPHj1afbkY81aAcwDnKDKIiAiIgIiICIiAiIgweirFv1UCfcGdgc4+hp4mEO7Dji5f3lZ13Qqrm+Ub2bjXBzmkB8cTmnvHAB+xBwIVltgre2k0K2q4SJKypfISe0DDR+H3qtKs1sNXtq9AwwcWX0lRJERjoCQ4fc5BJCIiAiIg1+oLfFdrJXW+dpdHU074zjrzHUePaqXytLHFrhhwOCO49qurdK2Kgt1VWTuDYoInyPJ6ANBJ/BUsqHmSV7yAC5xcQOzPPCD7NPVht97t9Y1waaeqilDiMgcLwckeSugwgtBHTsVK7PTmrulHTta5xlnZHwt6nLgMDx5q6jBwtAHQcgg9IiICIsEgIMovPEO8fFEHpERAREQYPRQH8ouyuiuVtvTG+pNEaeU9zmnLfiCf7qn1aDW2m6fVWnqq1VBDHSDiilxn0cg5td7M9fAlBTw8lIezOsW6Z1Aaatk4bdX8Mcrj0if8AZf7OZB8D4Lir3aqyy3Ke33CF0VRA7hc0jr3Ed4PUFfCDgoLwNeHAEEFelXPbzd6ssccdv1CJa2gbgRzA8U0I7uf0h4HmB0UzWbXmmLxE11JeqQOcM+jmkETx7Wuwg6ZFo67V2nqCL0lVe7fG09P5Q0k+wAlRtq7fCjp2y02mKd1TP0FVO3hjHi1vV3nhB7341nFR2x2mqF4fVVYDqot5+jjzkN9riB5e0Kv5OV9Fwrqi41s1ZWTPmqJnF8kjzkuJ7V+DRk9OiDsdorU6669tbA1xjppRVSEdgj9Yf8warXtGGgKMNjNJOsen33StidHXXHDgHciyEfRHhn6XwUnjogyiL562spqGmfU1k8UEEYy+SV4a1vtJQfs447lH24+48OmgLbamxVl6m9VsWctgzyBcB1OcYb1/byevt52cM1v0mSXHLTcHjkP6tp7f1j/7XB7U0El+3Et7qhz5fRyuq5nvcSXFvMEnty7HxQWftsM0FvpoamUzzsia2WV3MveB6x+OUX1cKIPSIiAiZWOIZx2oMrBwe1cpqbcXTOm5DBX3ASVI609M30j2+3HIeZCjm979AAssdnOT0lrJP8Lf3oO33K29otY0zZmObTXOFpEVRjk8fov7x49Rk9eirVfbHcbDXvorrSSU1Qw/ReOTh3tPQjxC6a57sawuD8m6upmfoUsbYx8cE/euUuV3uF1kZJc66qq3sGGOnmdIWjOTjJOEHwrOVhEGc+xCVhEHpvMqX9sNs45hDfdVOZT00bmyQUkjg0yDqHPz0bnGB2+A6w+Dhfo6Z7hwue8t7i4oLiz6lsFECKm82+Itbkh1QzIHsyueum6+jre12Lp87eByZSROkz5/R+JVV8hCSe0oJsv2/MjmujsFqEeRymrHZI8eFv7Sos1Hqm86kqPTXi4S1GD6rCeFjPY0cgtKiDJJPUqYvk4W8yXm7XAtH5mBkTXY6Fzsn7mqHFYP5ODGfk7dpA0cbqxrSe8BgwPvKCYEREBYc7AWHOwCfxUJbmbvvilmtOk5GhzTwy3BpB59oj/8vh3oO513uPZ9IsdDI8VVyI9SjicMt8Xn7I+/wUDap3K1LqNz2TVppaR3L5rS+ozHiervM48Fo7NZbxqWvMFspaitqHHikcOYGe1zjyHtJUsaa2JOGzakuPUZ+b0f7Xke3oEEJ5c52DzJPtJJW7t2jtR3RjX0Nkr5YyMh4hIafM4CtNYtI2CwwtitdrpoiOshYHSHxLjzK3jWgDHYEFW6XaHWdRgutkcALgPz1TGPPAJOFu6fYjUb2kzV9sjOeQD3uz58IVisDuTAQQBT7BXR4Pzi90cZHQMhe7Pxwov1JaXWK+V1rfMJnUkxiMgGOLHbhXPwqibm/X+/e+vQcyBlSxYNkqu9WShucd8p4m1cLZQw07jw5GcZzzUTq3+3X1EsXuUf4IIjn2CubWj0F8o3uzzD4XNA88lfj/EJff6Vtvwf+5WEwFlBXn+IS+/0rbvg/wDcvgqtkNVwxufC+3VGDybHUEEjv9ZoH3qyuFjAQVFvugNT2KMy3C0TiEH+dixKz4tzjzXMEd3RXhLQQuK1ftlpzUrXSyU3zOtd0qqUBrif1m9HfDPigqmrA/JvkYdPXaIH121jXEdwLAB+BUZa525vOkHmadoqreXYbVwj1R4OH2T93iux+ThcGxXW7W57iDNCyZjc9SwkHzw5BPqIiCHN9dcSW+nGnLbMGz1MfFVvY71mMPRnLpxdT4e1cBtttvWawlbWVbn0toY4tfMMcchH2WDz5noFy95r5tSamqawlz5q6qJYHdRxOw0cu4YCtbbqe2aO0zBTyTR01FQwgPlkPCCR1cT3k5Pmg+qx2W32GgZQ2qljpqZnRrBzPi4nmT4lbJRHdt9rNTSyR2221dYG5AkeRE13PqBzOFudF7s2XUtXHQTxSW+ulOI45SHMkPc1w7fA4QSIiwDlZQEyEWqlv1DFqGOxyy8FdNT/ADiFjhykaCQQD3jGcd3mg2qqHub9f79769W7ByMqou531/v3vr0HLq4G3P1EsXuUf4KoAVv9uj/mJYfcY/wQdGi1Vyv1vt9xt9vnnArK+QxwQtGXOwCST3AY6raDogyiIgIiIPwq6aGrgfT1MLJYZGlr43ty1wPUEdoUJai0pNttqyk1ZZI5H2ZkuKqFpy6BjuTm8+rSDyPYcA9hU6L8KylhrKeWnqYmSwytLHxvGQ4HsKD84qmKoiZNC70kUjQ5j24IcCMghFw9JpnWlmgFusV7totkBcKVtXFI+VsZJIa4g4OM49gCIIC0xTx0WurXBVEvZDco2PLO0tkAyPMKVvlHVdSyhs1G3IppJJZH8/pPaGgAjwDifNcPu9pip05q2orYITHQV0pnppGdGv6ub4EHJ9mF21FrDSu4Om4rTrWoFDXw4d84JETS8DHGxxyASOrT+5BBjfFd9qjTkFHonTurLfGaKepxHPFG4gF4yWyNz9HPBk47cYXQ0m1el4aqOWu1vQy0zCTJGx8bHOHdnjOPgV8G8OrbTdYLbYdOPD6C35LnsB4HEANaG94AB59OfLKCXdqdSTan0hTVdYSauF7oJ3kfTc3HreYIPtJXZLgdl9O1Gn9HxitYY6qskNS+N3VjSAGg+OAD5rvkBV/+UDV1FBrOz1VHM+Goho+OORhw5pEj+YVgFXj5R31ptnuP/ceg1A3o1lgD51SHl/srVw94uVReLnU3GtLTUVMhkkLW8IJPcOxfHhYQZC7u1bs6qtVtprfSVFKKemjEcYdTNJDR0yVwiIJE0Nf7jqTdizXG7T+mqHTFoOMBrQx2GtHYOZ5eJVnQqnbR/wCkWx/17v8AocrYhBlERAREQEREGMBFlEGvvNnt97oX0V0o4qqnd9iVvQ94PUHxCh7UexL3TSTacuTWsdzbT1YPq+AeOvmFOKIK6UmxOo5Jg2rrrdBH2vY57z8OEKRdH7RWLT07aurc66VjDxMfUMAjYe8M7/Ek+SkZEGAsoiAo011t/LrHXFvqasmO001IBM5p9aR3pHHgb3cup7M96ktYwg0UejtNRxtYywW3DQA3NM04A8lV7cWnhpdb3qCliZDDHVvayONoDWgdgHYrfqoe5v1/v3vr0HMg4VqNB6YsFVoyyz1NloJZpKONz5JKdpc446k45qqyuBtz9RLF7lH+CDiX7afwHuPaL5Yov8mGocaiBv8AqxLXcx+oSfL2dJYCYWUBERAREQEREBERAREQEREBERARF8lzrm26imq5WSPihaXvEbeJwaOZIHbgZOBzQfWqh7m/X+/e+vVsrfXU9xpIquininp5RxMlidxNcPAqpu5v1/v3vsiDmFcDbn6iWL3KP8FT9W/27ONCWL3KP8EHSItTbL/Q3W41lHb5RUfMyGzzR842vP2A7tcMc8dOS2yAiIgIiICIiAiIgIiICIiAiIgLy9ocCC0EHqCOq9Igrrd7ld9ptcVMFtJfZ6l3ziOkkJ9G+M5yB+i5pyMjuGcqP9X3SG96kuN0p2Pjjqp3StY/HE0HsOFYTe3S/wDDuk31tNHxVttzMzA5uj+234AH+yqyOBHMoMBSHctyLpVaatemrGySmijpY6eaRn87O7pwtI+i08vE/co8ClDYfTJu+pHXWpjzSW7Dm5HJ0xzwjyGXfBBNu32nG6W0vRW4gGcNMlS4faldzd8OQ8l0qwBhZQEREBERAREQEREBERAREQEREBERB5eAWkEZHaFVHdfTJ0zq2ohgiLKGp/P0uByDSebR/wAJyMd2O9WwUfbz6X/KDSck9NFxV1ATPFjq5uPXb5jn7WoKwRtLnBrQS4nAAHMlW1210yNL6To6GRuKp49NVH/eOAyPIADyUIbIaXN71W2vqIw6ituJnEjk6T7A/wAXkrMtGAEGUREBERAREQEREBERAREQEREBERAREQF5eARgjIREGh0dYbfp+iq6a2Q+jjkrJZHZ5kniwB7AAAPBdAiICIiAiIgIiICIiAiIg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5525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71" name="AutoShape 11" descr="data:image/jpg;base64,/9j/4AAQSkZJRgABAQAAAQABAAD/2wBDAAkGBwgHBgkIBwgKCgkLDRYPDQwMDRsUFRAWIB0iIiAdHx8kKDQsJCYxJx8fLT0tMTU3Ojo6Iys/RD84QzQ5Ojf/2wBDAQoKCg0MDRoPDxo3JR8lNzc3Nzc3Nzc3Nzc3Nzc3Nzc3Nzc3Nzc3Nzc3Nzc3Nzc3Nzc3Nzc3Nzc3Nzc3Nzc3Nzf/wAARCADEAKMDASIAAhEBAxEB/8QAHAABAAIDAQEBAAAAAAAAAAAAAAcIAQUGAgQD/8QASxAAAQMDAgMEBQcGCQ0AAAAAAQACAwQFEQYHEiExQVFhgRMicXSRCBQyNkKhsRYjUmLB0RUXJDNVc4KSwiUmN0RUY3KissPS4fD/xAAUAQEAAAAAAAAAAAAAAAAAAAAA/8QAFBEBAAAAAAAAAAAAAAAAAAAAAP/aAAwDAQACEQMRAD8AnFERAREQERYJwgE4XN6t1tY9KRA3WqxO4ZZTxDjlcO/HYPE4C0+6ev4dH0DYKQMlu1S0mFjuYib043Du7h2kHsBVZLhX1VxrJauvnknqJXcT5XuyXH/74IJP1LvheKyWSOw00NvpzybJI30kx8f0R8D7SuOq9wtW1fH6fUNdh/URycA8sAY8ly/VC0hB0tHr3VVGAINQXDAdxAPmL+f9rK6Wz71aqoXNFYaWvYOvpouFx/tNx+1RrgochBarRW5li1V6OnbL8yuLuXzSdwy4/qO6O/HwXbgg9CqQteWuDmkgg5BB6FT1s7uZJcpY7BqGbiqiMUtW93Ob9R5PV3ce329QmVFhpyFlAREQEREBERAREQEREBajVN8p9O2KrutXzjpmFwaDgvd0a0eJOAtueigz5Rd9kDrbYYi4MLTVTc/pcy1g8sOPwQRDf7zW326z3K4ymWondkk9GjsaO4AcgFrw3KwTkrvtndJM1PqcPrIuO30LRLO0jk859Rh9pBJHcCg+/braat1HHDcrw99Fa3glgH87MOzAI9VvifIdqmO37X6NoY+BllhmOMF9Q50hPxOF18cbGNAa0AAYAA6L2g5Ct2z0dVx8D7FTR9zoeKMjzBUc6t2NMMMtTpitdK4cxR1OMnwa8fgR5qdVjCCkdTTy0s0kNQx8Usbi17HtwWkdQR2FeI3ljg5pwQcgg4wpx380ZEaf8qKCPhlDmx1zWjk4Hk2T25wD38lBnTkgtBszq6bU+m3RXCUyXGhcI5nu6yNP0HHx5EHxGe1SEOiq9sheX2vXVNAT+ZuDTTPHj1afbkY81aAcwDnKDKIiAiIgIiICIiAiIgweirFv1UCfcGdgc4+hp4mEO7Dji5f3lZ13Qqrm+Ub2bjXBzmkB8cTmnvHAB+xBwIVltgre2k0K2q4SJKypfISe0DDR+H3qtKs1sNXtq9AwwcWX0lRJERjoCQ4fc5BJCIiAiIg1+oLfFdrJXW+dpdHU074zjrzHUePaqXytLHFrhhwOCO49qurdK2Kgt1VWTuDYoInyPJ6ANBJ/BUsqHmSV7yAC5xcQOzPPCD7NPVht97t9Y1waaeqilDiMgcLwckeSugwgtBHTsVK7PTmrulHTta5xlnZHwt6nLgMDx5q6jBwtAHQcgg9IiICIsEgIMovPEO8fFEHpERAREQYPRQH8ouyuiuVtvTG+pNEaeU9zmnLfiCf7qn1aDW2m6fVWnqq1VBDHSDiilxn0cg5td7M9fAlBTw8lIezOsW6Z1Aaatk4bdX8Mcrj0if8AZf7OZB8D4Lir3aqyy3Ke33CF0VRA7hc0jr3Ed4PUFfCDgoLwNeHAEEFelXPbzd6ssccdv1CJa2gbgRzA8U0I7uf0h4HmB0UzWbXmmLxE11JeqQOcM+jmkETx7Wuwg6ZFo67V2nqCL0lVe7fG09P5Q0k+wAlRtq7fCjp2y02mKd1TP0FVO3hjHi1vV3nhB7341nFR2x2mqF4fVVYDqot5+jjzkN9riB5e0Kv5OV9Fwrqi41s1ZWTPmqJnF8kjzkuJ7V+DRk9OiDsdorU6669tbA1xjppRVSEdgj9Yf8warXtGGgKMNjNJOsen33StidHXXHDgHciyEfRHhn6XwUnjogyiL562spqGmfU1k8UEEYy+SV4a1vtJQfs447lH24+48OmgLbamxVl6m9VsWctgzyBcB1OcYb1/byevt52cM1v0mSXHLTcHjkP6tp7f1j/7XB7U0El+3Et7qhz5fRyuq5nvcSXFvMEnty7HxQWftsM0FvpoamUzzsia2WV3MveB6x+OUX1cKIPSIiAiZWOIZx2oMrBwe1cpqbcXTOm5DBX3ASVI609M30j2+3HIeZCjm979AAssdnOT0lrJP8Lf3oO33K29otY0zZmObTXOFpEVRjk8fov7x49Rk9eirVfbHcbDXvorrSSU1Qw/ReOTh3tPQjxC6a57sawuD8m6upmfoUsbYx8cE/euUuV3uF1kZJc66qq3sGGOnmdIWjOTjJOEHwrOVhEGc+xCVhEHpvMqX9sNs45hDfdVOZT00bmyQUkjg0yDqHPz0bnGB2+A6w+Dhfo6Z7hwue8t7i4oLiz6lsFECKm82+Itbkh1QzIHsyueum6+jre12Lp87eByZSROkz5/R+JVV8hCSe0oJsv2/MjmujsFqEeRymrHZI8eFv7Sos1Hqm86kqPTXi4S1GD6rCeFjPY0cgtKiDJJPUqYvk4W8yXm7XAtH5mBkTXY6Fzsn7mqHFYP5ODGfk7dpA0cbqxrSe8BgwPvKCYEREBYc7AWHOwCfxUJbmbvvilmtOk5GhzTwy3BpB59oj/8vh3oO513uPZ9IsdDI8VVyI9SjicMt8Xn7I+/wUDap3K1LqNz2TVppaR3L5rS+ozHiervM48Fo7NZbxqWvMFspaitqHHikcOYGe1zjyHtJUsaa2JOGzakuPUZ+b0f7Xke3oEEJ5c52DzJPtJJW7t2jtR3RjX0Nkr5YyMh4hIafM4CtNYtI2CwwtitdrpoiOshYHSHxLjzK3jWgDHYEFW6XaHWdRgutkcALgPz1TGPPAJOFu6fYjUb2kzV9sjOeQD3uz58IVisDuTAQQBT7BXR4Pzi90cZHQMhe7Pxwov1JaXWK+V1rfMJnUkxiMgGOLHbhXPwqibm/X+/e+vQcyBlSxYNkqu9WShucd8p4m1cLZQw07jw5GcZzzUTq3+3X1EsXuUf4IIjn2CubWj0F8o3uzzD4XNA88lfj/EJff6Vtvwf+5WEwFlBXn+IS+/0rbvg/wDcvgqtkNVwxufC+3VGDybHUEEjv9ZoH3qyuFjAQVFvugNT2KMy3C0TiEH+dixKz4tzjzXMEd3RXhLQQuK1ftlpzUrXSyU3zOtd0qqUBrif1m9HfDPigqmrA/JvkYdPXaIH121jXEdwLAB+BUZa525vOkHmadoqreXYbVwj1R4OH2T93iux+ThcGxXW7W57iDNCyZjc9SwkHzw5BPqIiCHN9dcSW+nGnLbMGz1MfFVvY71mMPRnLpxdT4e1cBtttvWawlbWVbn0toY4tfMMcchH2WDz5noFy95r5tSamqawlz5q6qJYHdRxOw0cu4YCtbbqe2aO0zBTyTR01FQwgPlkPCCR1cT3k5Pmg+qx2W32GgZQ2qljpqZnRrBzPi4nmT4lbJRHdt9rNTSyR2221dYG5AkeRE13PqBzOFudF7s2XUtXHQTxSW+ulOI45SHMkPc1w7fA4QSIiwDlZQEyEWqlv1DFqGOxyy8FdNT/ADiFjhykaCQQD3jGcd3mg2qqHub9f79769W7ByMqou531/v3vr0HLq4G3P1EsXuUf4KoAVv9uj/mJYfcY/wQdGi1Vyv1vt9xt9vnnArK+QxwQtGXOwCST3AY6raDogyiIgIiIPwq6aGrgfT1MLJYZGlr43ty1wPUEdoUJai0pNttqyk1ZZI5H2ZkuKqFpy6BjuTm8+rSDyPYcA9hU6L8KylhrKeWnqYmSwytLHxvGQ4HsKD84qmKoiZNC70kUjQ5j24IcCMghFw9JpnWlmgFusV7totkBcKVtXFI+VsZJIa4g4OM49gCIIC0xTx0WurXBVEvZDco2PLO0tkAyPMKVvlHVdSyhs1G3IppJJZH8/pPaGgAjwDifNcPu9pip05q2orYITHQV0pnppGdGv6ub4EHJ9mF21FrDSu4Om4rTrWoFDXw4d84JETS8DHGxxyASOrT+5BBjfFd9qjTkFHonTurLfGaKepxHPFG4gF4yWyNz9HPBk47cYXQ0m1el4aqOWu1vQy0zCTJGx8bHOHdnjOPgV8G8OrbTdYLbYdOPD6C35LnsB4HEANaG94AB59OfLKCXdqdSTan0hTVdYSauF7oJ3kfTc3HreYIPtJXZLgdl9O1Gn9HxitYY6qskNS+N3VjSAGg+OAD5rvkBV/+UDV1FBrOz1VHM+Goho+OORhw5pEj+YVgFXj5R31ptnuP/ceg1A3o1lgD51SHl/srVw94uVReLnU3GtLTUVMhkkLW8IJPcOxfHhYQZC7u1bs6qtVtprfSVFKKemjEcYdTNJDR0yVwiIJE0Nf7jqTdizXG7T+mqHTFoOMBrQx2GtHYOZ5eJVnQqnbR/wCkWx/17v8AocrYhBlERAREQEREGMBFlEGvvNnt97oX0V0o4qqnd9iVvQ94PUHxCh7UexL3TSTacuTWsdzbT1YPq+AeOvmFOKIK6UmxOo5Jg2rrrdBH2vY57z8OEKRdH7RWLT07aurc66VjDxMfUMAjYe8M7/Ek+SkZEGAsoiAo011t/LrHXFvqasmO001IBM5p9aR3pHHgb3cup7M96ktYwg0UejtNRxtYywW3DQA3NM04A8lV7cWnhpdb3qCliZDDHVvayONoDWgdgHYrfqoe5v1/v3vr0HMg4VqNB6YsFVoyyz1NloJZpKONz5JKdpc446k45qqyuBtz9RLF7lH+CDiX7afwHuPaL5Yov8mGocaiBv8AqxLXcx+oSfL2dJYCYWUBERAREQEREBERAREQEREBERARF8lzrm26imq5WSPihaXvEbeJwaOZIHbgZOBzQfWqh7m/X+/e+vVsrfXU9xpIquininp5RxMlidxNcPAqpu5v1/v3vsiDmFcDbn6iWL3KP8FT9W/27ONCWL3KP8EHSItTbL/Q3W41lHb5RUfMyGzzR842vP2A7tcMc8dOS2yAiIgIiICIiAiIgIiICIiAiIgLy9ocCC0EHqCOq9Igrrd7ld9ptcVMFtJfZ6l3ziOkkJ9G+M5yB+i5pyMjuGcqP9X3SG96kuN0p2Pjjqp3StY/HE0HsOFYTe3S/wDDuk31tNHxVttzMzA5uj+234AH+yqyOBHMoMBSHctyLpVaatemrGySmijpY6eaRn87O7pwtI+i08vE/co8ClDYfTJu+pHXWpjzSW7Dm5HJ0xzwjyGXfBBNu32nG6W0vRW4gGcNMlS4faldzd8OQ8l0qwBhZQEREBERAREQEREBERAREQEREBERB5eAWkEZHaFVHdfTJ0zq2ohgiLKGp/P0uByDSebR/wAJyMd2O9WwUfbz6X/KDSck9NFxV1ATPFjq5uPXb5jn7WoKwRtLnBrQS4nAAHMlW1210yNL6To6GRuKp49NVH/eOAyPIADyUIbIaXN71W2vqIw6ituJnEjk6T7A/wAXkrMtGAEGUREBERAREQEREBERAREQEREBERAREQF5eARgjIREGh0dYbfp+iq6a2Q+jjkrJZHZ5kniwB7AAAPBdAiICIiAiIgIiICIiAiIg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5525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73" name="AutoShape 13" descr="data:image/jpg;base64,/9j/4AAQSkZJRgABAQAAAQABAAD/2wBDAAkGBwgHBgkIBwgKCgkLDRYPDQwMDRsUFRAWIB0iIiAdHx8kKDQsJCYxJx8fLT0tMTU3Ojo6Iys/RD84QzQ5Ojf/2wBDAQoKCg0MDRoPDxo3JR8lNzc3Nzc3Nzc3Nzc3Nzc3Nzc3Nzc3Nzc3Nzc3Nzc3Nzc3Nzc3Nzc3Nzc3Nzc3Nzc3Nzf/wAARCADEAKMDASIAAhEBAxEB/8QAHAABAAIDAQEBAAAAAAAAAAAAAAcIAQUGAgQD/8QASxAAAQMDAgMEBQcGCQ0AAAAAAQACAwQFEQYHEiExQVFhgRMicXSRCBQyNkKhsRYjUmLB0RUXJDNVc4KSwiUmN0RUY3KissPS4fD/xAAUAQEAAAAAAAAAAAAAAAAAAAAA/8QAFBEBAAAAAAAAAAAAAAAAAAAAAP/aAAwDAQACEQMRAD8AnFERAREQERYJwgE4XN6t1tY9KRA3WqxO4ZZTxDjlcO/HYPE4C0+6ev4dH0DYKQMlu1S0mFjuYib043Du7h2kHsBVZLhX1VxrJauvnknqJXcT5XuyXH/74IJP1LvheKyWSOw00NvpzybJI30kx8f0R8D7SuOq9wtW1fH6fUNdh/URycA8sAY8ly/VC0hB0tHr3VVGAINQXDAdxAPmL+f9rK6Wz71aqoXNFYaWvYOvpouFx/tNx+1RrgochBarRW5li1V6OnbL8yuLuXzSdwy4/qO6O/HwXbgg9CqQteWuDmkgg5BB6FT1s7uZJcpY7BqGbiqiMUtW93Ob9R5PV3ce329QmVFhpyFlAREQEREBERAREQEREBajVN8p9O2KrutXzjpmFwaDgvd0a0eJOAtueigz5Rd9kDrbYYi4MLTVTc/pcy1g8sOPwQRDf7zW326z3K4ymWondkk9GjsaO4AcgFrw3KwTkrvtndJM1PqcPrIuO30LRLO0jk859Rh9pBJHcCg+/braat1HHDcrw99Fa3glgH87MOzAI9VvifIdqmO37X6NoY+BllhmOMF9Q50hPxOF18cbGNAa0AAYAA6L2g5Ct2z0dVx8D7FTR9zoeKMjzBUc6t2NMMMtTpitdK4cxR1OMnwa8fgR5qdVjCCkdTTy0s0kNQx8Usbi17HtwWkdQR2FeI3ljg5pwQcgg4wpx380ZEaf8qKCPhlDmx1zWjk4Hk2T25wD38lBnTkgtBszq6bU+m3RXCUyXGhcI5nu6yNP0HHx5EHxGe1SEOiq9sheX2vXVNAT+ZuDTTPHj1afbkY81aAcwDnKDKIiAiIgIiICIiAiIgweirFv1UCfcGdgc4+hp4mEO7Dji5f3lZ13Qqrm+Ub2bjXBzmkB8cTmnvHAB+xBwIVltgre2k0K2q4SJKypfISe0DDR+H3qtKs1sNXtq9AwwcWX0lRJERjoCQ4fc5BJCIiAiIg1+oLfFdrJXW+dpdHU074zjrzHUePaqXytLHFrhhwOCO49qurdK2Kgt1VWTuDYoInyPJ6ANBJ/BUsqHmSV7yAC5xcQOzPPCD7NPVht97t9Y1waaeqilDiMgcLwckeSugwgtBHTsVK7PTmrulHTta5xlnZHwt6nLgMDx5q6jBwtAHQcgg9IiICIsEgIMovPEO8fFEHpERAREQYPRQH8ouyuiuVtvTG+pNEaeU9zmnLfiCf7qn1aDW2m6fVWnqq1VBDHSDiilxn0cg5td7M9fAlBTw8lIezOsW6Z1Aaatk4bdX8Mcrj0if8AZf7OZB8D4Lir3aqyy3Ke33CF0VRA7hc0jr3Ed4PUFfCDgoLwNeHAEEFelXPbzd6ssccdv1CJa2gbgRzA8U0I7uf0h4HmB0UzWbXmmLxE11JeqQOcM+jmkETx7Wuwg6ZFo67V2nqCL0lVe7fG09P5Q0k+wAlRtq7fCjp2y02mKd1TP0FVO3hjHi1vV3nhB7341nFR2x2mqF4fVVYDqot5+jjzkN9riB5e0Kv5OV9Fwrqi41s1ZWTPmqJnF8kjzkuJ7V+DRk9OiDsdorU6669tbA1xjppRVSEdgj9Yf8warXtGGgKMNjNJOsen33StidHXXHDgHciyEfRHhn6XwUnjogyiL562spqGmfU1k8UEEYy+SV4a1vtJQfs447lH24+48OmgLbamxVl6m9VsWctgzyBcB1OcYb1/byevt52cM1v0mSXHLTcHjkP6tp7f1j/7XB7U0El+3Et7qhz5fRyuq5nvcSXFvMEnty7HxQWftsM0FvpoamUzzsia2WV3MveB6x+OUX1cKIPSIiAiZWOIZx2oMrBwe1cpqbcXTOm5DBX3ASVI609M30j2+3HIeZCjm979AAssdnOT0lrJP8Lf3oO33K29otY0zZmObTXOFpEVRjk8fov7x49Rk9eirVfbHcbDXvorrSSU1Qw/ReOTh3tPQjxC6a57sawuD8m6upmfoUsbYx8cE/euUuV3uF1kZJc66qq3sGGOnmdIWjOTjJOEHwrOVhEGc+xCVhEHpvMqX9sNs45hDfdVOZT00bmyQUkjg0yDqHPz0bnGB2+A6w+Dhfo6Z7hwue8t7i4oLiz6lsFECKm82+Itbkh1QzIHsyueum6+jre12Lp87eByZSROkz5/R+JVV8hCSe0oJsv2/MjmujsFqEeRymrHZI8eFv7Sos1Hqm86kqPTXi4S1GD6rCeFjPY0cgtKiDJJPUqYvk4W8yXm7XAtH5mBkTXY6Fzsn7mqHFYP5ODGfk7dpA0cbqxrSe8BgwPvKCYEREBYc7AWHOwCfxUJbmbvvilmtOk5GhzTwy3BpB59oj/8vh3oO513uPZ9IsdDI8VVyI9SjicMt8Xn7I+/wUDap3K1LqNz2TVppaR3L5rS+ozHiervM48Fo7NZbxqWvMFspaitqHHikcOYGe1zjyHtJUsaa2JOGzakuPUZ+b0f7Xke3oEEJ5c52DzJPtJJW7t2jtR3RjX0Nkr5YyMh4hIafM4CtNYtI2CwwtitdrpoiOshYHSHxLjzK3jWgDHYEFW6XaHWdRgutkcALgPz1TGPPAJOFu6fYjUb2kzV9sjOeQD3uz58IVisDuTAQQBT7BXR4Pzi90cZHQMhe7Pxwov1JaXWK+V1rfMJnUkxiMgGOLHbhXPwqibm/X+/e+vQcyBlSxYNkqu9WShucd8p4m1cLZQw07jw5GcZzzUTq3+3X1EsXuUf4IIjn2CubWj0F8o3uzzD4XNA88lfj/EJff6Vtvwf+5WEwFlBXn+IS+/0rbvg/wDcvgqtkNVwxufC+3VGDybHUEEjv9ZoH3qyuFjAQVFvugNT2KMy3C0TiEH+dixKz4tzjzXMEd3RXhLQQuK1ftlpzUrXSyU3zOtd0qqUBrif1m9HfDPigqmrA/JvkYdPXaIH121jXEdwLAB+BUZa525vOkHmadoqreXYbVwj1R4OH2T93iux+ThcGxXW7W57iDNCyZjc9SwkHzw5BPqIiCHN9dcSW+nGnLbMGz1MfFVvY71mMPRnLpxdT4e1cBtttvWawlbWVbn0toY4tfMMcchH2WDz5noFy95r5tSamqawlz5q6qJYHdRxOw0cu4YCtbbqe2aO0zBTyTR01FQwgPlkPCCR1cT3k5Pmg+qx2W32GgZQ2qljpqZnRrBzPi4nmT4lbJRHdt9rNTSyR2221dYG5AkeRE13PqBzOFudF7s2XUtXHQTxSW+ulOI45SHMkPc1w7fA4QSIiwDlZQEyEWqlv1DFqGOxyy8FdNT/ADiFjhykaCQQD3jGcd3mg2qqHub9f79769W7ByMqou531/v3vr0HLq4G3P1EsXuUf4KoAVv9uj/mJYfcY/wQdGi1Vyv1vt9xt9vnnArK+QxwQtGXOwCST3AY6raDogyiIgIiIPwq6aGrgfT1MLJYZGlr43ty1wPUEdoUJai0pNttqyk1ZZI5H2ZkuKqFpy6BjuTm8+rSDyPYcA9hU6L8KylhrKeWnqYmSwytLHxvGQ4HsKD84qmKoiZNC70kUjQ5j24IcCMghFw9JpnWlmgFusV7totkBcKVtXFI+VsZJIa4g4OM49gCIIC0xTx0WurXBVEvZDco2PLO0tkAyPMKVvlHVdSyhs1G3IppJJZH8/pPaGgAjwDifNcPu9pip05q2orYITHQV0pnppGdGv6ub4EHJ9mF21FrDSu4Om4rTrWoFDXw4d84JETS8DHGxxyASOrT+5BBjfFd9qjTkFHonTurLfGaKepxHPFG4gF4yWyNz9HPBk47cYXQ0m1el4aqOWu1vQy0zCTJGx8bHOHdnjOPgV8G8OrbTdYLbYdOPD6C35LnsB4HEANaG94AB59OfLKCXdqdSTan0hTVdYSauF7oJ3kfTc3HreYIPtJXZLgdl9O1Gn9HxitYY6qskNS+N3VjSAGg+OAD5rvkBV/+UDV1FBrOz1VHM+Goho+OORhw5pEj+YVgFXj5R31ptnuP/ceg1A3o1lgD51SHl/srVw94uVReLnU3GtLTUVMhkkLW8IJPcOxfHhYQZC7u1bs6qtVtprfSVFKKemjEcYdTNJDR0yVwiIJE0Nf7jqTdizXG7T+mqHTFoOMBrQx2GtHYOZ5eJVnQqnbR/wCkWx/17v8AocrYhBlERAREQEREGMBFlEGvvNnt97oX0V0o4qqnd9iVvQ94PUHxCh7UexL3TSTacuTWsdzbT1YPq+AeOvmFOKIK6UmxOo5Jg2rrrdBH2vY57z8OEKRdH7RWLT07aurc66VjDxMfUMAjYe8M7/Ek+SkZEGAsoiAo011t/LrHXFvqasmO001IBM5p9aR3pHHgb3cup7M96ktYwg0UejtNRxtYywW3DQA3NM04A8lV7cWnhpdb3qCliZDDHVvayONoDWgdgHYrfqoe5v1/v3vr0HMg4VqNB6YsFVoyyz1NloJZpKONz5JKdpc446k45qqyuBtz9RLF7lH+CDiX7afwHuPaL5Yov8mGocaiBv8AqxLXcx+oSfL2dJYCYWUBERAREQEREBERAREQEREBERARF8lzrm26imq5WSPihaXvEbeJwaOZIHbgZOBzQfWqh7m/X+/e+vVsrfXU9xpIquininp5RxMlidxNcPAqpu5v1/v3vsiDmFcDbn6iWL3KP8FT9W/27ONCWL3KP8EHSItTbL/Q3W41lHb5RUfMyGzzR842vP2A7tcMc8dOS2yAiIgIiICIiAiIgIiICIiAiIgLy9ocCC0EHqCOq9Igrrd7ld9ptcVMFtJfZ6l3ziOkkJ9G+M5yB+i5pyMjuGcqP9X3SG96kuN0p2Pjjqp3StY/HE0HsOFYTe3S/wDDuk31tNHxVttzMzA5uj+234AH+yqyOBHMoMBSHctyLpVaatemrGySmijpY6eaRn87O7pwtI+i08vE/co8ClDYfTJu+pHXWpjzSW7Dm5HJ0xzwjyGXfBBNu32nG6W0vRW4gGcNMlS4faldzd8OQ8l0qwBhZQEREBERAREQEREBERAREQEREBERB5eAWkEZHaFVHdfTJ0zq2ohgiLKGp/P0uByDSebR/wAJyMd2O9WwUfbz6X/KDSck9NFxV1ATPFjq5uPXb5jn7WoKwRtLnBrQS4nAAHMlW1210yNL6To6GRuKp49NVH/eOAyPIADyUIbIaXN71W2vqIw6ituJnEjk6T7A/wAXkrMtGAEGUREBERAREQEREBERAREQEREBERAREQF5eARgjIREGh0dYbfp+iq6a2Q+jjkrJZHZ5kniwB7AAAPBdAiICIiAiIgIiICIiAiIg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5525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975" name="Picture 15" descr="http://ifightrobots.com/images/prince_symbo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810000"/>
            <a:ext cx="1752600" cy="2094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8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By the testator’s direction, and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 In the testator’s presence.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684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States vary – any place or at end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Should be at the end or “foot” of will.</a:t>
            </a:r>
            <a:endParaRPr lang="en-US" b="1" dirty="0"/>
          </a:p>
        </p:txBody>
      </p:sp>
      <p:pic>
        <p:nvPicPr>
          <p:cNvPr id="7170" name="Picture 2" descr="http://www.willsfirst.com/images/sig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3752850" cy="2673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82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Attestation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Number = at least two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Vermont was the last state to require three until July 1, 2006.</a:t>
            </a:r>
          </a:p>
        </p:txBody>
      </p:sp>
    </p:spTree>
    <p:extLst>
      <p:ext uri="{BB962C8B-B14F-4D97-AF65-F5344CB8AC3E}">
        <p14:creationId xmlns:p14="http://schemas.microsoft.com/office/powerpoint/2010/main" val="31308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of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Legal Capacity</a:t>
            </a:r>
            <a:endParaRPr lang="en-US" b="1" dirty="0"/>
          </a:p>
          <a:p>
            <a:endParaRPr lang="en-US" b="1" dirty="0" smtClean="0"/>
          </a:p>
          <a:p>
            <a:pPr lvl="1"/>
            <a:r>
              <a:rPr lang="en-US" b="1" dirty="0" smtClean="0"/>
              <a:t>Age varies among jurisdictions</a:t>
            </a:r>
          </a:p>
        </p:txBody>
      </p:sp>
    </p:spTree>
    <p:extLst>
      <p:ext uri="{BB962C8B-B14F-4D97-AF65-F5344CB8AC3E}">
        <p14:creationId xmlns:p14="http://schemas.microsoft.com/office/powerpoint/2010/main" val="8199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of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Attestation Capacity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Credible; qualified to testify in court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72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of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Time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When attestation occurred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1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of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 Knowledge – “Publication”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Do witnesses need to know they are witnessing a will?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States vary.</a:t>
            </a:r>
          </a:p>
        </p:txBody>
      </p:sp>
    </p:spTree>
    <p:extLst>
      <p:ext uri="{BB962C8B-B14F-4D97-AF65-F5344CB8AC3E}">
        <p14:creationId xmlns:p14="http://schemas.microsoft.com/office/powerpoint/2010/main" val="37529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1.  Legal Capacity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if witnesses attest </a:t>
            </a:r>
            <a:r>
              <a:rPr lang="en-US" b="1" i="1" dirty="0" smtClean="0"/>
              <a:t>before</a:t>
            </a:r>
            <a:r>
              <a:rPr lang="en-US" b="1" dirty="0" smtClean="0"/>
              <a:t> testator signs?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Strict View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Continuous Transaction View</a:t>
            </a:r>
          </a:p>
        </p:txBody>
      </p:sp>
    </p:spTree>
    <p:extLst>
      <p:ext uri="{BB962C8B-B14F-4D97-AF65-F5344CB8AC3E}">
        <p14:creationId xmlns:p14="http://schemas.microsoft.com/office/powerpoint/2010/main" val="42231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Attestation by 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States vary.</a:t>
            </a:r>
          </a:p>
        </p:txBody>
      </p:sp>
    </p:spTree>
    <p:extLst>
      <p:ext uri="{BB962C8B-B14F-4D97-AF65-F5344CB8AC3E}">
        <p14:creationId xmlns:p14="http://schemas.microsoft.com/office/powerpoint/2010/main" val="141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Attestation by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States vary.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8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Attestation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States vary.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87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1.  Witnesses attest in presence of testator?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States vary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“Conscious Presence”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Visually-impaired testators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Dead testators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54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Witnesses attest in each other’s presence?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States vary.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22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Testator signs (or acknowledges a prior signature) in presence of witnesses?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States vary.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12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Witness as Beneficiary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Effect on will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None – will remains valid.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47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Witness as Beneficiary -- §§ 61 &amp; 62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Effect on beneficiary’s gift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Void? [“Purging statute”]</a:t>
            </a:r>
          </a:p>
          <a:p>
            <a:pPr lvl="1"/>
            <a:r>
              <a:rPr lang="en-US" b="1" dirty="0" smtClean="0"/>
              <a:t>Void unless exception applies?</a:t>
            </a:r>
          </a:p>
          <a:p>
            <a:pPr lvl="1"/>
            <a:r>
              <a:rPr lang="en-US" b="1" dirty="0" smtClean="0"/>
              <a:t>Irrelevant (UPC)?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71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nfo.legalzoom.com/DM-Resize/photos.demandstudios.com/getty/article/142/148/86532847.jpg?w=600&amp;h=600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Legal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Warning:  Jurisdictions differ as to which of the below gives a person legal capacity.</a:t>
            </a:r>
          </a:p>
          <a:p>
            <a:pPr marL="118872" indent="0"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/>
              <a:t>18 years old or older.</a:t>
            </a:r>
          </a:p>
          <a:p>
            <a:r>
              <a:rPr lang="en-US" b="1" dirty="0" smtClean="0"/>
              <a:t>Married</a:t>
            </a:r>
          </a:p>
          <a:p>
            <a:r>
              <a:rPr lang="en-US" b="1" dirty="0" smtClean="0"/>
              <a:t>Divorced</a:t>
            </a:r>
          </a:p>
          <a:p>
            <a:r>
              <a:rPr lang="en-US" b="1" dirty="0" smtClean="0"/>
              <a:t>Emancipated minor</a:t>
            </a:r>
          </a:p>
          <a:p>
            <a:r>
              <a:rPr lang="en-US" b="1" dirty="0" smtClean="0"/>
              <a:t>In military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27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Normally, little thought given or than to meet basic requirements</a:t>
            </a:r>
          </a:p>
          <a:p>
            <a:pPr lvl="1"/>
            <a:r>
              <a:rPr lang="en-US" b="1" dirty="0" smtClean="0"/>
              <a:t>Age</a:t>
            </a:r>
          </a:p>
          <a:p>
            <a:pPr lvl="1"/>
            <a:r>
              <a:rPr lang="en-US" b="1" dirty="0" smtClean="0"/>
              <a:t>Competent</a:t>
            </a:r>
          </a:p>
          <a:p>
            <a:pPr lvl="1"/>
            <a:r>
              <a:rPr lang="en-US" b="1" dirty="0" smtClean="0"/>
              <a:t>Not a beneficiary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17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Witnesses familiar with testator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89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Supernumerary witness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59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Youthful and healthy witnesses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86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4.  Traceable witnesses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94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  Witnesses who would favorably impress judge and jury.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85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Self-Proving Affidavit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Substitutes for in-court testimony of witnesses when will probated.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Saves time, expense, and inconvenience</a:t>
            </a:r>
            <a:r>
              <a:rPr lang="en-US" b="1" dirty="0"/>
              <a:t> </a:t>
            </a:r>
            <a:r>
              <a:rPr lang="en-US" b="1" dirty="0" smtClean="0"/>
              <a:t>when probating will.</a:t>
            </a:r>
          </a:p>
          <a:p>
            <a:endParaRPr lang="en-US" b="1" dirty="0"/>
          </a:p>
          <a:p>
            <a:r>
              <a:rPr lang="en-US" b="1" dirty="0" smtClean="0"/>
              <a:t>Does not “strengthen” the will.</a:t>
            </a:r>
          </a:p>
        </p:txBody>
      </p:sp>
    </p:spTree>
    <p:extLst>
      <p:ext uri="{BB962C8B-B14F-4D97-AF65-F5344CB8AC3E}">
        <p14:creationId xmlns:p14="http://schemas.microsoft.com/office/powerpoint/2010/main" val="24107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Self-Proving Affidavit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Traditional – </a:t>
            </a:r>
          </a:p>
          <a:p>
            <a:pPr marL="11887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two-step with</a:t>
            </a:r>
          </a:p>
          <a:p>
            <a:pPr marL="11887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“double”</a:t>
            </a:r>
          </a:p>
          <a:p>
            <a:pPr marL="11887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signatures.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b="1" dirty="0" smtClean="0"/>
              <a:t>SPA is separate</a:t>
            </a:r>
            <a:br>
              <a:rPr lang="en-US" b="1" dirty="0" smtClean="0"/>
            </a:br>
            <a:r>
              <a:rPr lang="en-US" b="1" dirty="0" smtClean="0"/>
              <a:t>	document.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248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1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Self-Proving Affidavit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458200" cy="4625609"/>
          </a:xfrm>
        </p:spPr>
        <p:txBody>
          <a:bodyPr/>
          <a:lstStyle/>
          <a:p>
            <a:r>
              <a:rPr lang="en-US" b="1" dirty="0" smtClean="0"/>
              <a:t>2. Modern – </a:t>
            </a:r>
            <a:br>
              <a:rPr lang="en-US" b="1" dirty="0" smtClean="0"/>
            </a:br>
            <a:r>
              <a:rPr lang="en-US" b="1" dirty="0" smtClean="0"/>
              <a:t>one- step with</a:t>
            </a:r>
          </a:p>
          <a:p>
            <a:pPr marL="11887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“single”</a:t>
            </a:r>
          </a:p>
          <a:p>
            <a:pPr marL="118872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signatures.</a:t>
            </a:r>
            <a:br>
              <a:rPr lang="en-US" b="1" dirty="0" smtClean="0"/>
            </a:br>
            <a:endParaRPr lang="en-US" b="1" dirty="0" smtClean="0"/>
          </a:p>
          <a:p>
            <a:pPr marL="118872" indent="0">
              <a:buNone/>
            </a:pPr>
            <a:r>
              <a:rPr lang="en-US" b="1" dirty="0"/>
              <a:t>	</a:t>
            </a:r>
            <a:r>
              <a:rPr lang="en-US" b="1" dirty="0" smtClean="0"/>
              <a:t>SPA is inside</a:t>
            </a:r>
          </a:p>
          <a:p>
            <a:pPr marL="118872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the will.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78" y="1676400"/>
            <a:ext cx="533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 Execution Ceremony --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Psychological benefits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44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086600" cy="1673352"/>
          </a:xfrm>
        </p:spPr>
        <p:txBody>
          <a:bodyPr/>
          <a:lstStyle/>
          <a:p>
            <a:r>
              <a:rPr lang="en-US" dirty="0" smtClean="0"/>
              <a:t>2.  Testamentary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 Execution Ceremony --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Psychological benefits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2.  Effectuate client’s intent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5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 Execution Ceremony --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Psychological benefits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2.  Effectuate client’s intent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3.  Limit exposure to malpractice claims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84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 Execution Ceremony –</a:t>
            </a:r>
            <a:br>
              <a:rPr lang="en-US" dirty="0" smtClean="0"/>
            </a:br>
            <a:r>
              <a:rPr lang="en-US" dirty="0" smtClean="0"/>
              <a:t>pp. 101-106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Before ceremony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2.  Ceremony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3.  After ceremony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93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Drafting a will and supervising a will execution ceremony = the practice of law.</a:t>
            </a:r>
          </a:p>
          <a:p>
            <a:endParaRPr lang="en-US" b="1" dirty="0" smtClean="0"/>
          </a:p>
          <a:p>
            <a:r>
              <a:rPr lang="en-US" b="1" dirty="0" smtClean="0"/>
              <a:t>Do NOT engage in this conduct until licensed.</a:t>
            </a:r>
          </a:p>
          <a:p>
            <a:endParaRPr lang="en-US" b="1" dirty="0" smtClean="0"/>
          </a:p>
          <a:p>
            <a:r>
              <a:rPr lang="en-US" b="1" dirty="0" smtClean="0"/>
              <a:t>NO exception that testator knows you are unlicensed or you are not being paid.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29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077200" cy="2362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4.  Formalities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Holographic Wills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00601"/>
          </a:xfrm>
        </p:spPr>
        <p:txBody>
          <a:bodyPr/>
          <a:lstStyle/>
          <a:p>
            <a:r>
              <a:rPr lang="en-US" b="1" dirty="0" smtClean="0"/>
              <a:t>In about 50% of the states, removes the attestation requirement.</a:t>
            </a:r>
          </a:p>
          <a:p>
            <a:r>
              <a:rPr lang="en-US" b="1" dirty="0" smtClean="0"/>
              <a:t>Policy – less chance for fraud</a:t>
            </a:r>
          </a:p>
        </p:txBody>
      </p:sp>
      <p:pic>
        <p:nvPicPr>
          <p:cNvPr id="4" name="Picture 2" descr="Bill Fisher, of Licking County Probate Court, holds Marilyn S. Rhodeback's will, written on both sides of a piece of wood about 14 inches by 14 inches. Rhodeback died April 7, and the will was accepted as a legal document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43300"/>
            <a:ext cx="4343400" cy="304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Testator’s Handwriting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Intent approach.</a:t>
            </a:r>
          </a:p>
        </p:txBody>
      </p:sp>
    </p:spTree>
    <p:extLst>
      <p:ext uri="{BB962C8B-B14F-4D97-AF65-F5344CB8AC3E}">
        <p14:creationId xmlns:p14="http://schemas.microsoft.com/office/powerpoint/2010/main" val="11973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Testator’s Handwriting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</a:t>
            </a:r>
            <a:r>
              <a:rPr lang="en-US" b="1" dirty="0" err="1" smtClean="0"/>
              <a:t>Surplusage</a:t>
            </a:r>
            <a:r>
              <a:rPr lang="en-US" b="1" dirty="0" smtClean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3735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Testator’s Handwriting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Material provision approach</a:t>
            </a:r>
          </a:p>
        </p:txBody>
      </p:sp>
    </p:spTree>
    <p:extLst>
      <p:ext uri="{BB962C8B-B14F-4D97-AF65-F5344CB8AC3E}">
        <p14:creationId xmlns:p14="http://schemas.microsoft.com/office/powerpoint/2010/main" val="36227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7957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When are/should holographic wills </a:t>
            </a:r>
            <a:r>
              <a:rPr lang="en-US" sz="4000" dirty="0" smtClean="0"/>
              <a:t>be used if witnesses are not required?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1.  _________________</a:t>
            </a:r>
          </a:p>
          <a:p>
            <a:endParaRPr lang="en-US" b="1" i="1" dirty="0"/>
          </a:p>
          <a:p>
            <a:r>
              <a:rPr lang="en-US" b="1" i="1" dirty="0" smtClean="0"/>
              <a:t>2. __________________</a:t>
            </a:r>
          </a:p>
          <a:p>
            <a:endParaRPr lang="en-US" b="1" i="1" dirty="0"/>
          </a:p>
          <a:p>
            <a:r>
              <a:rPr lang="en-US" b="1" dirty="0" smtClean="0"/>
              <a:t>3. __________________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7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“Sound Mind”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327868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6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077200" cy="2362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4.  Formalities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Nuncupative Wills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or spoken wills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29" y="1695451"/>
            <a:ext cx="3375041" cy="470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3333749" y="2209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 leave all my property to Margaret.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68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Requirements -- § 2107.60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610600" cy="493040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1.  Made in testator’s last sickness</a:t>
            </a:r>
          </a:p>
          <a:p>
            <a:endParaRPr lang="en-US" b="1" dirty="0"/>
          </a:p>
          <a:p>
            <a:r>
              <a:rPr lang="en-US" b="1" dirty="0" smtClean="0"/>
              <a:t>2.  Personal property only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 smtClean="0"/>
              <a:t>3.  Reduced to writing</a:t>
            </a:r>
          </a:p>
          <a:p>
            <a:pPr lvl="1"/>
            <a:r>
              <a:rPr lang="en-US" b="1" dirty="0" smtClean="0"/>
              <a:t>Within 10 days of speaking of will</a:t>
            </a:r>
          </a:p>
          <a:p>
            <a:pPr lvl="1"/>
            <a:r>
              <a:rPr lang="en-US" b="1" dirty="0" smtClean="0"/>
              <a:t>Attested by 2 disinterested and competent individuals</a:t>
            </a:r>
          </a:p>
          <a:p>
            <a:pPr lvl="1"/>
            <a:r>
              <a:rPr lang="en-US" b="1" dirty="0" smtClean="0"/>
              <a:t>Witnesses testify about capacity, etc.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4.  Must be offered for probate within three months of death.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63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4.  Formalities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Military Testamentary </a:t>
            </a:r>
            <a:r>
              <a:rPr lang="en-US" dirty="0" smtClean="0"/>
              <a:t>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pic>
        <p:nvPicPr>
          <p:cNvPr id="3074" name="Picture 2" descr="http://blacklobellolawblog.com/wp-content/uploads/2011/03/us-military-se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668147" cy="48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If will executed with formalities specified by federal law, deemed to satisfy formalities of all states.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22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Allow </a:t>
            </a:r>
            <a:r>
              <a:rPr lang="en-US" b="1" dirty="0" err="1" smtClean="0"/>
              <a:t>JAGs</a:t>
            </a:r>
            <a:r>
              <a:rPr lang="en-US" b="1" dirty="0" smtClean="0"/>
              <a:t> to prepare wills for service members without hassling with particular requirements of each state.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52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Does it violate 10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66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077200" cy="2362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4.  Formalities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Statutory Wills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Wills forms provided by state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California, Maine, Michigan, Wisconsin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2242"/>
            <a:ext cx="7810772" cy="41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0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Testamentary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Understand what doing and its effect.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91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077200" cy="2362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4.  Formalities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Notarized Will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§ 2-502(a)(3)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If notarized (acknowledged), no witnesses needed.</a:t>
            </a:r>
          </a:p>
          <a:p>
            <a:endParaRPr lang="en-US" b="1" dirty="0"/>
          </a:p>
          <a:p>
            <a:r>
              <a:rPr lang="en-US" b="1" dirty="0" smtClean="0"/>
              <a:t>Just a few states have enacted:</a:t>
            </a:r>
          </a:p>
          <a:p>
            <a:pPr lvl="1"/>
            <a:r>
              <a:rPr lang="en-US" b="1" dirty="0" smtClean="0"/>
              <a:t>Colorado</a:t>
            </a:r>
          </a:p>
          <a:p>
            <a:pPr lvl="1"/>
            <a:r>
              <a:rPr lang="en-US" b="1" dirty="0" smtClean="0"/>
              <a:t>Massachusetts</a:t>
            </a:r>
          </a:p>
          <a:p>
            <a:pPr lvl="1"/>
            <a:r>
              <a:rPr lang="en-US" b="1" dirty="0" smtClean="0"/>
              <a:t>North Dakota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80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Testamentary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 Know general nature and extent of property.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65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967</Words>
  <Application>Microsoft Office PowerPoint</Application>
  <PresentationFormat>On-screen Show (4:3)</PresentationFormat>
  <Paragraphs>255</Paragraphs>
  <Slides>81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Module</vt:lpstr>
      <vt:lpstr>Wills  Introduction</vt:lpstr>
      <vt:lpstr>Will Execution</vt:lpstr>
      <vt:lpstr>Basic Elements</vt:lpstr>
      <vt:lpstr>1.  Legal Capacity </vt:lpstr>
      <vt:lpstr>Obtaining Legal Capacity</vt:lpstr>
      <vt:lpstr>2.  Testamentary Capacity</vt:lpstr>
      <vt:lpstr>“Sound Mind”</vt:lpstr>
      <vt:lpstr>Elements of Testamentary Capacity</vt:lpstr>
      <vt:lpstr>Elements of Testamentary Capacity</vt:lpstr>
      <vt:lpstr>Elements of Testamentary Capacity</vt:lpstr>
      <vt:lpstr>Elements of Testamentary Capacity</vt:lpstr>
      <vt:lpstr>Testamentary Capacity Issues</vt:lpstr>
      <vt:lpstr>Testamentary Capacity Issues</vt:lpstr>
      <vt:lpstr>Testamentary Capacity Issues</vt:lpstr>
      <vt:lpstr>Testamentary Capacity Issues</vt:lpstr>
      <vt:lpstr>Testamentary Capacity Issues</vt:lpstr>
      <vt:lpstr>Testamentary Capacity Issues</vt:lpstr>
      <vt:lpstr>Testamentary Capacity Issues</vt:lpstr>
      <vt:lpstr>Testamentary Capacity Issues</vt:lpstr>
      <vt:lpstr>3.  Testamentary Intent</vt:lpstr>
      <vt:lpstr>No!</vt:lpstr>
      <vt:lpstr>Basic Concept</vt:lpstr>
      <vt:lpstr>Example 5-11, page 81</vt:lpstr>
      <vt:lpstr>Example 5-12, page 81</vt:lpstr>
      <vt:lpstr>Example 5-13, page 82</vt:lpstr>
      <vt:lpstr>4.  Formalities  Introduction</vt:lpstr>
      <vt:lpstr>Formalities depend on type of will </vt:lpstr>
      <vt:lpstr>Formalities Policies</vt:lpstr>
      <vt:lpstr>4.  Formalities  Attested Wills</vt:lpstr>
      <vt:lpstr>1.  In Writing</vt:lpstr>
      <vt:lpstr>2.  Signed by Testator</vt:lpstr>
      <vt:lpstr>Sample Signatures</vt:lpstr>
      <vt:lpstr>Proxy Signatures</vt:lpstr>
      <vt:lpstr>Location</vt:lpstr>
      <vt:lpstr>3.  Attestation</vt:lpstr>
      <vt:lpstr>Capacity of Witnesses</vt:lpstr>
      <vt:lpstr>Capacity of Witnesses</vt:lpstr>
      <vt:lpstr>Capacity of Witnesses</vt:lpstr>
      <vt:lpstr>Capacity of Witnesses</vt:lpstr>
      <vt:lpstr>Order of Events</vt:lpstr>
      <vt:lpstr>Attestation by Mark</vt:lpstr>
      <vt:lpstr>Attestation by Proxy</vt:lpstr>
      <vt:lpstr>Location of Attestation</vt:lpstr>
      <vt:lpstr>Presences</vt:lpstr>
      <vt:lpstr>Presences</vt:lpstr>
      <vt:lpstr>Presences</vt:lpstr>
      <vt:lpstr>Witness as Beneficiary</vt:lpstr>
      <vt:lpstr>Witness as Beneficiary -- §§ 61 &amp; 62</vt:lpstr>
      <vt:lpstr>Selecting Witnesses</vt:lpstr>
      <vt:lpstr>Selecting Witnesses</vt:lpstr>
      <vt:lpstr>Selecting Witnesses</vt:lpstr>
      <vt:lpstr>Selecting Witnesses</vt:lpstr>
      <vt:lpstr>Selecting Witnesses</vt:lpstr>
      <vt:lpstr>Selecting Witnesses</vt:lpstr>
      <vt:lpstr>Selecting Witnesses</vt:lpstr>
      <vt:lpstr>Self-Proving Affidavit</vt:lpstr>
      <vt:lpstr>Self-Proving Affidavit</vt:lpstr>
      <vt:lpstr>Self-Proving Affidavit</vt:lpstr>
      <vt:lpstr>Will Execution Ceremony -- Purposes</vt:lpstr>
      <vt:lpstr>Will Execution Ceremony -- Purposes</vt:lpstr>
      <vt:lpstr>Will Execution Ceremony -- Purposes</vt:lpstr>
      <vt:lpstr>Will Execution Ceremony – pp. 101-106</vt:lpstr>
      <vt:lpstr>Warning!!!</vt:lpstr>
      <vt:lpstr>4.  Formalities  Holographic Wills</vt:lpstr>
      <vt:lpstr>Ramification</vt:lpstr>
      <vt:lpstr>In Testator’s Handwriting</vt:lpstr>
      <vt:lpstr>In Testator’s Handwriting</vt:lpstr>
      <vt:lpstr>In Testator’s Handwriting</vt:lpstr>
      <vt:lpstr>When are/should holographic wills be used if witnesses are not required? </vt:lpstr>
      <vt:lpstr>4.  Formalities  Nuncupative Wills</vt:lpstr>
      <vt:lpstr>Oral or spoken wills</vt:lpstr>
      <vt:lpstr>Ohio Requirements -- § 2107.60</vt:lpstr>
      <vt:lpstr>4.  Formalities  Military Testamentary Instruments</vt:lpstr>
      <vt:lpstr>Generally</vt:lpstr>
      <vt:lpstr>Basic Idea</vt:lpstr>
      <vt:lpstr>Policy</vt:lpstr>
      <vt:lpstr>Issue</vt:lpstr>
      <vt:lpstr>4.  Formalities  Statutory Wills</vt:lpstr>
      <vt:lpstr>Wills forms provided by state law</vt:lpstr>
      <vt:lpstr>4.  Formalities  Notarized Will</vt:lpstr>
      <vt:lpstr>UPC § 2-502(a)(3)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Descendants</dc:title>
  <dc:creator>Gerry W. Beyer</dc:creator>
  <cp:lastModifiedBy>Gerry W. Beyer</cp:lastModifiedBy>
  <cp:revision>54</cp:revision>
  <dcterms:created xsi:type="dcterms:W3CDTF">2012-01-10T22:05:21Z</dcterms:created>
  <dcterms:modified xsi:type="dcterms:W3CDTF">2012-02-05T23:12:29Z</dcterms:modified>
</cp:coreProperties>
</file>