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1" r:id="rId2"/>
    <p:sldId id="262" r:id="rId3"/>
    <p:sldId id="263" r:id="rId4"/>
    <p:sldId id="264" r:id="rId5"/>
    <p:sldId id="265" r:id="rId6"/>
    <p:sldId id="298" r:id="rId7"/>
    <p:sldId id="267" r:id="rId8"/>
    <p:sldId id="268" r:id="rId9"/>
    <p:sldId id="269" r:id="rId10"/>
    <p:sldId id="270" r:id="rId11"/>
    <p:sldId id="271" r:id="rId12"/>
    <p:sldId id="272" r:id="rId13"/>
    <p:sldId id="273" r:id="rId14"/>
    <p:sldId id="300" r:id="rId15"/>
    <p:sldId id="301" r:id="rId16"/>
    <p:sldId id="302" r:id="rId17"/>
    <p:sldId id="275" r:id="rId18"/>
    <p:sldId id="276" r:id="rId19"/>
    <p:sldId id="277" r:id="rId20"/>
    <p:sldId id="278" r:id="rId21"/>
    <p:sldId id="279" r:id="rId22"/>
    <p:sldId id="281" r:id="rId23"/>
    <p:sldId id="282" r:id="rId24"/>
    <p:sldId id="283" r:id="rId25"/>
    <p:sldId id="284" r:id="rId26"/>
    <p:sldId id="285" r:id="rId27"/>
    <p:sldId id="286" r:id="rId28"/>
    <p:sldId id="287" r:id="rId29"/>
    <p:sldId id="291" r:id="rId30"/>
    <p:sldId id="299" r:id="rId31"/>
    <p:sldId id="294" r:id="rId32"/>
    <p:sldId id="303" r:id="rId33"/>
    <p:sldId id="297" r:id="rId34"/>
    <p:sldId id="304" r:id="rId35"/>
    <p:sldId id="305" r:id="rId36"/>
    <p:sldId id="306" r:id="rId3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244" autoAdjust="0"/>
    <p:restoredTop sz="94660"/>
  </p:normalViewPr>
  <p:slideViewPr>
    <p:cSldViewPr>
      <p:cViewPr varScale="1">
        <p:scale>
          <a:sx n="70" d="100"/>
          <a:sy n="70" d="100"/>
        </p:scale>
        <p:origin x="-1356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114596-E287-445A-8313-1B03BE2C398D}" type="datetimeFigureOut">
              <a:rPr lang="en-US" smtClean="0">
                <a:solidFill>
                  <a:prstClr val="white">
                    <a:tint val="95000"/>
                  </a:prstClr>
                </a:solidFill>
              </a:rPr>
              <a:pPr/>
              <a:t>1/24/2012</a:t>
            </a:fld>
            <a:endParaRPr lang="en-US">
              <a:solidFill>
                <a:prstClr val="white">
                  <a:tint val="9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9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BCF189-7DD7-4F6A-B7F4-E4A95680C245}" type="slidenum">
              <a:rPr lang="en-US" smtClean="0">
                <a:solidFill>
                  <a:prstClr val="white">
                    <a:tint val="9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95000"/>
                </a:prstClr>
              </a:solidFill>
            </a:endParaRPr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429077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114596-E287-445A-8313-1B03BE2C398D}" type="datetimeFigureOut">
              <a:rPr lang="en-US" smtClean="0">
                <a:solidFill>
                  <a:prstClr val="black">
                    <a:tint val="95000"/>
                  </a:prstClr>
                </a:solidFill>
              </a:rPr>
              <a:pPr/>
              <a:t>1/24/2012</a:t>
            </a:fld>
            <a:endParaRPr lang="en-US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BCF189-7DD7-4F6A-B7F4-E4A95680C245}" type="slidenum">
              <a:rPr lang="en-US" smtClean="0">
                <a:solidFill>
                  <a:prstClr val="black">
                    <a:tint val="9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9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25903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114596-E287-445A-8313-1B03BE2C398D}" type="datetimeFigureOut">
              <a:rPr lang="en-US" smtClean="0">
                <a:solidFill>
                  <a:prstClr val="black">
                    <a:tint val="95000"/>
                  </a:prstClr>
                </a:solidFill>
              </a:rPr>
              <a:pPr/>
              <a:t>1/24/2012</a:t>
            </a:fld>
            <a:endParaRPr lang="en-US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en-US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BCF189-7DD7-4F6A-B7F4-E4A95680C245}" type="slidenum">
              <a:rPr lang="en-US" smtClean="0">
                <a:solidFill>
                  <a:prstClr val="black">
                    <a:tint val="9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9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67899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114596-E287-445A-8313-1B03BE2C398D}" type="datetimeFigureOut">
              <a:rPr lang="en-US" smtClean="0">
                <a:solidFill>
                  <a:prstClr val="black">
                    <a:tint val="95000"/>
                  </a:prstClr>
                </a:solidFill>
              </a:rPr>
              <a:pPr/>
              <a:t>1/24/2012</a:t>
            </a:fld>
            <a:endParaRPr lang="en-US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BCF189-7DD7-4F6A-B7F4-E4A95680C245}" type="slidenum">
              <a:rPr lang="en-US" smtClean="0">
                <a:solidFill>
                  <a:prstClr val="black">
                    <a:tint val="9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9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988649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114596-E287-445A-8313-1B03BE2C398D}" type="datetimeFigureOut">
              <a:rPr lang="en-US" smtClean="0">
                <a:solidFill>
                  <a:prstClr val="white">
                    <a:tint val="95000"/>
                  </a:prstClr>
                </a:solidFill>
              </a:rPr>
              <a:pPr/>
              <a:t>1/24/2012</a:t>
            </a:fld>
            <a:endParaRPr lang="en-US">
              <a:solidFill>
                <a:prstClr val="white">
                  <a:tint val="9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9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BCF189-7DD7-4F6A-B7F4-E4A95680C245}" type="slidenum">
              <a:rPr lang="en-US" smtClean="0">
                <a:solidFill>
                  <a:prstClr val="white">
                    <a:tint val="9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9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7930883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114596-E287-445A-8313-1B03BE2C398D}" type="datetimeFigureOut">
              <a:rPr lang="en-US" smtClean="0">
                <a:solidFill>
                  <a:prstClr val="black">
                    <a:tint val="95000"/>
                  </a:prstClr>
                </a:solidFill>
              </a:rPr>
              <a:pPr/>
              <a:t>1/24/2012</a:t>
            </a:fld>
            <a:endParaRPr lang="en-US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BCF189-7DD7-4F6A-B7F4-E4A95680C245}" type="slidenum">
              <a:rPr lang="en-US" smtClean="0">
                <a:solidFill>
                  <a:prstClr val="black">
                    <a:tint val="9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9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24760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114596-E287-445A-8313-1B03BE2C398D}" type="datetimeFigureOut">
              <a:rPr lang="en-US" smtClean="0">
                <a:solidFill>
                  <a:prstClr val="black">
                    <a:tint val="95000"/>
                  </a:prstClr>
                </a:solidFill>
              </a:rPr>
              <a:pPr/>
              <a:t>1/24/2012</a:t>
            </a:fld>
            <a:endParaRPr lang="en-US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BCF189-7DD7-4F6A-B7F4-E4A95680C245}" type="slidenum">
              <a:rPr lang="en-US" smtClean="0">
                <a:solidFill>
                  <a:prstClr val="black">
                    <a:tint val="9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9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2593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114596-E287-445A-8313-1B03BE2C398D}" type="datetimeFigureOut">
              <a:rPr lang="en-US" smtClean="0">
                <a:solidFill>
                  <a:prstClr val="black">
                    <a:tint val="95000"/>
                  </a:prstClr>
                </a:solidFill>
              </a:rPr>
              <a:pPr/>
              <a:t>1/24/2012</a:t>
            </a:fld>
            <a:endParaRPr lang="en-US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BCF189-7DD7-4F6A-B7F4-E4A95680C245}" type="slidenum">
              <a:rPr lang="en-US" smtClean="0">
                <a:solidFill>
                  <a:prstClr val="black">
                    <a:tint val="9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9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581430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114596-E287-445A-8313-1B03BE2C398D}" type="datetimeFigureOut">
              <a:rPr lang="en-US" smtClean="0">
                <a:solidFill>
                  <a:prstClr val="black">
                    <a:tint val="95000"/>
                  </a:prstClr>
                </a:solidFill>
              </a:rPr>
              <a:pPr/>
              <a:t>1/24/2012</a:t>
            </a:fld>
            <a:endParaRPr lang="en-US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BCF189-7DD7-4F6A-B7F4-E4A95680C245}" type="slidenum">
              <a:rPr lang="en-US" smtClean="0">
                <a:solidFill>
                  <a:prstClr val="black">
                    <a:tint val="9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9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474959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114596-E287-445A-8313-1B03BE2C398D}" type="datetimeFigureOut">
              <a:rPr lang="en-US" smtClean="0">
                <a:solidFill>
                  <a:prstClr val="black">
                    <a:tint val="95000"/>
                  </a:prstClr>
                </a:solidFill>
              </a:rPr>
              <a:pPr/>
              <a:t>1/24/2012</a:t>
            </a:fld>
            <a:endParaRPr lang="en-US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BCF189-7DD7-4F6A-B7F4-E4A95680C245}" type="slidenum">
              <a:rPr lang="en-US" smtClean="0">
                <a:solidFill>
                  <a:prstClr val="black">
                    <a:tint val="9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93884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72114596-E287-445A-8313-1B03BE2C398D}" type="datetimeFigureOut">
              <a:rPr lang="en-US" smtClean="0">
                <a:solidFill>
                  <a:prstClr val="black">
                    <a:tint val="95000"/>
                  </a:prstClr>
                </a:solidFill>
              </a:rPr>
              <a:pPr/>
              <a:t>1/24/2012</a:t>
            </a:fld>
            <a:endParaRPr lang="en-US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F0BCF189-7DD7-4F6A-B7F4-E4A95680C245}" type="slidenum">
              <a:rPr lang="en-US" smtClean="0">
                <a:solidFill>
                  <a:prstClr val="black">
                    <a:tint val="9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9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8014477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72114596-E287-445A-8313-1B03BE2C398D}" type="datetimeFigureOut">
              <a:rPr lang="en-US" smtClean="0">
                <a:solidFill>
                  <a:prstClr val="black">
                    <a:tint val="95000"/>
                  </a:prstClr>
                </a:solidFill>
              </a:rPr>
              <a:pPr/>
              <a:t>1/24/2012</a:t>
            </a:fld>
            <a:endParaRPr lang="en-US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en-US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F0BCF189-7DD7-4F6A-B7F4-E4A95680C245}" type="slidenum">
              <a:rPr lang="en-US" smtClean="0">
                <a:solidFill>
                  <a:prstClr val="black">
                    <a:tint val="9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9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8588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gi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1600200"/>
            <a:ext cx="8077200" cy="1673352"/>
          </a:xfrm>
        </p:spPr>
        <p:txBody>
          <a:bodyPr/>
          <a:lstStyle/>
          <a:p>
            <a:pPr algn="ctr"/>
            <a:r>
              <a:rPr lang="en-US" dirty="0" smtClean="0"/>
              <a:t>Other Intestacy Issues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25838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Advancement </a:t>
            </a:r>
            <a:r>
              <a:rPr lang="en-US" dirty="0"/>
              <a:t>Problem</a:t>
            </a:r>
          </a:p>
        </p:txBody>
      </p:sp>
      <p:pic>
        <p:nvPicPr>
          <p:cNvPr id="6147" name="Picture 5" descr="Advancements -- Extra Problem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914400" y="1828800"/>
            <a:ext cx="7315200" cy="4767263"/>
          </a:xfrm>
          <a:noFill/>
        </p:spPr>
      </p:pic>
    </p:spTree>
    <p:extLst>
      <p:ext uri="{BB962C8B-B14F-4D97-AF65-F5344CB8AC3E}">
        <p14:creationId xmlns:p14="http://schemas.microsoft.com/office/powerpoint/2010/main" val="12749078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/>
              <a:t>Advancement Problem</a:t>
            </a:r>
          </a:p>
        </p:txBody>
      </p:sp>
      <p:pic>
        <p:nvPicPr>
          <p:cNvPr id="7171" name="Picture 5" descr="Advancements -- Extra Problem with Answer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362200" y="1676400"/>
            <a:ext cx="4448556" cy="4787684"/>
          </a:xfrm>
          <a:noFill/>
        </p:spPr>
      </p:pic>
    </p:spTree>
    <p:extLst>
      <p:ext uri="{BB962C8B-B14F-4D97-AF65-F5344CB8AC3E}">
        <p14:creationId xmlns:p14="http://schemas.microsoft.com/office/powerpoint/2010/main" val="3819958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81200"/>
            <a:ext cx="8077200" cy="1673352"/>
          </a:xfrm>
        </p:spPr>
        <p:txBody>
          <a:bodyPr/>
          <a:lstStyle/>
          <a:p>
            <a:pPr algn="ctr"/>
            <a:r>
              <a:rPr lang="en-US" dirty="0" smtClean="0"/>
              <a:t>Survival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68419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Issue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Does an heir need to outlive the intestate by a certain length of time?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4939414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Policies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Prevent multiple administrations of property.</a:t>
            </a:r>
            <a:endParaRPr lang="en-US" b="1" dirty="0"/>
          </a:p>
          <a:p>
            <a:endParaRPr lang="en-US" b="1" dirty="0" smtClean="0"/>
          </a:p>
          <a:p>
            <a:r>
              <a:rPr lang="en-US" b="1" dirty="0" smtClean="0"/>
              <a:t>Avoid proof problems and gruesome evidence.</a:t>
            </a:r>
          </a:p>
          <a:p>
            <a:endParaRPr lang="en-US" b="1" dirty="0"/>
          </a:p>
          <a:p>
            <a:r>
              <a:rPr lang="en-US" b="1" dirty="0" smtClean="0"/>
              <a:t>Carry out intent.</a:t>
            </a:r>
          </a:p>
        </p:txBody>
      </p:sp>
    </p:spTree>
    <p:extLst>
      <p:ext uri="{BB962C8B-B14F-4D97-AF65-F5344CB8AC3E}">
        <p14:creationId xmlns:p14="http://schemas.microsoft.com/office/powerpoint/2010/main" val="40154505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Time Period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120 hours (5 days) is typical</a:t>
            </a:r>
            <a:endParaRPr lang="en-US" b="1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7000" y="2729978"/>
            <a:ext cx="3546386" cy="2962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8428893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Where does property go?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As if person who did not survive long enough died first.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2713630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81000" y="1905000"/>
            <a:ext cx="8077200" cy="1673352"/>
          </a:xfrm>
        </p:spPr>
        <p:txBody>
          <a:bodyPr/>
          <a:lstStyle/>
          <a:p>
            <a:pPr algn="ctr"/>
            <a:r>
              <a:rPr lang="en-US" sz="5400" b="1" dirty="0"/>
              <a:t>Disclaimers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84299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Reasons to Disclaim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1.  Onerous Burdens</a:t>
            </a:r>
            <a:endParaRPr lang="en-US" b="1" dirty="0"/>
          </a:p>
        </p:txBody>
      </p:sp>
      <p:pic>
        <p:nvPicPr>
          <p:cNvPr id="2050" name="Picture 2" descr="http://4hgarden.msu.edu/kidstour/zoo/zdtmap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7400" y="2590800"/>
            <a:ext cx="4914900" cy="37050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117224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Reasons to Disclaim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1.  Onerous Burdens</a:t>
            </a:r>
            <a:br>
              <a:rPr lang="en-US" b="1" dirty="0" smtClean="0"/>
            </a:br>
            <a:endParaRPr lang="en-US" b="1" dirty="0" smtClean="0"/>
          </a:p>
          <a:p>
            <a:r>
              <a:rPr lang="en-US" b="1" dirty="0" smtClean="0"/>
              <a:t>2.  Tax Savings</a:t>
            </a:r>
            <a:endParaRPr lang="en-US" b="1" dirty="0"/>
          </a:p>
        </p:txBody>
      </p:sp>
      <p:pic>
        <p:nvPicPr>
          <p:cNvPr id="3074" name="Picture 2" descr="http://www.technoparktoday.com/wp-content/uploads/2010/03/tax-saving-tips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8400" y="3124200"/>
            <a:ext cx="4114800" cy="36004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3393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Ancestral Property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Does source of property impact identity of heirs?</a:t>
            </a:r>
            <a:endParaRPr lang="en-US" b="1" dirty="0"/>
          </a:p>
        </p:txBody>
      </p:sp>
      <p:pic>
        <p:nvPicPr>
          <p:cNvPr id="8194" name="Picture 2" descr="http://s2.hubimg.com/u/3859717_f52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0" y="2743200"/>
            <a:ext cx="4953000" cy="37147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829110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Possible Reasons to Disclaim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1.  Onerous Burdens</a:t>
            </a:r>
            <a:br>
              <a:rPr lang="en-US" b="1" dirty="0" smtClean="0"/>
            </a:br>
            <a:endParaRPr lang="en-US" b="1" dirty="0" smtClean="0"/>
          </a:p>
          <a:p>
            <a:r>
              <a:rPr lang="en-US" b="1" dirty="0" smtClean="0"/>
              <a:t>2.  Tax Savings</a:t>
            </a:r>
            <a:br>
              <a:rPr lang="en-US" b="1" dirty="0" smtClean="0"/>
            </a:br>
            <a:endParaRPr lang="en-US" b="1" dirty="0" smtClean="0"/>
          </a:p>
          <a:p>
            <a:r>
              <a:rPr lang="en-US" b="1" dirty="0" smtClean="0"/>
              <a:t>3.  Avoid creditors (except IRS)</a:t>
            </a:r>
            <a:endParaRPr lang="en-US" b="1" dirty="0"/>
          </a:p>
        </p:txBody>
      </p:sp>
      <p:pic>
        <p:nvPicPr>
          <p:cNvPr id="4098" name="Picture 2" descr="http://www.courserlaw.com/wp-content/uploads/2010/11/iStock_000002206200Large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4600" y="4343400"/>
            <a:ext cx="3600451" cy="24003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424889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Typical Requirements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1.  Disclaimer Document</a:t>
            </a:r>
          </a:p>
          <a:p>
            <a:endParaRPr lang="en-US" b="1" dirty="0" smtClean="0"/>
          </a:p>
          <a:p>
            <a:pPr lvl="1"/>
            <a:r>
              <a:rPr lang="en-US" b="1" dirty="0" smtClean="0"/>
              <a:t>a.  Written, and</a:t>
            </a:r>
            <a:br>
              <a:rPr lang="en-US" b="1" dirty="0" smtClean="0"/>
            </a:br>
            <a:endParaRPr lang="en-US" b="1" dirty="0" smtClean="0"/>
          </a:p>
          <a:p>
            <a:pPr lvl="1"/>
            <a:r>
              <a:rPr lang="en-US" b="1" dirty="0" smtClean="0"/>
              <a:t>b.  Acknowledged.</a:t>
            </a:r>
            <a:endParaRPr lang="en-US" b="1" dirty="0"/>
          </a:p>
        </p:txBody>
      </p:sp>
      <p:pic>
        <p:nvPicPr>
          <p:cNvPr id="5122" name="Picture 2" descr="http://www.notarysantarosa.com/images/notary-public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62600" y="3348228"/>
            <a:ext cx="3200400" cy="31763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05378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Typical Requirements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2.  Proper Filing</a:t>
            </a:r>
          </a:p>
          <a:p>
            <a:pPr>
              <a:buNone/>
            </a:pPr>
            <a:endParaRPr lang="en-US" b="1" dirty="0" smtClean="0"/>
          </a:p>
          <a:p>
            <a:pPr lvl="1"/>
            <a:r>
              <a:rPr lang="en-US" b="1" dirty="0" smtClean="0"/>
              <a:t>a.  When = 9 months after decedent’s death</a:t>
            </a:r>
          </a:p>
          <a:p>
            <a:pPr lvl="1"/>
            <a:endParaRPr lang="en-US" b="1" dirty="0" smtClean="0"/>
          </a:p>
          <a:p>
            <a:pPr lvl="1"/>
            <a:r>
              <a:rPr lang="en-US" b="1" dirty="0" smtClean="0"/>
              <a:t>b.  Where = in court where probate proceedings pending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586287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Typical Requirements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3.  Notice to personal representative typically by</a:t>
            </a:r>
          </a:p>
          <a:p>
            <a:pPr>
              <a:buNone/>
            </a:pPr>
            <a:endParaRPr lang="en-US" b="1" dirty="0" smtClean="0"/>
          </a:p>
          <a:p>
            <a:pPr lvl="1"/>
            <a:r>
              <a:rPr lang="en-US" b="1" dirty="0" smtClean="0"/>
              <a:t>a.  Personal service, or</a:t>
            </a:r>
          </a:p>
          <a:p>
            <a:pPr lvl="1"/>
            <a:endParaRPr lang="en-US" b="1" dirty="0" smtClean="0"/>
          </a:p>
          <a:p>
            <a:pPr lvl="1"/>
            <a:r>
              <a:rPr lang="en-US" b="1" dirty="0" smtClean="0"/>
              <a:t>b.  Registered or certified mail.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42838616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Basic Disclaimer Principles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1.  Wills, life insurance policies, etc. may provide disclaimer methods and designate who receives disclaimed property.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40763954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Basic Disclaimer Principles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2.  Irrevocable</a:t>
            </a:r>
            <a:endParaRPr lang="en-US" b="1" dirty="0"/>
          </a:p>
        </p:txBody>
      </p:sp>
      <p:pic>
        <p:nvPicPr>
          <p:cNvPr id="6146" name="Picture 2" descr="http://images.liveinthephilippines.com/content/wp-content/uploads/2010/04/irrevocabl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0800" y="2895600"/>
            <a:ext cx="4419597" cy="2819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661199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Basic Disclaimer Principles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3.  Partial disclaimers (“cherry-picking”) allowed.</a:t>
            </a:r>
            <a:endParaRPr lang="en-US" b="1" dirty="0"/>
          </a:p>
        </p:txBody>
      </p:sp>
      <p:pic>
        <p:nvPicPr>
          <p:cNvPr id="7170" name="Picture 2" descr="http://mechanicalforex.com/wp-content/uploads/2011/03/cherry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0400" y="2743200"/>
            <a:ext cx="4762500" cy="35337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394311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Basic Disclaimer Principles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4.  Acceptance precludes later disclaimer.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1328177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Basic Disclaimer Principles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5.  Disclaimed property passes as if </a:t>
            </a:r>
            <a:r>
              <a:rPr lang="en-US" b="1" dirty="0" err="1" smtClean="0"/>
              <a:t>disclaimant</a:t>
            </a:r>
            <a:r>
              <a:rPr lang="en-US" b="1" dirty="0" smtClean="0"/>
              <a:t> predeceased decedent.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40030884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1524000"/>
            <a:ext cx="8077200" cy="1673352"/>
          </a:xfrm>
        </p:spPr>
        <p:txBody>
          <a:bodyPr/>
          <a:lstStyle/>
          <a:p>
            <a:pPr algn="ctr"/>
            <a:r>
              <a:rPr lang="en-US" dirty="0" smtClean="0"/>
              <a:t>Release and Conveyance of Expectancy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33887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9600" y="1905000"/>
            <a:ext cx="8077200" cy="1673352"/>
          </a:xfrm>
        </p:spPr>
        <p:txBody>
          <a:bodyPr/>
          <a:lstStyle/>
          <a:p>
            <a:pPr algn="ctr" eaLnBrk="1" hangingPunct="1"/>
            <a:r>
              <a:rPr lang="en-US" b="1" dirty="0" smtClean="0"/>
              <a:t>Advancements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1885590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What can you do with expectancy to inherit from a person still alive?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Convey?</a:t>
            </a:r>
          </a:p>
          <a:p>
            <a:endParaRPr lang="en-US" b="1" dirty="0"/>
          </a:p>
          <a:p>
            <a:r>
              <a:rPr lang="en-US" b="1" dirty="0" smtClean="0"/>
              <a:t>Contract to convey?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0327611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828800" y="1905000"/>
            <a:ext cx="5943600" cy="1673352"/>
          </a:xfrm>
        </p:spPr>
        <p:txBody>
          <a:bodyPr/>
          <a:lstStyle/>
          <a:p>
            <a:r>
              <a:rPr lang="en-US" b="1" dirty="0"/>
              <a:t>Equitable Conversion</a:t>
            </a:r>
          </a:p>
        </p:txBody>
      </p:sp>
    </p:spTree>
    <p:extLst>
      <p:ext uri="{BB962C8B-B14F-4D97-AF65-F5344CB8AC3E}">
        <p14:creationId xmlns:p14="http://schemas.microsoft.com/office/powerpoint/2010/main" val="38017677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Basic Idea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Real property treated as personal property, or</a:t>
            </a:r>
            <a:br>
              <a:rPr lang="en-US" b="1" dirty="0" smtClean="0"/>
            </a:br>
            <a:endParaRPr lang="en-US" b="1" dirty="0" smtClean="0"/>
          </a:p>
          <a:p>
            <a:r>
              <a:rPr lang="en-US" b="1" dirty="0" smtClean="0"/>
              <a:t>Personal property treated as real property.</a:t>
            </a:r>
          </a:p>
          <a:p>
            <a:endParaRPr lang="en-US" b="1" dirty="0" smtClean="0"/>
          </a:p>
          <a:p>
            <a:r>
              <a:rPr lang="en-US" b="1" dirty="0" smtClean="0"/>
              <a:t>Example = between (1) signing of real property sales contract and (2) closing</a:t>
            </a:r>
          </a:p>
          <a:p>
            <a:endParaRPr lang="en-US" b="1" dirty="0" smtClean="0"/>
          </a:p>
          <a:p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2140178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How does inheritance pass if an intermediary predeceases?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b="1" i="1" dirty="0" smtClean="0"/>
              <a:t>                           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57943" y="2057400"/>
            <a:ext cx="7224162" cy="403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6723091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Heir Designation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 descr="http://www.ada.gov/business/bc_images/writtenagenda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6400" y="1946988"/>
            <a:ext cx="5676900" cy="43333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760194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Choice of Law – </a:t>
            </a:r>
            <a:r>
              <a:rPr lang="en-US" dirty="0" smtClean="0"/>
              <a:t>Marital Rights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Law of spouse’s domicile at time of property acquisition.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702129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Choice of Law – </a:t>
            </a:r>
            <a:r>
              <a:rPr lang="en-US" dirty="0" smtClean="0"/>
              <a:t>Succession Rights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Personal Property = Domicile at </a:t>
            </a:r>
            <a:r>
              <a:rPr lang="en-US" b="1" dirty="0" smtClean="0"/>
              <a:t>death</a:t>
            </a:r>
          </a:p>
          <a:p>
            <a:endParaRPr lang="en-US" b="1" dirty="0"/>
          </a:p>
          <a:p>
            <a:r>
              <a:rPr lang="en-US" b="1" dirty="0" smtClean="0"/>
              <a:t>Real </a:t>
            </a:r>
            <a:r>
              <a:rPr lang="en-US" b="1" dirty="0"/>
              <a:t>Property = Situs of </a:t>
            </a:r>
            <a:r>
              <a:rPr lang="en-US" b="1" dirty="0" smtClean="0"/>
              <a:t>Property</a:t>
            </a:r>
            <a:endParaRPr lang="en-US" b="1" dirty="0" smtClean="0"/>
          </a:p>
          <a:p>
            <a:endParaRPr lang="en-US" b="1" dirty="0"/>
          </a:p>
          <a:p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5537896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Basic Idea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Prepayment of inheritance.</a:t>
            </a:r>
          </a:p>
          <a:p>
            <a:endParaRPr lang="en-US" b="1" dirty="0" smtClean="0"/>
          </a:p>
          <a:p>
            <a:r>
              <a:rPr lang="en-US" b="1" dirty="0" smtClean="0"/>
              <a:t>Thus, must account for it when intestate dies.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2041847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55448"/>
            <a:ext cx="8534400" cy="1252728"/>
          </a:xfrm>
        </p:spPr>
        <p:txBody>
          <a:bodyPr>
            <a:normAutofit/>
          </a:bodyPr>
          <a:lstStyle/>
          <a:p>
            <a:r>
              <a:rPr lang="en-US" sz="3600" dirty="0" smtClean="0"/>
              <a:t>How prove gift is advancement? 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Jurisdictions differ but modern approach is to require a writing:</a:t>
            </a:r>
          </a:p>
          <a:p>
            <a:pPr marL="118872" indent="0">
              <a:buNone/>
            </a:pPr>
            <a:endParaRPr lang="en-US" b="1" dirty="0" smtClean="0"/>
          </a:p>
          <a:p>
            <a:pPr lvl="1"/>
            <a:r>
              <a:rPr lang="en-US" b="1" dirty="0" smtClean="0"/>
              <a:t>1.  Contemporaneous writing of advancer (intestate decedent), or</a:t>
            </a:r>
          </a:p>
          <a:p>
            <a:pPr lvl="1"/>
            <a:endParaRPr lang="en-US" b="1" dirty="0"/>
          </a:p>
          <a:p>
            <a:pPr lvl="1"/>
            <a:r>
              <a:rPr lang="en-US" b="1" dirty="0" smtClean="0"/>
              <a:t>2</a:t>
            </a:r>
            <a:r>
              <a:rPr lang="en-US" b="1" dirty="0"/>
              <a:t>. Written acknowledgment by </a:t>
            </a:r>
            <a:r>
              <a:rPr lang="en-US" b="1" dirty="0" err="1"/>
              <a:t>advancee</a:t>
            </a:r>
            <a:r>
              <a:rPr lang="en-US" b="1" dirty="0"/>
              <a:t> (heir).</a:t>
            </a:r>
          </a:p>
          <a:p>
            <a:pPr lvl="1"/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1387817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Value given to advanced property?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Date of advancement</a:t>
            </a:r>
          </a:p>
          <a:p>
            <a:endParaRPr lang="en-US" b="1" dirty="0"/>
          </a:p>
          <a:p>
            <a:pPr lvl="1"/>
            <a:r>
              <a:rPr lang="en-US" b="1" dirty="0" smtClean="0"/>
              <a:t>Not when advancer (the intestate) dies.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0530978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Advancement Example</a:t>
            </a:r>
            <a:endParaRPr lang="en-US" dirty="0"/>
          </a:p>
        </p:txBody>
      </p:sp>
      <p:pic>
        <p:nvPicPr>
          <p:cNvPr id="3075" name="Picture 5" descr="Advancements -- Problem 4, page 5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1219200" y="1754187"/>
            <a:ext cx="6629400" cy="4722813"/>
          </a:xfrm>
          <a:noFill/>
        </p:spPr>
      </p:pic>
    </p:spTree>
    <p:extLst>
      <p:ext uri="{BB962C8B-B14F-4D97-AF65-F5344CB8AC3E}">
        <p14:creationId xmlns:p14="http://schemas.microsoft.com/office/powerpoint/2010/main" val="35894563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sz="4400" dirty="0" smtClean="0"/>
              <a:t>Advancement</a:t>
            </a:r>
            <a:endParaRPr lang="en-US" sz="4400" dirty="0"/>
          </a:p>
        </p:txBody>
      </p:sp>
      <p:pic>
        <p:nvPicPr>
          <p:cNvPr id="4099" name="Picture 5" descr="Advancements -- Problem 4, page 52 with answer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514600" y="1600200"/>
            <a:ext cx="4164965" cy="4985494"/>
          </a:xfrm>
          <a:noFill/>
        </p:spPr>
      </p:pic>
    </p:spTree>
    <p:extLst>
      <p:ext uri="{BB962C8B-B14F-4D97-AF65-F5344CB8AC3E}">
        <p14:creationId xmlns:p14="http://schemas.microsoft.com/office/powerpoint/2010/main" val="40338448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err="1" smtClean="0"/>
              <a:t>Advancee</a:t>
            </a:r>
            <a:r>
              <a:rPr lang="en-US" dirty="0" smtClean="0"/>
              <a:t> predeceases advancer</a:t>
            </a:r>
            <a:endParaRPr lang="en-US" dirty="0"/>
          </a:p>
        </p:txBody>
      </p:sp>
      <p:pic>
        <p:nvPicPr>
          <p:cNvPr id="5123" name="Picture 5" descr="Advancements -- Problem 6, page 5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743200" y="1752600"/>
            <a:ext cx="3483864" cy="4723883"/>
          </a:xfrm>
          <a:noFill/>
        </p:spPr>
      </p:pic>
    </p:spTree>
    <p:extLst>
      <p:ext uri="{BB962C8B-B14F-4D97-AF65-F5344CB8AC3E}">
        <p14:creationId xmlns:p14="http://schemas.microsoft.com/office/powerpoint/2010/main" val="32514320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599</TotalTime>
  <Words>389</Words>
  <Application>Microsoft Office PowerPoint</Application>
  <PresentationFormat>On-screen Show (4:3)</PresentationFormat>
  <Paragraphs>93</Paragraphs>
  <Slides>36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36</vt:i4>
      </vt:variant>
    </vt:vector>
  </HeadingPairs>
  <TitlesOfParts>
    <vt:vector size="37" baseType="lpstr">
      <vt:lpstr>Module</vt:lpstr>
      <vt:lpstr>Other Intestacy Issues</vt:lpstr>
      <vt:lpstr>Ancestral Property</vt:lpstr>
      <vt:lpstr>Advancements</vt:lpstr>
      <vt:lpstr>Basic Idea</vt:lpstr>
      <vt:lpstr>How prove gift is advancement? </vt:lpstr>
      <vt:lpstr>Value given to advanced property?</vt:lpstr>
      <vt:lpstr>Advancement Example</vt:lpstr>
      <vt:lpstr>Advancement</vt:lpstr>
      <vt:lpstr>Advancee predeceases advancer</vt:lpstr>
      <vt:lpstr>Advancement Problem</vt:lpstr>
      <vt:lpstr>Advancement Problem</vt:lpstr>
      <vt:lpstr>Survival</vt:lpstr>
      <vt:lpstr>Issue</vt:lpstr>
      <vt:lpstr>Policies</vt:lpstr>
      <vt:lpstr>Time Period</vt:lpstr>
      <vt:lpstr>Where does property go?</vt:lpstr>
      <vt:lpstr>Disclaimers</vt:lpstr>
      <vt:lpstr>Reasons to Disclaim</vt:lpstr>
      <vt:lpstr>Reasons to Disclaim</vt:lpstr>
      <vt:lpstr>Possible Reasons to Disclaim</vt:lpstr>
      <vt:lpstr>Typical Requirements</vt:lpstr>
      <vt:lpstr>Typical Requirements</vt:lpstr>
      <vt:lpstr>Typical Requirements</vt:lpstr>
      <vt:lpstr>Basic Disclaimer Principles</vt:lpstr>
      <vt:lpstr>Basic Disclaimer Principles</vt:lpstr>
      <vt:lpstr>Basic Disclaimer Principles</vt:lpstr>
      <vt:lpstr>Basic Disclaimer Principles</vt:lpstr>
      <vt:lpstr>Basic Disclaimer Principles</vt:lpstr>
      <vt:lpstr>Release and Conveyance of Expectancy</vt:lpstr>
      <vt:lpstr>What can you do with expectancy to inherit from a person still alive?</vt:lpstr>
      <vt:lpstr>Equitable Conversion</vt:lpstr>
      <vt:lpstr>Basic Idea</vt:lpstr>
      <vt:lpstr>How does inheritance pass if an intermediary predeceases?</vt:lpstr>
      <vt:lpstr>Heir Designation</vt:lpstr>
      <vt:lpstr>Choice of Law – Marital Rights</vt:lpstr>
      <vt:lpstr>Choice of Law – Succession Rights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Descendants</dc:title>
  <dc:creator>Gerry W. Beyer</dc:creator>
  <cp:lastModifiedBy>Gerry W. Beyer</cp:lastModifiedBy>
  <cp:revision>30</cp:revision>
  <dcterms:created xsi:type="dcterms:W3CDTF">2012-01-10T22:05:21Z</dcterms:created>
  <dcterms:modified xsi:type="dcterms:W3CDTF">2012-01-24T23:49:43Z</dcterms:modified>
</cp:coreProperties>
</file>