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3" r:id="rId12"/>
    <p:sldId id="271" r:id="rId13"/>
    <p:sldId id="272" r:id="rId14"/>
    <p:sldId id="279" r:id="rId15"/>
    <p:sldId id="274" r:id="rId16"/>
    <p:sldId id="275" r:id="rId17"/>
    <p:sldId id="276" r:id="rId18"/>
    <p:sldId id="277" r:id="rId19"/>
    <p:sldId id="280" r:id="rId20"/>
    <p:sldId id="281" r:id="rId21"/>
    <p:sldId id="282" r:id="rId22"/>
    <p:sldId id="283" r:id="rId23"/>
    <p:sldId id="284" r:id="rId24"/>
    <p:sldId id="286" r:id="rId25"/>
    <p:sldId id="296" r:id="rId26"/>
    <p:sldId id="297" r:id="rId27"/>
    <p:sldId id="298" r:id="rId28"/>
    <p:sldId id="299" r:id="rId29"/>
    <p:sldId id="285" r:id="rId30"/>
    <p:sldId id="300" r:id="rId31"/>
    <p:sldId id="287" r:id="rId32"/>
    <p:sldId id="288" r:id="rId33"/>
    <p:sldId id="301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907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59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8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6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08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7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5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14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9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8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14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1/22/2012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Heir Qualification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8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Non-Marital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</a:t>
            </a:r>
          </a:p>
          <a:p>
            <a:endParaRPr lang="en-US" b="1" dirty="0"/>
          </a:p>
          <a:p>
            <a:r>
              <a:rPr lang="en-US" b="1" i="1" dirty="0" smtClean="0"/>
              <a:t>Trimble v. Gordon</a:t>
            </a:r>
            <a:r>
              <a:rPr lang="en-US" b="1" dirty="0" smtClean="0"/>
              <a:t> (1977)</a:t>
            </a:r>
          </a:p>
          <a:p>
            <a:endParaRPr lang="en-US" b="1" i="1" dirty="0"/>
          </a:p>
          <a:p>
            <a:r>
              <a:rPr lang="en-US" b="1" i="1" dirty="0" err="1" smtClean="0"/>
              <a:t>Lalli</a:t>
            </a:r>
            <a:r>
              <a:rPr lang="en-US" b="1" i="1" dirty="0" smtClean="0"/>
              <a:t> v. </a:t>
            </a:r>
            <a:r>
              <a:rPr lang="en-US" b="1" i="1" dirty="0" err="1" smtClean="0"/>
              <a:t>Lalli</a:t>
            </a:r>
            <a:r>
              <a:rPr lang="en-US" b="1" dirty="0" smtClean="0"/>
              <a:t> (1978)</a:t>
            </a:r>
          </a:p>
          <a:p>
            <a:endParaRPr lang="en-US" b="1" i="1" dirty="0"/>
          </a:p>
          <a:p>
            <a:r>
              <a:rPr lang="en-US" b="1" dirty="0" smtClean="0"/>
              <a:t>State differences</a:t>
            </a:r>
            <a:endParaRPr lang="en-US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65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Happy Lunar New Year!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http://2.bp.blogspot.com/-Zhny1NC6BWQ/Tv9I6vTy5hI/AAAAAAAAAVI/URv331X4ABY/s1600/2012_Year_of_the_Dragon_material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6386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67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Ascertaining parentage</a:t>
            </a:r>
          </a:p>
          <a:p>
            <a:endParaRPr lang="en-US" b="1" dirty="0"/>
          </a:p>
          <a:p>
            <a:r>
              <a:rPr lang="en-US" b="1" dirty="0" smtClean="0"/>
              <a:t>After death reproduction</a:t>
            </a:r>
          </a:p>
          <a:p>
            <a:endParaRPr lang="en-US" b="1" dirty="0"/>
          </a:p>
          <a:p>
            <a:r>
              <a:rPr lang="en-US" b="1" dirty="0" smtClean="0"/>
              <a:t>Practice notes: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60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Step-Children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– not heirs</a:t>
            </a:r>
          </a:p>
          <a:p>
            <a:endParaRPr lang="en-US" b="1" dirty="0"/>
          </a:p>
          <a:p>
            <a:r>
              <a:rPr lang="en-US" b="1" dirty="0" smtClean="0"/>
              <a:t>Exceptions?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2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 &amp; Whole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did the vampire say after attacking the half-blooded person?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0501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Collateral relatives of the intestate (e.g., siblings) who share </a:t>
            </a:r>
            <a:r>
              <a:rPr lang="en-US" b="1" i="1" u="sng" dirty="0" smtClean="0"/>
              <a:t>both</a:t>
            </a:r>
            <a:r>
              <a:rPr lang="en-US" b="1" dirty="0" smtClean="0"/>
              <a:t> parents in common.</a:t>
            </a:r>
            <a:endParaRPr lang="en-US" b="1" dirty="0"/>
          </a:p>
        </p:txBody>
      </p:sp>
      <p:pic>
        <p:nvPicPr>
          <p:cNvPr id="16388" name="Picture 4" descr="http://t3.gstatic.com/images?q=tbn:ANd9GcQYch1gkaoyqBoL3k3X4DYG5LrsOdxvD6RCl2pmnGzX4uvg_eI&amp;t=1&amp;usg=__4CJ38r1ngY_138CPB-O1VcEBAxw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505200"/>
            <a:ext cx="4448175" cy="2960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13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Collateral relatives of the intestate (e.g., siblings) who share </a:t>
            </a:r>
            <a:r>
              <a:rPr lang="en-US" b="1" i="1" u="sng" dirty="0" smtClean="0"/>
              <a:t>only one</a:t>
            </a:r>
            <a:r>
              <a:rPr lang="en-US" b="1" i="1" dirty="0" smtClean="0"/>
              <a:t> </a:t>
            </a:r>
            <a:r>
              <a:rPr lang="en-US" b="1" dirty="0" smtClean="0"/>
              <a:t>parent in common.</a:t>
            </a:r>
          </a:p>
          <a:p>
            <a:endParaRPr lang="en-US" dirty="0"/>
          </a:p>
        </p:txBody>
      </p:sp>
      <p:pic>
        <p:nvPicPr>
          <p:cNvPr id="29698" name="Picture 2" descr="http://t3.gstatic.com/images?q=tbn:ANd9GcQYch1gkaoyqBoL3k3X4DYG5LrsOdxvD6RCl2pmnGzX4uvg_eI&amp;t=1&amp;usg=__4CJ38r1ngY_138CPB-O1VcEBAxw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352800"/>
            <a:ext cx="4495800" cy="29917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76800" y="3653667"/>
            <a:ext cx="18288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 smtClean="0">
                <a:solidFill>
                  <a:srgbClr val="FF0000"/>
                </a:solidFill>
              </a:rPr>
              <a:t>X</a:t>
            </a:r>
            <a:endParaRPr lang="en-US" sz="1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87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Common law = inherit personal property but not real property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2.  </a:t>
            </a:r>
            <a:r>
              <a:rPr lang="en-US" b="1" dirty="0" smtClean="0"/>
              <a:t>Modern rule = irrelevant</a:t>
            </a:r>
          </a:p>
          <a:p>
            <a:endParaRPr lang="en-US" b="1" dirty="0" smtClean="0"/>
          </a:p>
          <a:p>
            <a:r>
              <a:rPr lang="en-US" b="1" dirty="0"/>
              <a:t>3</a:t>
            </a:r>
            <a:r>
              <a:rPr lang="en-US" b="1" dirty="0" smtClean="0"/>
              <a:t>.  Scottish </a:t>
            </a:r>
            <a:r>
              <a:rPr lang="en-US" b="1" dirty="0" smtClean="0"/>
              <a:t>rule = each half-blood receives half as much as each </a:t>
            </a:r>
            <a:r>
              <a:rPr lang="en-US" b="1" dirty="0" smtClean="0"/>
              <a:t>whole-blood</a:t>
            </a:r>
          </a:p>
          <a:p>
            <a:endParaRPr lang="en-US" b="1" dirty="0"/>
          </a:p>
          <a:p>
            <a:r>
              <a:rPr lang="en-US" b="1" dirty="0" smtClean="0"/>
              <a:t>4.  Inherit only if no whole-blooded heirs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353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Scottish Rule Example</a:t>
            </a:r>
            <a:endParaRPr lang="en-US" b="1" dirty="0" smtClean="0"/>
          </a:p>
        </p:txBody>
      </p:sp>
      <p:pic>
        <p:nvPicPr>
          <p:cNvPr id="3075" name="Picture 5" descr="Problem 2, page 1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981200"/>
            <a:ext cx="5501640" cy="4152018"/>
          </a:xfrm>
          <a:noFill/>
        </p:spPr>
      </p:pic>
    </p:spTree>
    <p:extLst>
      <p:ext uri="{BB962C8B-B14F-4D97-AF65-F5344CB8AC3E}">
        <p14:creationId xmlns:p14="http://schemas.microsoft.com/office/powerpoint/2010/main" val="46036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Non-United States Citizens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 smtClean="0"/>
          </a:p>
          <a:p>
            <a:endParaRPr lang="en-US" b="1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981200"/>
            <a:ext cx="3262131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29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Posthumous Heirs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heir conceived during the intestate’s life but who is born thereafter.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843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Unworthy Heirs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8077200" cy="14996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Forfeiture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Upon felony or treason conviction, all property to government.</a:t>
            </a:r>
          </a:p>
          <a:p>
            <a:pPr marL="11887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820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Civil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Upon conviction of serious crime, property passes to heirs.</a:t>
            </a:r>
          </a:p>
          <a:p>
            <a:pPr marL="11887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8254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Corruption of the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Upon conviction of serious crime, prohibited from being an heir.</a:t>
            </a:r>
          </a:p>
          <a:p>
            <a:pPr marL="11887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51102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 </a:t>
            </a:r>
            <a:r>
              <a:rPr lang="en-US" dirty="0" smtClean="0"/>
              <a:t>Heir </a:t>
            </a:r>
            <a:r>
              <a:rPr lang="en-US" dirty="0" smtClean="0"/>
              <a:t>Murdering Intestate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</a:t>
            </a:r>
          </a:p>
          <a:p>
            <a:endParaRPr lang="en-US" b="1" i="1" dirty="0"/>
          </a:p>
          <a:p>
            <a:r>
              <a:rPr lang="en-US" b="1" dirty="0" smtClean="0"/>
              <a:t>Early U.S.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94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Judicial Solution  =Constructive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Equitable remedy to prevent unjust enrichment.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975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Legislative Solution = Slayer Statute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images4.fanpop.com/image/photos/24200000/buffy-the-vampire-slayer-buffy-the-vampire-slayer-24228624-1024-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08" y="1881554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11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 Heir causing death, but not murder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Negligently</a:t>
            </a:r>
          </a:p>
          <a:p>
            <a:endParaRPr lang="en-US" b="1" dirty="0"/>
          </a:p>
          <a:p>
            <a:r>
              <a:rPr lang="en-US" b="1" dirty="0" smtClean="0"/>
              <a:t>Voluntary manslaughter</a:t>
            </a:r>
          </a:p>
          <a:p>
            <a:endParaRPr lang="en-US" b="1" dirty="0"/>
          </a:p>
          <a:p>
            <a:r>
              <a:rPr lang="en-US" b="1" dirty="0" smtClean="0"/>
              <a:t>While insane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96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 Heir causing death, but not murder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Competing policies: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Not deprive of inheritance without just cause.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Allowing killers to take promotes devious schemes.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208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  </a:t>
            </a:r>
            <a:r>
              <a:rPr lang="en-US" dirty="0" smtClean="0"/>
              <a:t>Suicide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 = forfeiture often occurred.</a:t>
            </a:r>
          </a:p>
          <a:p>
            <a:endParaRPr lang="en-US" b="1" dirty="0" smtClean="0"/>
          </a:p>
          <a:p>
            <a:r>
              <a:rPr lang="en-US" b="1" dirty="0" smtClean="0"/>
              <a:t>Modern law = irrelevant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27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Posthumous </a:t>
            </a:r>
            <a:r>
              <a:rPr lang="en-US" sz="4000" b="1" dirty="0" smtClean="0"/>
              <a:t>Child</a:t>
            </a:r>
            <a:endParaRPr lang="en-US" sz="2400" dirty="0" smtClean="0"/>
          </a:p>
        </p:txBody>
      </p:sp>
      <p:pic>
        <p:nvPicPr>
          <p:cNvPr id="3075" name="Picture 5" descr="Posthumous -- Problem 1, page 6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1905000"/>
            <a:ext cx="3072384" cy="4287047"/>
          </a:xfrm>
          <a:noFill/>
        </p:spPr>
      </p:pic>
    </p:spTree>
    <p:extLst>
      <p:ext uri="{BB962C8B-B14F-4D97-AF65-F5344CB8AC3E}">
        <p14:creationId xmlns:p14="http://schemas.microsoft.com/office/powerpoint/2010/main" val="61574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 Adultery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://www.faithofmuslims.com/blog/wp-content/uploads/2011/04/adulter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080846"/>
            <a:ext cx="3838912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13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  <a:r>
              <a:rPr lang="en-US" dirty="0" smtClean="0"/>
              <a:t>.  </a:t>
            </a:r>
            <a:r>
              <a:rPr lang="en-US" dirty="0" smtClean="0"/>
              <a:t>Bad Parents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4098" name="Picture 2" descr="http://4.bp.blogspot.com/_d_KhITjA_gA/TQqK-lydlCI/AAAAAAAAByI/BlGuSHBwznY/s1600/bad-par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79404"/>
            <a:ext cx="3477074" cy="464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odditieszone.com/wp-content/uploads/2010/09/bad-parents/bad-parents-3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343" y="1779404"/>
            <a:ext cx="4125033" cy="464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3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5122" name="Picture 2" descr="http://images.mylot.com/userImages/images/postphotos/21717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81200"/>
            <a:ext cx="4200525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4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 May-December Marriages</a:t>
            </a:r>
            <a:endParaRPr lang="en-US" dirty="0"/>
          </a:p>
        </p:txBody>
      </p:sp>
      <p:pic>
        <p:nvPicPr>
          <p:cNvPr id="6146" name="Picture 2" descr="http://dwacon.com/wp-content/uploads/2011/06/hefcrys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332" y="1981200"/>
            <a:ext cx="7653867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2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Non-Formally Married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law marriage</a:t>
            </a:r>
          </a:p>
          <a:p>
            <a:endParaRPr lang="en-US" b="1" dirty="0"/>
          </a:p>
          <a:p>
            <a:r>
              <a:rPr lang="en-US" b="1" dirty="0" smtClean="0"/>
              <a:t>Civil unions and domestic partnerships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79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Posthumous Heirs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4" name="Picture 5" descr="Posthumous -- Problem 3, page 69"/>
          <p:cNvPicPr>
            <a:picLocks noChangeAspect="1" noChangeArrowheads="1"/>
          </p:cNvPicPr>
          <p:nvPr/>
        </p:nvPicPr>
        <p:blipFill rotWithShape="1">
          <a:blip r:embed="rId2" cstate="print"/>
          <a:srcRect b="15131"/>
          <a:stretch/>
        </p:blipFill>
        <p:spPr>
          <a:xfrm>
            <a:off x="2057400" y="2286000"/>
            <a:ext cx="5438295" cy="3807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56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History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Not recognized in England until 1926.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Law developed in U.S.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6707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Rights of Adopted Child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Inherit from adoptive parents?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Inherit through adoptive parents?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Inherit from biological parents?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Inherit through biological parents?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617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Rights of Adoptive Parents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Inherit from/through adoptive child?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631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Rights of Biological Parents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Inherit from/through biological child?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Special cases?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954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Adopted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Impact of type of adoption?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Formal or statutory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By estoppel (equitable adoption)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Adult adoption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643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409</Words>
  <Application>Microsoft Office PowerPoint</Application>
  <PresentationFormat>On-screen Show (4:3)</PresentationFormat>
  <Paragraphs>113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Module</vt:lpstr>
      <vt:lpstr>Heir Qualification</vt:lpstr>
      <vt:lpstr>Posthumous Heirs</vt:lpstr>
      <vt:lpstr>Posthumous Child</vt:lpstr>
      <vt:lpstr>Posthumous Heirs</vt:lpstr>
      <vt:lpstr>Adopted Children</vt:lpstr>
      <vt:lpstr>Adopted Children</vt:lpstr>
      <vt:lpstr>Adopted Children</vt:lpstr>
      <vt:lpstr>Adopted Children</vt:lpstr>
      <vt:lpstr>Adopted Children</vt:lpstr>
      <vt:lpstr>Non-Marital Children</vt:lpstr>
      <vt:lpstr>Happy Lunar New Year!</vt:lpstr>
      <vt:lpstr>ART Children</vt:lpstr>
      <vt:lpstr>Step-Children</vt:lpstr>
      <vt:lpstr>Half &amp; Whole Blood</vt:lpstr>
      <vt:lpstr>Whole Blood</vt:lpstr>
      <vt:lpstr>Half Blood</vt:lpstr>
      <vt:lpstr>Approaches</vt:lpstr>
      <vt:lpstr>Scottish Rule Example</vt:lpstr>
      <vt:lpstr>Non-United States Citizens</vt:lpstr>
      <vt:lpstr>Unworthy Heirs</vt:lpstr>
      <vt:lpstr>1. Forfeiture</vt:lpstr>
      <vt:lpstr>2.  Civil Death</vt:lpstr>
      <vt:lpstr>3.  Corruption of the Blood</vt:lpstr>
      <vt:lpstr>4.  Heir Murdering Intestate</vt:lpstr>
      <vt:lpstr>Judicial Solution  =Constructive Trust</vt:lpstr>
      <vt:lpstr>Legislative Solution = Slayer Statute</vt:lpstr>
      <vt:lpstr>5.  Heir causing death, but not murder</vt:lpstr>
      <vt:lpstr>5.  Heir causing death, but not murder</vt:lpstr>
      <vt:lpstr>6.  Suicide</vt:lpstr>
      <vt:lpstr>7.  Adultery</vt:lpstr>
      <vt:lpstr>8.  Bad Parents </vt:lpstr>
      <vt:lpstr>9.  Abuse</vt:lpstr>
      <vt:lpstr>10.  May-December Marriages</vt:lpstr>
      <vt:lpstr>Non-Formally Married Partners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Descendants</dc:title>
  <dc:creator>Gerry W. Beyer</dc:creator>
  <cp:lastModifiedBy>Gerry W. Beyer</cp:lastModifiedBy>
  <cp:revision>20</cp:revision>
  <dcterms:created xsi:type="dcterms:W3CDTF">2012-01-10T22:05:21Z</dcterms:created>
  <dcterms:modified xsi:type="dcterms:W3CDTF">2012-01-23T00:12:52Z</dcterms:modified>
</cp:coreProperties>
</file>