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7"/>
  </p:notesMasterIdLst>
  <p:sldIdLst>
    <p:sldId id="267" r:id="rId2"/>
    <p:sldId id="281" r:id="rId3"/>
    <p:sldId id="268" r:id="rId4"/>
    <p:sldId id="269" r:id="rId5"/>
    <p:sldId id="270" r:id="rId6"/>
    <p:sldId id="271" r:id="rId7"/>
    <p:sldId id="272" r:id="rId8"/>
    <p:sldId id="273" r:id="rId9"/>
    <p:sldId id="274" r:id="rId10"/>
    <p:sldId id="275" r:id="rId11"/>
    <p:sldId id="276" r:id="rId12"/>
    <p:sldId id="277" r:id="rId13"/>
    <p:sldId id="278" r:id="rId14"/>
    <p:sldId id="279" r:id="rId15"/>
    <p:sldId id="280" r:id="rId16"/>
  </p:sldIdLst>
  <p:sldSz cx="9144000" cy="6858000" type="screen4x3"/>
  <p:notesSz cx="7086600" cy="93726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1618" autoAdjust="0"/>
    <p:restoredTop sz="94660"/>
  </p:normalViewPr>
  <p:slideViewPr>
    <p:cSldViewPr snapToGrid="0">
      <p:cViewPr varScale="1">
        <p:scale>
          <a:sx n="76" d="100"/>
          <a:sy n="76" d="100"/>
        </p:scale>
        <p:origin x="990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14788" y="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17A64A4-10C9-4F70-9381-78DCC52EAE72}" type="datetimeFigureOut">
              <a:rPr lang="en-US" smtClean="0"/>
              <a:t>11/19/2013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33513" y="1171575"/>
            <a:ext cx="4219575" cy="31638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8025" y="4510088"/>
            <a:ext cx="5670550" cy="36909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14788" y="8902700"/>
            <a:ext cx="3070225" cy="4699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E6F28A1-ADBD-422B-A3F5-3124F8889AE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49037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0"/>
            <a:ext cx="9143999" cy="513543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355848"/>
            <a:ext cx="8077200" cy="1673352"/>
          </a:xfrm>
        </p:spPr>
        <p:txBody>
          <a:bodyPr vert="horz" lIns="91440" tIns="0" rIns="45720" bIns="0" rtlCol="0" anchor="t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5800" y="1828800"/>
            <a:ext cx="8077200" cy="1499616"/>
          </a:xfrm>
        </p:spPr>
        <p:txBody>
          <a:bodyPr lIns="118872" tIns="0" rIns="45720" bIns="0" anchor="b"/>
          <a:lstStyle>
            <a:lvl1pPr marL="0" indent="0" algn="l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0" name="Rectangle 9"/>
          <p:cNvSpPr/>
          <p:nvPr/>
        </p:nvSpPr>
        <p:spPr bwMode="invGray">
          <a:xfrm>
            <a:off x="0" y="5128334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invGray">
          <a:xfrm>
            <a:off x="6598920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108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 bwMode="ltGray">
          <a:xfrm>
            <a:off x="6647687" y="0"/>
            <a:ext cx="2514601" cy="685800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81800" y="274640"/>
            <a:ext cx="1905000" cy="5851525"/>
          </a:xfrm>
        </p:spPr>
        <p:txBody>
          <a:bodyPr vert="eaVert"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640597" y="6377459"/>
            <a:ext cx="3836404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55448"/>
            <a:ext cx="8229600" cy="1252728"/>
          </a:xfrm>
        </p:spPr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 bwMode="ltGray">
          <a:xfrm>
            <a:off x="0" y="1"/>
            <a:ext cx="9144000" cy="2602520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0" y="2602520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49808" y="118872"/>
            <a:ext cx="8013192" cy="1636776"/>
          </a:xfrm>
        </p:spPr>
        <p:txBody>
          <a:bodyPr vert="horz" lIns="91440" tIns="0" rIns="91440" bIns="0" rtlCol="0" anchor="b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lvl1pPr algn="l">
              <a:defRPr sz="4700" b="1" cap="none" baseline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40664" y="1828800"/>
            <a:ext cx="8022336" cy="685800"/>
          </a:xfrm>
        </p:spPr>
        <p:txBody>
          <a:bodyPr lIns="146304" tIns="0" rIns="45720" bIns="0" anchor="t"/>
          <a:lstStyle>
            <a:lvl1pPr marL="0" indent="0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73936"/>
            <a:ext cx="4038600" cy="4623816"/>
          </a:xfrm>
        </p:spPr>
        <p:txBody>
          <a:bodyPr lIns="91440"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73936"/>
            <a:ext cx="4038600" cy="462381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98987"/>
            <a:ext cx="4040188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49512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698987"/>
            <a:ext cx="4041775" cy="715355"/>
          </a:xfrm>
        </p:spPr>
        <p:txBody>
          <a:bodyPr lIns="146304" anchor="ctr"/>
          <a:lstStyle>
            <a:lvl1pPr marL="0" indent="0">
              <a:buNone/>
              <a:defRPr sz="23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49512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7838" y="152400"/>
            <a:ext cx="2523744" cy="978408"/>
          </a:xfrm>
        </p:spPr>
        <p:txBody>
          <a:bodyPr vert="horz" lIns="73152" rIns="45720" bIns="0" rtlCol="0" anchor="b">
            <a:normAutofit/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19377" y="1743133"/>
            <a:ext cx="5920641" cy="455888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  <a:extLst/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7838" y="1730018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2" name="Rectangle 11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1453896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64592" y="155448"/>
            <a:ext cx="2525150" cy="978408"/>
          </a:xfrm>
        </p:spPr>
        <p:txBody>
          <a:bodyPr lIns="73152" bIns="0" anchor="b">
            <a:sp3d prstMaterial="matte"/>
          </a:bodyPr>
          <a:lstStyle>
            <a:lvl1pPr algn="l">
              <a:defRPr sz="2000" b="0"/>
            </a:lvl1pPr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903805" y="1484808"/>
            <a:ext cx="6247397" cy="5373192"/>
          </a:xfrm>
          <a:solidFill>
            <a:schemeClr val="bg2">
              <a:shade val="75000"/>
            </a:schemeClr>
          </a:solidFill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  <a:extLst/>
          </a:lstStyle>
          <a:p>
            <a:r>
              <a:rPr kumimoji="0" lang="en-US" dirty="0" smtClean="0"/>
              <a:t>Click icon to add picture</a:t>
            </a:r>
            <a:endParaRPr kumimoji="0"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64592" y="1728216"/>
            <a:ext cx="2468880" cy="457200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164592" y="1170432"/>
            <a:ext cx="2523744" cy="201168"/>
          </a:xfrm>
        </p:spPr>
        <p:txBody>
          <a:bodyPr/>
          <a:lstStyle/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 bwMode="invGray">
          <a:xfrm>
            <a:off x="2855737" y="0"/>
            <a:ext cx="45720" cy="685800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35808" y="1170432"/>
            <a:ext cx="5193792" cy="201168"/>
          </a:xfrm>
        </p:spPr>
        <p:txBody>
          <a:bodyPr/>
          <a:lstStyle>
            <a:lvl1pPr>
              <a:defRPr>
                <a:solidFill>
                  <a:schemeClr val="bg1">
                    <a:shade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339328" y="1170432"/>
            <a:ext cx="733864" cy="201168"/>
          </a:xfrm>
        </p:spPr>
        <p:txBody>
          <a:bodyPr/>
          <a:lstStyle/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 bwMode="invGray">
          <a:xfrm>
            <a:off x="0" y="1435895"/>
            <a:ext cx="9144000" cy="45720"/>
          </a:xfrm>
          <a:prstGeom prst="rect">
            <a:avLst/>
          </a:prstGeom>
          <a:solidFill>
            <a:srgbClr val="FFFFFF"/>
          </a:solidFill>
          <a:ln w="48000" cap="flat" cmpd="thickThin" algn="ctr">
            <a:noFill/>
            <a:prstDash val="solid"/>
          </a:ln>
          <a:effectLst>
            <a:outerShdw blurRad="31750" dist="10160" dir="5400000" algn="tl" rotWithShape="0">
              <a:srgbClr val="000000">
                <a:alpha val="60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7" name="Rectangle 6"/>
          <p:cNvSpPr/>
          <p:nvPr/>
        </p:nvSpPr>
        <p:spPr bwMode="ltGray">
          <a:xfrm>
            <a:off x="0" y="0"/>
            <a:ext cx="9143999" cy="1433733"/>
          </a:xfrm>
          <a:prstGeom prst="rect">
            <a:avLst/>
          </a:prstGeom>
          <a:solidFill>
            <a:srgbClr val="000000"/>
          </a:solidFill>
          <a:ln w="48000" cap="flat" cmpd="thickThin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1251062"/>
          </a:xfrm>
          <a:prstGeom prst="rect">
            <a:avLst/>
          </a:prstGeom>
        </p:spPr>
        <p:txBody>
          <a:bodyPr vert="horz" lIns="91440" rIns="45720" rtlCol="0" anchor="ctr">
            <a:normAutofit/>
            <a:scene3d>
              <a:camera prst="orthographicFront"/>
              <a:lightRig rig="threePt" dir="t">
                <a:rot lat="0" lon="0" rev="4800000"/>
              </a:lightRig>
            </a:scene3d>
            <a:sp3d prstMaterial="matte">
              <a:bevelT w="50800" h="10160"/>
            </a:sp3d>
          </a:bodyPr>
          <a:lstStyle>
            <a:extLst/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75191"/>
            <a:ext cx="8229600" cy="4625609"/>
          </a:xfrm>
          <a:prstGeom prst="rect">
            <a:avLst/>
          </a:prstGeom>
        </p:spPr>
        <p:txBody>
          <a:bodyPr vert="horz" lIns="54864" tIns="91440" rtlCol="0">
            <a:normAutofit/>
          </a:bodyPr>
          <a:lstStyle>
            <a:extLst/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476999"/>
            <a:ext cx="2133600" cy="274320"/>
          </a:xfrm>
          <a:prstGeom prst="rect">
            <a:avLst/>
          </a:prstGeom>
        </p:spPr>
        <p:txBody>
          <a:bodyPr vert="horz" lIns="109728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17A88AD0-017D-4572-A0D7-E15B7866308D}" type="datetimeFigureOut">
              <a:rPr lang="en-US" smtClean="0"/>
              <a:pPr/>
              <a:t>11/19/2013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40596" y="6476999"/>
            <a:ext cx="5507719" cy="274320"/>
          </a:xfrm>
          <a:prstGeom prst="rect">
            <a:avLst/>
          </a:prstGeom>
        </p:spPr>
        <p:txBody>
          <a:bodyPr vert="horz" lIns="45720" rIns="45720" bIns="0" rtlCol="0" anchor="b"/>
          <a:lstStyle>
            <a:lvl1pPr algn="l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04396" y="6476999"/>
            <a:ext cx="733864" cy="274320"/>
          </a:xfrm>
          <a:prstGeom prst="rect">
            <a:avLst/>
          </a:prstGeom>
        </p:spPr>
        <p:txBody>
          <a:bodyPr vert="horz" bIns="0" rtlCol="0" anchor="b"/>
          <a:lstStyle>
            <a:lvl1pPr algn="r" eaLnBrk="1" latinLnBrk="0" hangingPunct="1">
              <a:defRPr kumimoji="0" sz="1200">
                <a:solidFill>
                  <a:schemeClr val="tx1">
                    <a:tint val="95000"/>
                  </a:schemeClr>
                </a:solidFill>
              </a:defRPr>
            </a:lvl1pPr>
            <a:extLst/>
          </a:lstStyle>
          <a:p>
            <a:fld id="{43A0423C-A16E-4CA2-A4BB-B00BBB1A263E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500" b="1" kern="1200">
          <a:solidFill>
            <a:schemeClr val="accent1">
              <a:satMod val="150000"/>
            </a:schemeClr>
          </a:solidFill>
          <a:effectLst/>
          <a:latin typeface="+mj-lt"/>
          <a:ea typeface="+mj-ea"/>
          <a:cs typeface="+mj-cs"/>
        </a:defRPr>
      </a:lvl1pPr>
      <a:extLst/>
    </p:titleStyle>
    <p:bodyStyle>
      <a:lvl1pPr marL="438912" indent="-320040" algn="l" rtl="0" eaLnBrk="1" latinLnBrk="0" hangingPunct="1">
        <a:spcBef>
          <a:spcPts val="0"/>
        </a:spcBef>
        <a:buClr>
          <a:schemeClr val="accent1"/>
        </a:buClr>
        <a:buSzPct val="80000"/>
        <a:buFont typeface="Wingdings 2"/>
        <a:buChar char=""/>
        <a:defRPr kumimoji="0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31520" indent="-274320" algn="l" rtl="0" eaLnBrk="1" latinLnBrk="0" hangingPunct="1">
        <a:spcBef>
          <a:spcPct val="20000"/>
        </a:spcBef>
        <a:buClr>
          <a:schemeClr val="accent2"/>
        </a:buClr>
        <a:buSzPct val="90000"/>
        <a:buFont typeface="Wingdings"/>
        <a:buChar char=""/>
        <a:defRPr kumimoji="0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0" hangingPunct="1">
        <a:spcBef>
          <a:spcPct val="20000"/>
        </a:spcBef>
        <a:buClr>
          <a:schemeClr val="accent3"/>
        </a:buClr>
        <a:buFont typeface="Arial"/>
        <a:buChar char="▪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16152" indent="-182880" algn="l" rtl="0" eaLnBrk="1" latinLnBrk="0" hangingPunct="1">
        <a:spcBef>
          <a:spcPct val="20000"/>
        </a:spcBef>
        <a:buClr>
          <a:schemeClr val="accent4"/>
        </a:buClr>
        <a:buFont typeface="Arial"/>
        <a:buChar char="▪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26464" indent="-182880" algn="l" rtl="0" eaLnBrk="1" latinLnBrk="0" hangingPunct="1">
        <a:spcBef>
          <a:spcPct val="20000"/>
        </a:spcBef>
        <a:buClr>
          <a:schemeClr val="accent5"/>
        </a:buClr>
        <a:buFont typeface="Wingdings 3"/>
        <a:buChar char=""/>
        <a:defRPr kumimoji="0" lang="en-US" sz="20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1627632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ct val="20000"/>
        </a:spcBef>
        <a:buClr>
          <a:schemeClr val="accent1"/>
        </a:buClr>
        <a:buSzPct val="100000"/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029968" indent="-182880" algn="l" rtl="0" eaLnBrk="1" latinLnBrk="0" hangingPunct="1">
        <a:spcBef>
          <a:spcPct val="20000"/>
        </a:spcBef>
        <a:buClr>
          <a:schemeClr val="accent2"/>
        </a:buClr>
        <a:buFont typeface="Wingdings 2" pitchFamily="18" charset="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231136" indent="-182880" algn="l" rtl="0" eaLnBrk="1" latinLnBrk="0" hangingPunct="1">
        <a:spcBef>
          <a:spcPct val="20000"/>
        </a:spcBef>
        <a:buClr>
          <a:schemeClr val="accent3"/>
        </a:buClr>
        <a:buFont typeface="Wingdings 2" pitchFamily="18" charset="2"/>
        <a:buChar char="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19100" y="1320800"/>
            <a:ext cx="8077200" cy="1485900"/>
          </a:xfrm>
        </p:spPr>
        <p:txBody>
          <a:bodyPr>
            <a:normAutofit/>
          </a:bodyPr>
          <a:lstStyle/>
          <a:p>
            <a:pPr algn="ctr">
              <a:lnSpc>
                <a:spcPct val="150000"/>
              </a:lnSpc>
            </a:pPr>
            <a:r>
              <a:rPr lang="en-US" dirty="0" smtClean="0"/>
              <a:t>Foreign Wills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4863970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Will probated in non-domiciliary jurisdiction </a:t>
            </a:r>
          </a:p>
          <a:p>
            <a:pPr lvl="1"/>
            <a:r>
              <a:rPr lang="en-US" b="1" dirty="0" smtClean="0"/>
              <a:t>More complicated procedure and application</a:t>
            </a:r>
          </a:p>
          <a:p>
            <a:pPr lvl="1"/>
            <a:r>
              <a:rPr lang="en-US" b="1" dirty="0" smtClean="0"/>
              <a:t>But, no court order needed if not contested.</a:t>
            </a:r>
          </a:p>
          <a:p>
            <a:pPr lvl="1"/>
            <a:r>
              <a:rPr lang="en-US" b="1" dirty="0" smtClean="0"/>
              <a:t>Citation by registered or certified mail on all beneficiaries and heirs.</a:t>
            </a:r>
          </a:p>
        </p:txBody>
      </p:sp>
    </p:spTree>
    <p:extLst>
      <p:ext uri="{BB962C8B-B14F-4D97-AF65-F5344CB8AC3E}">
        <p14:creationId xmlns:p14="http://schemas.microsoft.com/office/powerpoint/2010/main" val="16426003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Will probated in non-domiciliary jurisdiction </a:t>
            </a:r>
          </a:p>
          <a:p>
            <a:pPr lvl="1"/>
            <a:r>
              <a:rPr lang="en-US" b="1" dirty="0" smtClean="0"/>
              <a:t>More complicated procedure and application</a:t>
            </a:r>
          </a:p>
          <a:p>
            <a:pPr lvl="1"/>
            <a:r>
              <a:rPr lang="en-US" b="1" dirty="0" smtClean="0"/>
              <a:t>But, no court order needed if not contested.</a:t>
            </a:r>
          </a:p>
          <a:p>
            <a:pPr lvl="1"/>
            <a:r>
              <a:rPr lang="en-US" b="1" dirty="0" smtClean="0"/>
              <a:t>Citation by registered or certified mail on all beneficiaries and heirs.</a:t>
            </a:r>
          </a:p>
          <a:p>
            <a:pPr lvl="1"/>
            <a:r>
              <a:rPr lang="en-US" b="1" dirty="0" smtClean="0"/>
              <a:t>Contest on </a:t>
            </a:r>
            <a:r>
              <a:rPr lang="en-US" b="1" u="sng" dirty="0" smtClean="0"/>
              <a:t>any</a:t>
            </a:r>
            <a:r>
              <a:rPr lang="en-US" b="1" dirty="0" smtClean="0"/>
              <a:t> ground that would be a ground under Texas law.</a:t>
            </a:r>
          </a:p>
        </p:txBody>
      </p:sp>
    </p:spTree>
    <p:extLst>
      <p:ext uri="{BB962C8B-B14F-4D97-AF65-F5344CB8AC3E}">
        <p14:creationId xmlns:p14="http://schemas.microsoft.com/office/powerpoint/2010/main" val="8308549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3.  Ancillary administration</a:t>
            </a:r>
          </a:p>
          <a:p>
            <a:endParaRPr lang="en-US" b="1" dirty="0"/>
          </a:p>
          <a:p>
            <a:pPr lvl="1"/>
            <a:r>
              <a:rPr lang="en-US" b="1" i="1" dirty="0" smtClean="0"/>
              <a:t>Leggett</a:t>
            </a:r>
            <a:r>
              <a:rPr lang="en-US" b="1" dirty="0" smtClean="0"/>
              <a:t> (p. 238)</a:t>
            </a:r>
            <a:endParaRPr lang="en-US" b="1" i="1" dirty="0" smtClean="0"/>
          </a:p>
        </p:txBody>
      </p:sp>
    </p:spTree>
    <p:extLst>
      <p:ext uri="{BB962C8B-B14F-4D97-AF65-F5344CB8AC3E}">
        <p14:creationId xmlns:p14="http://schemas.microsoft.com/office/powerpoint/2010/main" val="1460830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nowhere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1</a:t>
            </a:r>
            <a:r>
              <a:rPr lang="en-US" b="1" dirty="0" smtClean="0"/>
              <a:t>.  Neither admitted nor rejected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Original probate in Texas just like domestic will.</a:t>
            </a:r>
          </a:p>
        </p:txBody>
      </p:sp>
    </p:spTree>
    <p:extLst>
      <p:ext uri="{BB962C8B-B14F-4D97-AF65-F5344CB8AC3E}">
        <p14:creationId xmlns:p14="http://schemas.microsoft.com/office/powerpoint/2010/main" val="2122581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nowhere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2.  Rejected in domiciliary jurisdiction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Conclusive in Texas unless ground for rejection would not have been a valid rejection ground under Texas law.</a:t>
            </a:r>
          </a:p>
          <a:p>
            <a:pPr lvl="2"/>
            <a:r>
              <a:rPr lang="en-US" b="1" dirty="0" smtClean="0"/>
              <a:t>Examples?</a:t>
            </a:r>
          </a:p>
        </p:txBody>
      </p:sp>
    </p:spTree>
    <p:extLst>
      <p:ext uri="{BB962C8B-B14F-4D97-AF65-F5344CB8AC3E}">
        <p14:creationId xmlns:p14="http://schemas.microsoft.com/office/powerpoint/2010/main" val="21867201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Texas domiciliary with non-Texas will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Must meet all Texas requirements.</a:t>
            </a:r>
          </a:p>
          <a:p>
            <a:endParaRPr lang="en-US" b="1" dirty="0"/>
          </a:p>
          <a:p>
            <a:r>
              <a:rPr lang="en-US" b="1" dirty="0" smtClean="0"/>
              <a:t>Texas does not have a savings statute.</a:t>
            </a:r>
          </a:p>
          <a:p>
            <a:endParaRPr lang="en-US" b="1" dirty="0"/>
          </a:p>
          <a:p>
            <a:r>
              <a:rPr lang="en-US" b="1" dirty="0" smtClean="0"/>
              <a:t>Practical advice = 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1520923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Authority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Probate Code §§ 95-107</a:t>
            </a:r>
          </a:p>
          <a:p>
            <a:endParaRPr lang="en-US" b="1" dirty="0"/>
          </a:p>
          <a:p>
            <a:r>
              <a:rPr lang="en-US" b="1" dirty="0" smtClean="0"/>
              <a:t>Estates Code Subtitle K, Chapters 501-505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245010705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The situation:</a:t>
            </a:r>
          </a:p>
          <a:p>
            <a:pPr lvl="1"/>
            <a:r>
              <a:rPr lang="en-US" b="1" dirty="0" smtClean="0"/>
              <a:t>Non-Texas domiciliary</a:t>
            </a:r>
          </a:p>
          <a:p>
            <a:pPr lvl="1"/>
            <a:r>
              <a:rPr lang="en-US" b="1" dirty="0" smtClean="0"/>
              <a:t>Non-Texas will</a:t>
            </a:r>
          </a:p>
          <a:p>
            <a:pPr lvl="1"/>
            <a:r>
              <a:rPr lang="en-US" b="1" dirty="0" smtClean="0"/>
              <a:t>Will properly admitted in another state or country</a:t>
            </a:r>
          </a:p>
          <a:p>
            <a:pPr lvl="1"/>
            <a:endParaRPr lang="en-US" b="1" dirty="0"/>
          </a:p>
          <a:p>
            <a:r>
              <a:rPr lang="en-US" b="1" dirty="0" smtClean="0"/>
              <a:t>Options:</a:t>
            </a:r>
          </a:p>
          <a:p>
            <a:pPr lvl="1"/>
            <a:r>
              <a:rPr lang="en-US" b="1" dirty="0" smtClean="0"/>
              <a:t>Muniment of title</a:t>
            </a:r>
          </a:p>
          <a:p>
            <a:pPr lvl="1"/>
            <a:r>
              <a:rPr lang="en-US" b="1" dirty="0" smtClean="0"/>
              <a:t>Ancillary administration</a:t>
            </a:r>
            <a:endParaRPr lang="en-US" b="1" dirty="0"/>
          </a:p>
        </p:txBody>
      </p:sp>
    </p:spTree>
    <p:extLst>
      <p:ext uri="{BB962C8B-B14F-4D97-AF65-F5344CB8AC3E}">
        <p14:creationId xmlns:p14="http://schemas.microsoft.com/office/powerpoint/2010/main" val="34683686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 probated in decedent’s domiciliary jurisdiction at death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does </a:t>
            </a:r>
            <a:r>
              <a:rPr lang="en-US" b="1" u="sng" dirty="0" smtClean="0"/>
              <a:t>not</a:t>
            </a:r>
            <a:r>
              <a:rPr lang="en-US" b="1" dirty="0" smtClean="0"/>
              <a:t> need to meet Texas requirements.</a:t>
            </a:r>
          </a:p>
        </p:txBody>
      </p:sp>
    </p:spTree>
    <p:extLst>
      <p:ext uri="{BB962C8B-B14F-4D97-AF65-F5344CB8AC3E}">
        <p14:creationId xmlns:p14="http://schemas.microsoft.com/office/powerpoint/2010/main" val="9983438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 probated in decedent’s domiciliary jurisdiction at death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does </a:t>
            </a:r>
            <a:r>
              <a:rPr lang="en-US" b="1" u="sng" dirty="0" smtClean="0"/>
              <a:t>not</a:t>
            </a:r>
            <a:r>
              <a:rPr lang="en-US" b="1" dirty="0" smtClean="0"/>
              <a:t> need to meet Texas requirements.</a:t>
            </a:r>
          </a:p>
          <a:p>
            <a:pPr lvl="1"/>
            <a:r>
              <a:rPr lang="en-US" b="1" dirty="0" smtClean="0"/>
              <a:t>No court order needed.</a:t>
            </a:r>
          </a:p>
        </p:txBody>
      </p:sp>
    </p:spTree>
    <p:extLst>
      <p:ext uri="{BB962C8B-B14F-4D97-AF65-F5344CB8AC3E}">
        <p14:creationId xmlns:p14="http://schemas.microsoft.com/office/powerpoint/2010/main" val="2106071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 probated in decedent’s domiciliary jurisdiction at death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does </a:t>
            </a:r>
            <a:r>
              <a:rPr lang="en-US" b="1" u="sng" dirty="0" smtClean="0"/>
              <a:t>not</a:t>
            </a:r>
            <a:r>
              <a:rPr lang="en-US" b="1" dirty="0" smtClean="0"/>
              <a:t> need to meet Texas requirements.</a:t>
            </a:r>
          </a:p>
          <a:p>
            <a:pPr lvl="1"/>
            <a:r>
              <a:rPr lang="en-US" b="1" dirty="0" smtClean="0"/>
              <a:t>No court order needed.</a:t>
            </a:r>
          </a:p>
          <a:p>
            <a:pPr lvl="1"/>
            <a:r>
              <a:rPr lang="en-US" b="1" dirty="0" smtClean="0"/>
              <a:t>No citation needed.</a:t>
            </a:r>
          </a:p>
        </p:txBody>
      </p:sp>
    </p:spTree>
    <p:extLst>
      <p:ext uri="{BB962C8B-B14F-4D97-AF65-F5344CB8AC3E}">
        <p14:creationId xmlns:p14="http://schemas.microsoft.com/office/powerpoint/2010/main" val="1430966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 probated in decedent’s domiciliary jurisdiction at death</a:t>
            </a:r>
          </a:p>
          <a:p>
            <a:endParaRPr lang="en-US" b="1" dirty="0"/>
          </a:p>
          <a:p>
            <a:pPr lvl="1"/>
            <a:r>
              <a:rPr lang="en-US" b="1" dirty="0" smtClean="0"/>
              <a:t>Will does </a:t>
            </a:r>
            <a:r>
              <a:rPr lang="en-US" b="1" u="sng" dirty="0" smtClean="0"/>
              <a:t>not</a:t>
            </a:r>
            <a:r>
              <a:rPr lang="en-US" b="1" dirty="0" smtClean="0"/>
              <a:t> need to meet Texas requirements.</a:t>
            </a:r>
          </a:p>
          <a:p>
            <a:pPr lvl="1"/>
            <a:r>
              <a:rPr lang="en-US" b="1" dirty="0" smtClean="0"/>
              <a:t>No court order needed.</a:t>
            </a:r>
          </a:p>
          <a:p>
            <a:pPr lvl="1"/>
            <a:r>
              <a:rPr lang="en-US" b="1" dirty="0" smtClean="0"/>
              <a:t>No citation needed.</a:t>
            </a:r>
          </a:p>
          <a:p>
            <a:pPr lvl="1"/>
            <a:r>
              <a:rPr lang="en-US" b="1" dirty="0" smtClean="0"/>
              <a:t>File will and certified copy of order admitting it to probate.</a:t>
            </a:r>
          </a:p>
        </p:txBody>
      </p:sp>
    </p:spTree>
    <p:extLst>
      <p:ext uri="{BB962C8B-B14F-4D97-AF65-F5344CB8AC3E}">
        <p14:creationId xmlns:p14="http://schemas.microsoft.com/office/powerpoint/2010/main" val="11313500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 smtClean="0"/>
              <a:t>1.  Will probated in decedent’s domiciliary jurisdiction at death</a:t>
            </a:r>
          </a:p>
          <a:p>
            <a:pPr lvl="1"/>
            <a:r>
              <a:rPr lang="en-US" b="1" dirty="0" smtClean="0"/>
              <a:t>Ability to contest limited to:</a:t>
            </a:r>
          </a:p>
          <a:p>
            <a:pPr lvl="2"/>
            <a:r>
              <a:rPr lang="en-US" b="1" dirty="0" smtClean="0"/>
              <a:t>Foreign proceedings not properly authenticated.</a:t>
            </a:r>
          </a:p>
          <a:p>
            <a:pPr lvl="2"/>
            <a:r>
              <a:rPr lang="en-US" b="1" dirty="0" smtClean="0"/>
              <a:t>Will previously rejected in Texas.</a:t>
            </a:r>
          </a:p>
          <a:p>
            <a:pPr lvl="2"/>
            <a:r>
              <a:rPr lang="en-US" b="1" dirty="0" smtClean="0"/>
              <a:t>Will set aside in domiciliary jurisdiction.</a:t>
            </a:r>
          </a:p>
        </p:txBody>
      </p:sp>
    </p:spTree>
    <p:extLst>
      <p:ext uri="{BB962C8B-B14F-4D97-AF65-F5344CB8AC3E}">
        <p14:creationId xmlns:p14="http://schemas.microsoft.com/office/powerpoint/2010/main" val="22583555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/>
              <a:t>Foreigner with will admitted elsewhere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1" dirty="0"/>
              <a:t>2</a:t>
            </a:r>
            <a:r>
              <a:rPr lang="en-US" b="1" dirty="0" smtClean="0"/>
              <a:t>.  Will probated in non-domiciliary jurisdiction </a:t>
            </a:r>
          </a:p>
          <a:p>
            <a:pPr lvl="1"/>
            <a:r>
              <a:rPr lang="en-US" b="1" dirty="0" smtClean="0"/>
              <a:t>More complicated procedure and application</a:t>
            </a:r>
          </a:p>
          <a:p>
            <a:pPr lvl="1"/>
            <a:r>
              <a:rPr lang="en-US" b="1" dirty="0" smtClean="0"/>
              <a:t>But, no court order needed if not contested.</a:t>
            </a:r>
          </a:p>
        </p:txBody>
      </p:sp>
    </p:spTree>
    <p:extLst>
      <p:ext uri="{BB962C8B-B14F-4D97-AF65-F5344CB8AC3E}">
        <p14:creationId xmlns:p14="http://schemas.microsoft.com/office/powerpoint/2010/main" val="3751985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Module">
  <a:themeElements>
    <a:clrScheme name="Module">
      <a:dk1>
        <a:sysClr val="windowText" lastClr="000000"/>
      </a:dk1>
      <a:lt1>
        <a:sysClr val="window" lastClr="FFFFFF"/>
      </a:lt1>
      <a:dk2>
        <a:srgbClr val="5A6378"/>
      </a:dk2>
      <a:lt2>
        <a:srgbClr val="D4D4D6"/>
      </a:lt2>
      <a:accent1>
        <a:srgbClr val="F0AD00"/>
      </a:accent1>
      <a:accent2>
        <a:srgbClr val="60B5CC"/>
      </a:accent2>
      <a:accent3>
        <a:srgbClr val="E66C7D"/>
      </a:accent3>
      <a:accent4>
        <a:srgbClr val="6BB76D"/>
      </a:accent4>
      <a:accent5>
        <a:srgbClr val="E88651"/>
      </a:accent5>
      <a:accent6>
        <a:srgbClr val="C64847"/>
      </a:accent6>
      <a:hlink>
        <a:srgbClr val="168BBA"/>
      </a:hlink>
      <a:folHlink>
        <a:srgbClr val="680000"/>
      </a:folHlink>
    </a:clrScheme>
    <a:fontScheme name="Module">
      <a:maj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HY엽서L"/>
        <a:font script="Hans" typeface="华文楷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Modul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47500"/>
                <a:satMod val="137000"/>
              </a:schemeClr>
            </a:gs>
            <a:gs pos="55000">
              <a:schemeClr val="phClr">
                <a:shade val="69000"/>
                <a:satMod val="137000"/>
              </a:schemeClr>
            </a:gs>
            <a:gs pos="100000">
              <a:schemeClr val="phClr">
                <a:shade val="98000"/>
                <a:satMod val="137000"/>
              </a:schemeClr>
            </a:gs>
          </a:gsLst>
          <a:lin ang="16200000" scaled="0"/>
        </a:gradFill>
      </a:fillStyleLst>
      <a:lnStyleLst>
        <a:ln w="6350" cap="rnd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48000" cap="flat" cmpd="thickThin" algn="ctr">
          <a:solidFill>
            <a:schemeClr val="phClr"/>
          </a:solidFill>
          <a:prstDash val="solid"/>
        </a:ln>
        <a:ln w="48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5000" dist="25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39000" dist="25400" dir="5400000" rotWithShape="0">
              <a:srgbClr val="000000">
                <a:alpha val="38000"/>
              </a:srgbClr>
            </a:outerShdw>
          </a:effectLst>
          <a:scene3d>
            <a:camera prst="orthographicFront" fov="0">
              <a:rot lat="0" lon="0" rev="0"/>
            </a:camera>
            <a:lightRig rig="threePt" dir="t">
              <a:rot lat="0" lon="0" rev="1800000"/>
            </a:lightRig>
          </a:scene3d>
          <a:sp3d prstMaterial="matte">
            <a:bevelT h="200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8000"/>
                <a:satMod val="300000"/>
              </a:schemeClr>
            </a:gs>
            <a:gs pos="12000">
              <a:schemeClr val="phClr">
                <a:tint val="48000"/>
                <a:satMod val="300000"/>
              </a:schemeClr>
            </a:gs>
            <a:gs pos="20000">
              <a:schemeClr val="phClr">
                <a:tint val="49000"/>
                <a:satMod val="300000"/>
              </a:schemeClr>
            </a:gs>
            <a:gs pos="100000">
              <a:schemeClr val="phClr">
                <a:shade val="30000"/>
              </a:schemeClr>
            </a:gs>
          </a:gsLst>
          <a:path path="circle">
            <a:fillToRect l="10000" t="-25000" r="10000" b="125000"/>
          </a:path>
        </a:gradFill>
        <a:blipFill>
          <a:blip xmlns:r="http://schemas.openxmlformats.org/officeDocument/2006/relationships" r:embed="rId1">
            <a:duotone>
              <a:schemeClr val="phClr">
                <a:shade val="75000"/>
                <a:satMod val="105000"/>
              </a:schemeClr>
              <a:schemeClr val="phClr">
                <a:tint val="95000"/>
                <a:satMod val="105000"/>
              </a:schemeClr>
            </a:duotone>
          </a:blip>
          <a:tile tx="0" ty="0" sx="38000" sy="38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Module</Template>
  <TotalTime>4777</TotalTime>
  <Words>419</Words>
  <Application>Microsoft Office PowerPoint</Application>
  <PresentationFormat>On-screen Show (4:3)</PresentationFormat>
  <Paragraphs>76</Paragraphs>
  <Slides>15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2" baseType="lpstr">
      <vt:lpstr>Arial</vt:lpstr>
      <vt:lpstr>Calibri</vt:lpstr>
      <vt:lpstr>Corbel</vt:lpstr>
      <vt:lpstr>Wingdings</vt:lpstr>
      <vt:lpstr>Wingdings 2</vt:lpstr>
      <vt:lpstr>Wingdings 3</vt:lpstr>
      <vt:lpstr>Module</vt:lpstr>
      <vt:lpstr>Foreign Wills</vt:lpstr>
      <vt:lpstr>Authority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elsewhere</vt:lpstr>
      <vt:lpstr>Foreigner with will admitted nowhere</vt:lpstr>
      <vt:lpstr>Foreigner with will admitted nowhere</vt:lpstr>
      <vt:lpstr>Texas domiciliary with non-Texas will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Wills and Trusts</dc:title>
  <dc:creator>Gerry W. Beyer</dc:creator>
  <cp:lastModifiedBy>Gerry Beyer</cp:lastModifiedBy>
  <cp:revision>215</cp:revision>
  <cp:lastPrinted>2013-11-10T18:44:59Z</cp:lastPrinted>
  <dcterms:created xsi:type="dcterms:W3CDTF">2010-08-22T16:14:53Z</dcterms:created>
  <dcterms:modified xsi:type="dcterms:W3CDTF">2013-11-20T00:02:15Z</dcterms:modified>
</cp:coreProperties>
</file>