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67" r:id="rId2"/>
    <p:sldId id="268" r:id="rId3"/>
    <p:sldId id="269" r:id="rId4"/>
    <p:sldId id="270" r:id="rId5"/>
    <p:sldId id="271" r:id="rId6"/>
    <p:sldId id="272" r:id="rId7"/>
    <p:sldId id="273" r:id="rId8"/>
    <p:sldId id="274" r:id="rId9"/>
    <p:sldId id="275" r:id="rId10"/>
    <p:sldId id="276" r:id="rId11"/>
    <p:sldId id="284" r:id="rId12"/>
    <p:sldId id="277" r:id="rId13"/>
    <p:sldId id="278" r:id="rId14"/>
    <p:sldId id="279" r:id="rId15"/>
    <p:sldId id="280" r:id="rId16"/>
    <p:sldId id="281" r:id="rId17"/>
    <p:sldId id="282" r:id="rId18"/>
    <p:sldId id="283" r:id="rId19"/>
    <p:sldId id="285" r:id="rId20"/>
    <p:sldId id="286" r:id="rId21"/>
    <p:sldId id="287" r:id="rId22"/>
    <p:sldId id="288" r:id="rId23"/>
    <p:sldId id="289" r:id="rId24"/>
    <p:sldId id="290" r:id="rId25"/>
    <p:sldId id="293" r:id="rId26"/>
    <p:sldId id="291" r:id="rId27"/>
    <p:sldId id="292" r:id="rId28"/>
    <p:sldId id="294" r:id="rId29"/>
    <p:sldId id="295" r:id="rId30"/>
    <p:sldId id="297" r:id="rId31"/>
    <p:sldId id="296"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 id="311" r:id="rId46"/>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18" autoAdjust="0"/>
    <p:restoredTop sz="94660"/>
  </p:normalViewPr>
  <p:slideViewPr>
    <p:cSldViewPr snapToGrid="0">
      <p:cViewPr varScale="1">
        <p:scale>
          <a:sx n="76" d="100"/>
          <a:sy n="76" d="100"/>
        </p:scale>
        <p:origin x="990"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788" y="0"/>
            <a:ext cx="3070225" cy="469900"/>
          </a:xfrm>
          <a:prstGeom prst="rect">
            <a:avLst/>
          </a:prstGeom>
        </p:spPr>
        <p:txBody>
          <a:bodyPr vert="horz" lIns="91440" tIns="45720" rIns="91440" bIns="45720" rtlCol="0"/>
          <a:lstStyle>
            <a:lvl1pPr algn="r">
              <a:defRPr sz="1200"/>
            </a:lvl1pPr>
          </a:lstStyle>
          <a:p>
            <a:fld id="{917A64A4-10C9-4F70-9381-78DCC52EAE72}" type="datetimeFigureOut">
              <a:rPr lang="en-US" smtClean="0"/>
              <a:t>11/17/2013</a:t>
            </a:fld>
            <a:endParaRPr lang="en-US"/>
          </a:p>
        </p:txBody>
      </p:sp>
      <p:sp>
        <p:nvSpPr>
          <p:cNvPr id="4" name="Slide Image Placeholder 3"/>
          <p:cNvSpPr>
            <a:spLocks noGrp="1" noRot="1" noChangeAspect="1"/>
          </p:cNvSpPr>
          <p:nvPr>
            <p:ph type="sldImg" idx="2"/>
          </p:nvPr>
        </p:nvSpPr>
        <p:spPr>
          <a:xfrm>
            <a:off x="1433513" y="1171575"/>
            <a:ext cx="4219575" cy="31638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10088"/>
            <a:ext cx="5670550" cy="36909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700"/>
            <a:ext cx="307022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788" y="8902700"/>
            <a:ext cx="3070225" cy="469900"/>
          </a:xfrm>
          <a:prstGeom prst="rect">
            <a:avLst/>
          </a:prstGeom>
        </p:spPr>
        <p:txBody>
          <a:bodyPr vert="horz" lIns="91440" tIns="45720" rIns="91440" bIns="45720" rtlCol="0" anchor="b"/>
          <a:lstStyle>
            <a:lvl1pPr algn="r">
              <a:defRPr sz="1200"/>
            </a:lvl1pPr>
          </a:lstStyle>
          <a:p>
            <a:fld id="{8E6F28A1-ADBD-422B-A3F5-3124F8889AE6}" type="slidenum">
              <a:rPr lang="en-US" smtClean="0"/>
              <a:t>‹#›</a:t>
            </a:fld>
            <a:endParaRPr lang="en-US"/>
          </a:p>
        </p:txBody>
      </p:sp>
    </p:spTree>
    <p:extLst>
      <p:ext uri="{BB962C8B-B14F-4D97-AF65-F5344CB8AC3E}">
        <p14:creationId xmlns:p14="http://schemas.microsoft.com/office/powerpoint/2010/main" val="2504903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E6F28A1-ADBD-422B-A3F5-3124F8889AE6}" type="slidenum">
              <a:rPr lang="en-US" smtClean="0"/>
              <a:t>25</a:t>
            </a:fld>
            <a:endParaRPr lang="en-US"/>
          </a:p>
        </p:txBody>
      </p:sp>
    </p:spTree>
    <p:extLst>
      <p:ext uri="{BB962C8B-B14F-4D97-AF65-F5344CB8AC3E}">
        <p14:creationId xmlns:p14="http://schemas.microsoft.com/office/powerpoint/2010/main" val="3944099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A0423C-A16E-4CA2-A4BB-B00BBB1A263E}" type="slidenum">
              <a:rPr lang="en-US" smtClean="0"/>
              <a:pPr/>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3A0423C-A16E-4CA2-A4BB-B00BBB1A263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7A88AD0-017D-4572-A0D7-E15B7866308D}" type="datetimeFigureOut">
              <a:rPr lang="en-US" smtClean="0"/>
              <a:pPr/>
              <a:t>11/17/2013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3A0423C-A16E-4CA2-A4BB-B00BBB1A263E}" type="slidenum">
              <a:rPr lang="en-US" smtClean="0"/>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7A88AD0-017D-4572-A0D7-E15B7866308D}" type="datetimeFigureOut">
              <a:rPr lang="en-US" smtClean="0"/>
              <a:pPr/>
              <a:t>11/17/2013</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43A0423C-A16E-4CA2-A4BB-B00BBB1A263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7A88AD0-017D-4572-A0D7-E15B7866308D}" type="datetimeFigureOut">
              <a:rPr lang="en-US" smtClean="0"/>
              <a:pPr/>
              <a:t>11/17/2013</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A0423C-A16E-4CA2-A4BB-B00BBB1A263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800" y="1168400"/>
            <a:ext cx="8077200" cy="2400300"/>
          </a:xfrm>
        </p:spPr>
        <p:txBody>
          <a:bodyPr>
            <a:normAutofit/>
          </a:bodyPr>
          <a:lstStyle/>
          <a:p>
            <a:pPr algn="ctr">
              <a:lnSpc>
                <a:spcPct val="150000"/>
              </a:lnSpc>
            </a:pPr>
            <a:r>
              <a:rPr lang="en-US" dirty="0" smtClean="0"/>
              <a:t>Abbreviated Methods of Administration</a:t>
            </a:r>
            <a:endParaRPr lang="en-US" sz="3600" dirty="0"/>
          </a:p>
        </p:txBody>
      </p:sp>
    </p:spTree>
    <p:extLst>
      <p:ext uri="{BB962C8B-B14F-4D97-AF65-F5344CB8AC3E}">
        <p14:creationId xmlns:p14="http://schemas.microsoft.com/office/powerpoint/2010/main" val="14863970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a:t>7</a:t>
            </a:r>
            <a:r>
              <a:rPr lang="en-US" b="1" dirty="0" smtClean="0"/>
              <a:t>.  Effect</a:t>
            </a:r>
          </a:p>
          <a:p>
            <a:pPr lvl="1"/>
            <a:r>
              <a:rPr lang="en-US" b="1" dirty="0" smtClean="0"/>
              <a:t>Personal property</a:t>
            </a:r>
          </a:p>
          <a:p>
            <a:pPr lvl="2"/>
            <a:r>
              <a:rPr lang="en-US" b="1" dirty="0"/>
              <a:t>Persons holding the intestate’s personal property may deliver it to the </a:t>
            </a:r>
            <a:r>
              <a:rPr lang="en-US" b="1" dirty="0" smtClean="0"/>
              <a:t>heirs</a:t>
            </a:r>
          </a:p>
          <a:p>
            <a:pPr lvl="1"/>
            <a:r>
              <a:rPr lang="en-US" b="1" dirty="0" smtClean="0"/>
              <a:t>Real property</a:t>
            </a:r>
          </a:p>
          <a:p>
            <a:pPr lvl="2"/>
            <a:r>
              <a:rPr lang="en-US" b="1" dirty="0" smtClean="0"/>
              <a:t>Homestead = affidavit effective to transfer</a:t>
            </a:r>
          </a:p>
          <a:p>
            <a:pPr lvl="2"/>
            <a:r>
              <a:rPr lang="en-US" b="1" dirty="0" smtClean="0"/>
              <a:t>Other real property = procedure ineffective to transfer title</a:t>
            </a:r>
          </a:p>
        </p:txBody>
      </p:sp>
    </p:spTree>
    <p:extLst>
      <p:ext uri="{BB962C8B-B14F-4D97-AF65-F5344CB8AC3E}">
        <p14:creationId xmlns:p14="http://schemas.microsoft.com/office/powerpoint/2010/main" val="25050995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863600"/>
            <a:ext cx="8077200" cy="2400300"/>
          </a:xfrm>
        </p:spPr>
        <p:txBody>
          <a:bodyPr>
            <a:normAutofit fontScale="90000"/>
          </a:bodyPr>
          <a:lstStyle/>
          <a:p>
            <a:pPr algn="ctr">
              <a:lnSpc>
                <a:spcPct val="150000"/>
              </a:lnSpc>
            </a:pPr>
            <a:r>
              <a:rPr lang="en-US" dirty="0" smtClean="0"/>
              <a:t>Abbreviated Methods of Administration</a:t>
            </a:r>
            <a:br>
              <a:rPr lang="en-US" dirty="0" smtClean="0"/>
            </a:br>
            <a:r>
              <a:rPr lang="en-US" dirty="0"/>
              <a:t/>
            </a:r>
            <a:br>
              <a:rPr lang="en-US" dirty="0"/>
            </a:br>
            <a:r>
              <a:rPr lang="en-US" sz="3100" dirty="0" smtClean="0"/>
              <a:t>[continued]</a:t>
            </a:r>
            <a:endParaRPr lang="en-US" sz="3100" dirty="0"/>
          </a:p>
        </p:txBody>
      </p:sp>
    </p:spTree>
    <p:extLst>
      <p:ext uri="{BB962C8B-B14F-4D97-AF65-F5344CB8AC3E}">
        <p14:creationId xmlns:p14="http://schemas.microsoft.com/office/powerpoint/2010/main" val="15477672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Family Allowance Small Estate</a:t>
            </a:r>
            <a:endParaRPr lang="en-US" dirty="0"/>
          </a:p>
        </p:txBody>
      </p:sp>
      <p:sp>
        <p:nvSpPr>
          <p:cNvPr id="3" name="Content Placeholder 2"/>
          <p:cNvSpPr>
            <a:spLocks noGrp="1"/>
          </p:cNvSpPr>
          <p:nvPr>
            <p:ph idx="1"/>
          </p:nvPr>
        </p:nvSpPr>
        <p:spPr/>
        <p:txBody>
          <a:bodyPr/>
          <a:lstStyle/>
          <a:p>
            <a:r>
              <a:rPr lang="en-US" b="1" dirty="0" smtClean="0"/>
              <a:t>Authority</a:t>
            </a:r>
          </a:p>
          <a:p>
            <a:pPr lvl="2"/>
            <a:r>
              <a:rPr lang="en-US" b="1" dirty="0" smtClean="0"/>
              <a:t>PC §§ 139-142</a:t>
            </a:r>
          </a:p>
          <a:p>
            <a:pPr lvl="2"/>
            <a:r>
              <a:rPr lang="en-US" b="1" dirty="0" smtClean="0"/>
              <a:t>EC Chapter 451</a:t>
            </a:r>
            <a:endParaRPr lang="en-US" b="1" dirty="0"/>
          </a:p>
        </p:txBody>
      </p:sp>
    </p:spTree>
    <p:extLst>
      <p:ext uri="{BB962C8B-B14F-4D97-AF65-F5344CB8AC3E}">
        <p14:creationId xmlns:p14="http://schemas.microsoft.com/office/powerpoint/2010/main" val="25465070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Family Allowance Small Estate</a:t>
            </a:r>
            <a:endParaRPr lang="en-US" dirty="0"/>
          </a:p>
        </p:txBody>
      </p:sp>
      <p:sp>
        <p:nvSpPr>
          <p:cNvPr id="3" name="Content Placeholder 2"/>
          <p:cNvSpPr>
            <a:spLocks noGrp="1"/>
          </p:cNvSpPr>
          <p:nvPr>
            <p:ph idx="1"/>
          </p:nvPr>
        </p:nvSpPr>
        <p:spPr/>
        <p:txBody>
          <a:bodyPr/>
          <a:lstStyle/>
          <a:p>
            <a:r>
              <a:rPr lang="en-US" b="1" dirty="0" smtClean="0"/>
              <a:t>Requirements</a:t>
            </a:r>
          </a:p>
          <a:p>
            <a:pPr lvl="1"/>
            <a:r>
              <a:rPr lang="en-US" b="1" dirty="0" smtClean="0"/>
              <a:t>1.  Survived by at least one of the following:</a:t>
            </a:r>
          </a:p>
          <a:p>
            <a:pPr lvl="2"/>
            <a:r>
              <a:rPr lang="en-US" b="1" dirty="0" smtClean="0"/>
              <a:t>Spouse</a:t>
            </a:r>
          </a:p>
          <a:p>
            <a:pPr lvl="2"/>
            <a:r>
              <a:rPr lang="en-US" b="1" dirty="0" smtClean="0"/>
              <a:t>Minor child</a:t>
            </a:r>
          </a:p>
          <a:p>
            <a:pPr lvl="2"/>
            <a:r>
              <a:rPr lang="en-US" b="1" dirty="0" smtClean="0"/>
              <a:t>Adult incapacitated child</a:t>
            </a:r>
          </a:p>
        </p:txBody>
      </p:sp>
    </p:spTree>
    <p:extLst>
      <p:ext uri="{BB962C8B-B14F-4D97-AF65-F5344CB8AC3E}">
        <p14:creationId xmlns:p14="http://schemas.microsoft.com/office/powerpoint/2010/main" val="15897791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Family Allowance Small Estate</a:t>
            </a:r>
            <a:endParaRPr lang="en-US" dirty="0"/>
          </a:p>
        </p:txBody>
      </p:sp>
      <p:sp>
        <p:nvSpPr>
          <p:cNvPr id="3" name="Content Placeholder 2"/>
          <p:cNvSpPr>
            <a:spLocks noGrp="1"/>
          </p:cNvSpPr>
          <p:nvPr>
            <p:ph idx="1"/>
          </p:nvPr>
        </p:nvSpPr>
        <p:spPr/>
        <p:txBody>
          <a:bodyPr/>
          <a:lstStyle/>
          <a:p>
            <a:r>
              <a:rPr lang="en-US" b="1" dirty="0" smtClean="0"/>
              <a:t>Requirements</a:t>
            </a:r>
          </a:p>
          <a:p>
            <a:pPr lvl="1"/>
            <a:r>
              <a:rPr lang="en-US" b="1" dirty="0"/>
              <a:t>2</a:t>
            </a:r>
            <a:r>
              <a:rPr lang="en-US" b="1" dirty="0" smtClean="0"/>
              <a:t>.  Value of estate does not exceed the family allowance not counting:</a:t>
            </a:r>
          </a:p>
          <a:p>
            <a:pPr lvl="2"/>
            <a:r>
              <a:rPr lang="en-US" b="1" dirty="0" smtClean="0"/>
              <a:t>Homestead</a:t>
            </a:r>
          </a:p>
          <a:p>
            <a:pPr lvl="2"/>
            <a:r>
              <a:rPr lang="en-US" b="1" dirty="0" smtClean="0"/>
              <a:t>Exempt personal property</a:t>
            </a:r>
          </a:p>
        </p:txBody>
      </p:sp>
    </p:spTree>
    <p:extLst>
      <p:ext uri="{BB962C8B-B14F-4D97-AF65-F5344CB8AC3E}">
        <p14:creationId xmlns:p14="http://schemas.microsoft.com/office/powerpoint/2010/main" val="21537896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Family Allowance Small Estate</a:t>
            </a:r>
            <a:endParaRPr lang="en-US" dirty="0"/>
          </a:p>
        </p:txBody>
      </p:sp>
      <p:sp>
        <p:nvSpPr>
          <p:cNvPr id="3" name="Content Placeholder 2"/>
          <p:cNvSpPr>
            <a:spLocks noGrp="1"/>
          </p:cNvSpPr>
          <p:nvPr>
            <p:ph idx="1"/>
          </p:nvPr>
        </p:nvSpPr>
        <p:spPr/>
        <p:txBody>
          <a:bodyPr/>
          <a:lstStyle/>
          <a:p>
            <a:r>
              <a:rPr lang="en-US" b="1" dirty="0" smtClean="0"/>
              <a:t>Requirements</a:t>
            </a:r>
          </a:p>
          <a:p>
            <a:pPr lvl="1"/>
            <a:r>
              <a:rPr lang="en-US" b="1" dirty="0" smtClean="0"/>
              <a:t>3.  Application which lists:</a:t>
            </a:r>
          </a:p>
          <a:p>
            <a:pPr lvl="2"/>
            <a:r>
              <a:rPr lang="en-US" b="1" dirty="0" smtClean="0"/>
              <a:t>Heirs</a:t>
            </a:r>
          </a:p>
          <a:p>
            <a:pPr lvl="2"/>
            <a:r>
              <a:rPr lang="en-US" b="1" dirty="0" smtClean="0"/>
              <a:t>Assets</a:t>
            </a:r>
          </a:p>
          <a:p>
            <a:pPr lvl="2"/>
            <a:r>
              <a:rPr lang="en-US" b="1" dirty="0" smtClean="0"/>
              <a:t>Liabilities</a:t>
            </a:r>
          </a:p>
        </p:txBody>
      </p:sp>
    </p:spTree>
    <p:extLst>
      <p:ext uri="{BB962C8B-B14F-4D97-AF65-F5344CB8AC3E}">
        <p14:creationId xmlns:p14="http://schemas.microsoft.com/office/powerpoint/2010/main" val="1459243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Family Allowance Small Estate</a:t>
            </a:r>
            <a:endParaRPr lang="en-US" dirty="0"/>
          </a:p>
        </p:txBody>
      </p:sp>
      <p:sp>
        <p:nvSpPr>
          <p:cNvPr id="3" name="Content Placeholder 2"/>
          <p:cNvSpPr>
            <a:spLocks noGrp="1"/>
          </p:cNvSpPr>
          <p:nvPr>
            <p:ph idx="1"/>
          </p:nvPr>
        </p:nvSpPr>
        <p:spPr/>
        <p:txBody>
          <a:bodyPr/>
          <a:lstStyle/>
          <a:p>
            <a:r>
              <a:rPr lang="en-US" b="1" dirty="0" smtClean="0"/>
              <a:t>Effect</a:t>
            </a:r>
          </a:p>
          <a:p>
            <a:pPr lvl="1"/>
            <a:r>
              <a:rPr lang="en-US" b="1" dirty="0" smtClean="0"/>
              <a:t>Court sets aside the family allowance for the appropriate claimants</a:t>
            </a:r>
          </a:p>
          <a:p>
            <a:pPr lvl="1"/>
            <a:r>
              <a:rPr lang="en-US" b="1" dirty="0" smtClean="0"/>
              <a:t>Court orders that no administration needed as no assets for the creditors to reach</a:t>
            </a:r>
          </a:p>
        </p:txBody>
      </p:sp>
    </p:spTree>
    <p:extLst>
      <p:ext uri="{BB962C8B-B14F-4D97-AF65-F5344CB8AC3E}">
        <p14:creationId xmlns:p14="http://schemas.microsoft.com/office/powerpoint/2010/main" val="3402748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  Summary proceedings for certain insolvent estates</a:t>
            </a:r>
            <a:endParaRPr lang="en-US" dirty="0"/>
          </a:p>
        </p:txBody>
      </p:sp>
      <p:sp>
        <p:nvSpPr>
          <p:cNvPr id="3" name="Content Placeholder 2"/>
          <p:cNvSpPr>
            <a:spLocks noGrp="1"/>
          </p:cNvSpPr>
          <p:nvPr>
            <p:ph idx="1"/>
          </p:nvPr>
        </p:nvSpPr>
        <p:spPr/>
        <p:txBody>
          <a:bodyPr/>
          <a:lstStyle/>
          <a:p>
            <a:r>
              <a:rPr lang="en-US" b="1" dirty="0" smtClean="0"/>
              <a:t>Authority</a:t>
            </a:r>
          </a:p>
          <a:p>
            <a:pPr lvl="2"/>
            <a:r>
              <a:rPr lang="en-US" b="1" dirty="0" smtClean="0"/>
              <a:t>PC § 143</a:t>
            </a:r>
          </a:p>
          <a:p>
            <a:pPr lvl="2"/>
            <a:r>
              <a:rPr lang="en-US" b="1" dirty="0" smtClean="0"/>
              <a:t>EC § 354.001</a:t>
            </a:r>
          </a:p>
          <a:p>
            <a:pPr lvl="2"/>
            <a:endParaRPr lang="en-US" b="1" dirty="0"/>
          </a:p>
          <a:p>
            <a:r>
              <a:rPr lang="en-US" b="1" dirty="0" smtClean="0"/>
              <a:t>Used when estate not large enough to pay Class 1 through 4 claims.</a:t>
            </a:r>
            <a:endParaRPr lang="en-US" b="1" dirty="0"/>
          </a:p>
          <a:p>
            <a:pPr lvl="2"/>
            <a:endParaRPr lang="en-US" b="1" dirty="0"/>
          </a:p>
        </p:txBody>
      </p:sp>
    </p:spTree>
    <p:extLst>
      <p:ext uri="{BB962C8B-B14F-4D97-AF65-F5344CB8AC3E}">
        <p14:creationId xmlns:p14="http://schemas.microsoft.com/office/powerpoint/2010/main" val="24192835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Withdrawing estate from administration</a:t>
            </a:r>
            <a:endParaRPr lang="en-US" dirty="0"/>
          </a:p>
        </p:txBody>
      </p:sp>
      <p:sp>
        <p:nvSpPr>
          <p:cNvPr id="3" name="Content Placeholder 2"/>
          <p:cNvSpPr>
            <a:spLocks noGrp="1"/>
          </p:cNvSpPr>
          <p:nvPr>
            <p:ph idx="1"/>
          </p:nvPr>
        </p:nvSpPr>
        <p:spPr/>
        <p:txBody>
          <a:bodyPr>
            <a:normAutofit lnSpcReduction="10000"/>
          </a:bodyPr>
          <a:lstStyle/>
          <a:p>
            <a:pPr lvl="0">
              <a:buClr>
                <a:srgbClr val="F0AD00"/>
              </a:buClr>
            </a:pPr>
            <a:r>
              <a:rPr lang="en-US" b="1" dirty="0">
                <a:solidFill>
                  <a:prstClr val="black"/>
                </a:solidFill>
              </a:rPr>
              <a:t>Authority</a:t>
            </a:r>
          </a:p>
          <a:p>
            <a:pPr lvl="2">
              <a:buClr>
                <a:srgbClr val="E66C7D"/>
              </a:buClr>
            </a:pPr>
            <a:r>
              <a:rPr lang="en-US" b="1" dirty="0">
                <a:solidFill>
                  <a:prstClr val="black"/>
                </a:solidFill>
              </a:rPr>
              <a:t>PC </a:t>
            </a:r>
            <a:r>
              <a:rPr lang="en-US" b="1" dirty="0" smtClean="0">
                <a:solidFill>
                  <a:prstClr val="black"/>
                </a:solidFill>
              </a:rPr>
              <a:t>§§ 262-269</a:t>
            </a:r>
            <a:endParaRPr lang="en-US" b="1" dirty="0">
              <a:solidFill>
                <a:prstClr val="black"/>
              </a:solidFill>
            </a:endParaRPr>
          </a:p>
          <a:p>
            <a:pPr lvl="2">
              <a:buClr>
                <a:srgbClr val="E66C7D"/>
              </a:buClr>
            </a:pPr>
            <a:r>
              <a:rPr lang="en-US" b="1" dirty="0">
                <a:solidFill>
                  <a:prstClr val="black"/>
                </a:solidFill>
              </a:rPr>
              <a:t>EC </a:t>
            </a:r>
            <a:r>
              <a:rPr lang="en-US" b="1" dirty="0" smtClean="0">
                <a:solidFill>
                  <a:prstClr val="black"/>
                </a:solidFill>
              </a:rPr>
              <a:t>Chapter 354, Subchapter B</a:t>
            </a:r>
          </a:p>
          <a:p>
            <a:pPr marL="768096" lvl="2" indent="0">
              <a:buClr>
                <a:srgbClr val="E66C7D"/>
              </a:buClr>
              <a:buNone/>
            </a:pPr>
            <a:endParaRPr lang="en-US" b="1" dirty="0">
              <a:solidFill>
                <a:prstClr val="black"/>
              </a:solidFill>
            </a:endParaRPr>
          </a:p>
          <a:p>
            <a:pPr marL="667512" indent="-457200">
              <a:buClr>
                <a:srgbClr val="E66C7D"/>
              </a:buClr>
            </a:pPr>
            <a:r>
              <a:rPr lang="en-US" b="1" dirty="0" smtClean="0">
                <a:solidFill>
                  <a:prstClr val="black"/>
                </a:solidFill>
              </a:rPr>
              <a:t>Used by heir who wants to stop estate administration process and obtain the property.</a:t>
            </a:r>
          </a:p>
          <a:p>
            <a:pPr marL="667512" indent="-457200">
              <a:buClr>
                <a:srgbClr val="E66C7D"/>
              </a:buClr>
            </a:pPr>
            <a:endParaRPr lang="en-US" b="1" dirty="0">
              <a:solidFill>
                <a:prstClr val="black"/>
              </a:solidFill>
            </a:endParaRPr>
          </a:p>
          <a:p>
            <a:pPr marL="667512" indent="-457200">
              <a:buClr>
                <a:srgbClr val="E66C7D"/>
              </a:buClr>
            </a:pPr>
            <a:r>
              <a:rPr lang="en-US" b="1" dirty="0" smtClean="0">
                <a:solidFill>
                  <a:prstClr val="black"/>
                </a:solidFill>
              </a:rPr>
              <a:t>Bond at least double value of estate is necessary</a:t>
            </a:r>
            <a:r>
              <a:rPr lang="en-US" b="1" dirty="0">
                <a:solidFill>
                  <a:prstClr val="black"/>
                </a:solidFill>
              </a:rPr>
              <a:t> </a:t>
            </a:r>
            <a:r>
              <a:rPr lang="en-US" b="1" dirty="0" smtClean="0">
                <a:solidFill>
                  <a:prstClr val="black"/>
                </a:solidFill>
              </a:rPr>
              <a:t>to protect creditors.</a:t>
            </a:r>
            <a:endParaRPr lang="en-US" b="1" dirty="0">
              <a:solidFill>
                <a:prstClr val="black"/>
              </a:solidFill>
            </a:endParaRPr>
          </a:p>
          <a:p>
            <a:endParaRPr lang="en-US" dirty="0"/>
          </a:p>
        </p:txBody>
      </p:sp>
    </p:spTree>
    <p:extLst>
      <p:ext uri="{BB962C8B-B14F-4D97-AF65-F5344CB8AC3E}">
        <p14:creationId xmlns:p14="http://schemas.microsoft.com/office/powerpoint/2010/main" val="32039697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When used:</a:t>
            </a:r>
            <a:endParaRPr lang="en-US" b="1" dirty="0"/>
          </a:p>
          <a:p>
            <a:pPr marL="971550" lvl="1" indent="-514350">
              <a:buFont typeface="+mj-lt"/>
              <a:buAutoNum type="arabicPeriod"/>
            </a:pPr>
            <a:r>
              <a:rPr lang="en-US" b="1" dirty="0" smtClean="0"/>
              <a:t>If decedent died intestate and no administration necessary.</a:t>
            </a:r>
            <a:endParaRPr lang="en-US" b="1" dirty="0"/>
          </a:p>
          <a:p>
            <a:pPr marL="971550" lvl="1" indent="-514350">
              <a:buFont typeface="+mj-lt"/>
              <a:buAutoNum type="arabicPeriod"/>
            </a:pPr>
            <a:r>
              <a:rPr lang="en-US" b="1" dirty="0" smtClean="0"/>
              <a:t>As part of normal intestate administration.</a:t>
            </a:r>
          </a:p>
          <a:p>
            <a:pPr marL="457200" lvl="1" indent="0">
              <a:buNone/>
            </a:pPr>
            <a:endParaRPr lang="en-US" b="1" dirty="0"/>
          </a:p>
          <a:p>
            <a:pPr marL="621792" indent="-457200"/>
            <a:r>
              <a:rPr lang="en-US" b="1" dirty="0" smtClean="0"/>
              <a:t>Authority</a:t>
            </a:r>
          </a:p>
          <a:p>
            <a:pPr marL="1179576" lvl="2" indent="-457200"/>
            <a:r>
              <a:rPr lang="en-US" b="1" dirty="0" smtClean="0"/>
              <a:t>PC §§ 48-56</a:t>
            </a:r>
          </a:p>
          <a:p>
            <a:pPr marL="1179576" lvl="2" indent="-457200"/>
            <a:r>
              <a:rPr lang="en-US" b="1" dirty="0" smtClean="0"/>
              <a:t>EC Chapter 202</a:t>
            </a:r>
          </a:p>
          <a:p>
            <a:pPr marL="971550" lvl="1" indent="-514350">
              <a:buFont typeface="+mj-lt"/>
              <a:buAutoNum type="arabicPeriod"/>
            </a:pPr>
            <a:endParaRPr lang="en-US" b="1" dirty="0"/>
          </a:p>
          <a:p>
            <a:pPr marL="971550" lvl="1" indent="-514350">
              <a:buFont typeface="+mj-lt"/>
              <a:buAutoNum type="arabicPeriod"/>
            </a:pPr>
            <a:endParaRPr lang="en-US" b="1" dirty="0" smtClean="0"/>
          </a:p>
          <a:p>
            <a:pPr lvl="1"/>
            <a:endParaRPr lang="en-US" b="1" dirty="0"/>
          </a:p>
          <a:p>
            <a:pPr lvl="1"/>
            <a:endParaRPr lang="en-US" b="1" dirty="0" smtClean="0"/>
          </a:p>
        </p:txBody>
      </p:sp>
    </p:spTree>
    <p:extLst>
      <p:ext uri="{BB962C8B-B14F-4D97-AF65-F5344CB8AC3E}">
        <p14:creationId xmlns:p14="http://schemas.microsoft.com/office/powerpoint/2010/main" val="376391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Muniment of Title</a:t>
            </a:r>
            <a:endParaRPr lang="en-US" dirty="0"/>
          </a:p>
        </p:txBody>
      </p:sp>
      <p:sp>
        <p:nvSpPr>
          <p:cNvPr id="3" name="Content Placeholder 2"/>
          <p:cNvSpPr>
            <a:spLocks noGrp="1"/>
          </p:cNvSpPr>
          <p:nvPr>
            <p:ph idx="1"/>
          </p:nvPr>
        </p:nvSpPr>
        <p:spPr/>
        <p:txBody>
          <a:bodyPr/>
          <a:lstStyle/>
          <a:p>
            <a:r>
              <a:rPr lang="en-US" b="1" dirty="0" smtClean="0"/>
              <a:t>Useful if will is needed only to prove title transfer.</a:t>
            </a:r>
          </a:p>
          <a:p>
            <a:pPr lvl="1"/>
            <a:r>
              <a:rPr lang="en-US" b="1" dirty="0" smtClean="0"/>
              <a:t>Within four years of death</a:t>
            </a:r>
          </a:p>
          <a:p>
            <a:pPr lvl="2"/>
            <a:r>
              <a:rPr lang="en-US" b="1" dirty="0" smtClean="0"/>
              <a:t>No unpaid creditors other than those secured by real property, or</a:t>
            </a:r>
          </a:p>
          <a:p>
            <a:pPr lvl="2"/>
            <a:r>
              <a:rPr lang="en-US" b="1" dirty="0" smtClean="0"/>
              <a:t>For other reason no administration is needed.</a:t>
            </a:r>
          </a:p>
          <a:p>
            <a:pPr lvl="1"/>
            <a:r>
              <a:rPr lang="en-US" b="1" dirty="0" smtClean="0"/>
              <a:t>After four years of death</a:t>
            </a:r>
          </a:p>
          <a:p>
            <a:pPr lvl="2"/>
            <a:r>
              <a:rPr lang="en-US" b="1" dirty="0" smtClean="0"/>
              <a:t>Proponent not in default.</a:t>
            </a:r>
            <a:endParaRPr lang="en-US" b="1" dirty="0"/>
          </a:p>
        </p:txBody>
      </p:sp>
    </p:spTree>
    <p:extLst>
      <p:ext uri="{BB962C8B-B14F-4D97-AF65-F5344CB8AC3E}">
        <p14:creationId xmlns:p14="http://schemas.microsoft.com/office/powerpoint/2010/main" val="20517699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Purpose</a:t>
            </a:r>
          </a:p>
          <a:p>
            <a:pPr lvl="1"/>
            <a:r>
              <a:rPr lang="en-US" b="1" dirty="0" smtClean="0"/>
              <a:t>Determine the heirs and their shares by applying Texas intestacy laws.</a:t>
            </a:r>
            <a:endParaRPr lang="en-US" b="1" dirty="0"/>
          </a:p>
          <a:p>
            <a:pPr marL="971550" lvl="1" indent="-514350">
              <a:buFont typeface="+mj-lt"/>
              <a:buAutoNum type="arabicPeriod"/>
            </a:pPr>
            <a:endParaRPr lang="en-US" b="1" dirty="0" smtClean="0"/>
          </a:p>
          <a:p>
            <a:pPr lvl="1"/>
            <a:endParaRPr lang="en-US" b="1" dirty="0"/>
          </a:p>
          <a:p>
            <a:pPr lvl="1"/>
            <a:endParaRPr lang="en-US" b="1" dirty="0" smtClean="0"/>
          </a:p>
        </p:txBody>
      </p:sp>
    </p:spTree>
    <p:extLst>
      <p:ext uri="{BB962C8B-B14F-4D97-AF65-F5344CB8AC3E}">
        <p14:creationId xmlns:p14="http://schemas.microsoft.com/office/powerpoint/2010/main" val="16553625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Application</a:t>
            </a:r>
          </a:p>
          <a:p>
            <a:pPr lvl="1"/>
            <a:r>
              <a:rPr lang="en-US" b="1" dirty="0" smtClean="0"/>
              <a:t>Statute sets forth the details of a detailed application which includes the family information necessary to ascertain the decedent’s heirs.</a:t>
            </a:r>
          </a:p>
          <a:p>
            <a:pPr lvl="1"/>
            <a:r>
              <a:rPr lang="en-US" b="1" dirty="0" smtClean="0"/>
              <a:t>Applicant must submit affidavit swearing to truth of facts stated in the application.</a:t>
            </a:r>
          </a:p>
          <a:p>
            <a:pPr lvl="1"/>
            <a:endParaRPr lang="en-US" b="1" dirty="0"/>
          </a:p>
          <a:p>
            <a:pPr lvl="1"/>
            <a:endParaRPr lang="en-US" b="1" dirty="0" smtClean="0"/>
          </a:p>
        </p:txBody>
      </p:sp>
    </p:spTree>
    <p:extLst>
      <p:ext uri="{BB962C8B-B14F-4D97-AF65-F5344CB8AC3E}">
        <p14:creationId xmlns:p14="http://schemas.microsoft.com/office/powerpoint/2010/main" val="12530282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Notice</a:t>
            </a:r>
          </a:p>
          <a:p>
            <a:pPr lvl="1"/>
            <a:r>
              <a:rPr lang="en-US" b="1" dirty="0" smtClean="0"/>
              <a:t>Each heir at least 12 years old by registered or certified mail.</a:t>
            </a:r>
          </a:p>
          <a:p>
            <a:pPr lvl="1"/>
            <a:r>
              <a:rPr lang="en-US" b="1" dirty="0" smtClean="0"/>
              <a:t>Parent or guardian of each heir under 12.</a:t>
            </a:r>
          </a:p>
          <a:p>
            <a:pPr lvl="1"/>
            <a:r>
              <a:rPr lang="en-US" b="1" dirty="0" smtClean="0"/>
              <a:t>If heir or an heir’s address unknown, publication in:</a:t>
            </a:r>
          </a:p>
          <a:p>
            <a:pPr lvl="2"/>
            <a:r>
              <a:rPr lang="en-US" b="1" dirty="0" smtClean="0"/>
              <a:t>County where proceedings taking place, and</a:t>
            </a:r>
          </a:p>
          <a:p>
            <a:pPr lvl="2"/>
            <a:r>
              <a:rPr lang="en-US" b="1" dirty="0" smtClean="0"/>
              <a:t>County where intestate lived at time of death.</a:t>
            </a:r>
          </a:p>
          <a:p>
            <a:pPr lvl="1"/>
            <a:r>
              <a:rPr lang="en-US" b="1" dirty="0" smtClean="0"/>
              <a:t>Unless publication, posting in those counties.</a:t>
            </a:r>
          </a:p>
          <a:p>
            <a:pPr lvl="1"/>
            <a:endParaRPr lang="en-US" b="1" dirty="0"/>
          </a:p>
          <a:p>
            <a:pPr lvl="1"/>
            <a:endParaRPr lang="en-US" b="1" dirty="0" smtClean="0"/>
          </a:p>
        </p:txBody>
      </p:sp>
    </p:spTree>
    <p:extLst>
      <p:ext uri="{BB962C8B-B14F-4D97-AF65-F5344CB8AC3E}">
        <p14:creationId xmlns:p14="http://schemas.microsoft.com/office/powerpoint/2010/main" val="4333731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Protection of unknown heirs</a:t>
            </a:r>
          </a:p>
          <a:p>
            <a:pPr lvl="1"/>
            <a:r>
              <a:rPr lang="en-US" b="1" dirty="0" smtClean="0"/>
              <a:t>The court must appoint an attorney ad litem to represent the interests of unknown heirs.</a:t>
            </a:r>
            <a:endParaRPr lang="en-US" b="1" dirty="0"/>
          </a:p>
          <a:p>
            <a:pPr lvl="1"/>
            <a:endParaRPr lang="en-US" b="1" dirty="0" smtClean="0"/>
          </a:p>
        </p:txBody>
      </p:sp>
    </p:spTree>
    <p:extLst>
      <p:ext uri="{BB962C8B-B14F-4D97-AF65-F5344CB8AC3E}">
        <p14:creationId xmlns:p14="http://schemas.microsoft.com/office/powerpoint/2010/main" val="30289232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Evidence</a:t>
            </a:r>
          </a:p>
          <a:p>
            <a:pPr lvl="1"/>
            <a:r>
              <a:rPr lang="en-US" b="1" dirty="0" smtClean="0"/>
              <a:t>In court testimony</a:t>
            </a:r>
          </a:p>
          <a:p>
            <a:pPr lvl="1"/>
            <a:r>
              <a:rPr lang="en-US" b="1" dirty="0" smtClean="0"/>
              <a:t>Affidavits and other documents</a:t>
            </a:r>
          </a:p>
          <a:p>
            <a:pPr lvl="2"/>
            <a:r>
              <a:rPr lang="en-US" b="1" dirty="0" smtClean="0"/>
              <a:t>Should be filed for at least five years before court relies on them.</a:t>
            </a:r>
          </a:p>
        </p:txBody>
      </p:sp>
    </p:spTree>
    <p:extLst>
      <p:ext uri="{BB962C8B-B14F-4D97-AF65-F5344CB8AC3E}">
        <p14:creationId xmlns:p14="http://schemas.microsoft.com/office/powerpoint/2010/main" val="41427816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normAutofit/>
          </a:bodyPr>
          <a:lstStyle/>
          <a:p>
            <a:r>
              <a:rPr lang="en-US" b="1" dirty="0" smtClean="0"/>
              <a:t>Prerequisite</a:t>
            </a:r>
          </a:p>
          <a:p>
            <a:pPr lvl="1"/>
            <a:r>
              <a:rPr lang="en-US" b="1" dirty="0"/>
              <a:t>A court cannot enter an order determining heirs unless the applicant </a:t>
            </a:r>
            <a:r>
              <a:rPr lang="en-US" b="1" dirty="0" smtClean="0"/>
              <a:t>files:</a:t>
            </a:r>
          </a:p>
          <a:p>
            <a:pPr marL="1225296" lvl="2" indent="-457200">
              <a:buFont typeface="+mj-lt"/>
              <a:buAutoNum type="arabicPeriod"/>
            </a:pPr>
            <a:r>
              <a:rPr lang="en-US" b="1" dirty="0" smtClean="0"/>
              <a:t>a </a:t>
            </a:r>
            <a:r>
              <a:rPr lang="en-US" b="1" dirty="0"/>
              <a:t>copy of the notice and proof of delivery sent to interested </a:t>
            </a:r>
            <a:r>
              <a:rPr lang="en-US" b="1" dirty="0" smtClean="0"/>
              <a:t>parties, and</a:t>
            </a:r>
          </a:p>
          <a:p>
            <a:pPr marL="1225296" lvl="2" indent="-457200">
              <a:buFont typeface="+mj-lt"/>
              <a:buAutoNum type="arabicPeriod"/>
            </a:pPr>
            <a:r>
              <a:rPr lang="en-US" b="1" dirty="0" smtClean="0"/>
              <a:t>an </a:t>
            </a:r>
            <a:r>
              <a:rPr lang="en-US" b="1" dirty="0"/>
              <a:t>affidavit of the applicant or a certificate signed by the applicant’s attorney stating that notice was given, the name of each person who received the notice if not shown on the proof, and the name of each person who waived citation.</a:t>
            </a:r>
            <a:endParaRPr lang="en-US" b="1" dirty="0" smtClean="0"/>
          </a:p>
        </p:txBody>
      </p:sp>
    </p:spTree>
    <p:extLst>
      <p:ext uri="{BB962C8B-B14F-4D97-AF65-F5344CB8AC3E}">
        <p14:creationId xmlns:p14="http://schemas.microsoft.com/office/powerpoint/2010/main" val="23517465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Effect</a:t>
            </a:r>
          </a:p>
          <a:p>
            <a:pPr lvl="1"/>
            <a:r>
              <a:rPr lang="en-US" b="1" dirty="0" smtClean="0"/>
              <a:t>If court also finds no necessity for administration, heirs are now entitled to the decedent’s property.</a:t>
            </a:r>
          </a:p>
        </p:txBody>
      </p:sp>
    </p:spTree>
    <p:extLst>
      <p:ext uri="{BB962C8B-B14F-4D97-AF65-F5344CB8AC3E}">
        <p14:creationId xmlns:p14="http://schemas.microsoft.com/office/powerpoint/2010/main" val="28250218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Subsequent steps:</a:t>
            </a:r>
          </a:p>
          <a:p>
            <a:pPr lvl="1"/>
            <a:r>
              <a:rPr lang="en-US" b="1" dirty="0" smtClean="0"/>
              <a:t>File certified copy of judgment in each county where the intestate owned real property.</a:t>
            </a:r>
          </a:p>
          <a:p>
            <a:pPr lvl="1"/>
            <a:r>
              <a:rPr lang="en-US" b="1" dirty="0" smtClean="0"/>
              <a:t>Appeal, if necessary, as a determination of heirship is a final judgment.</a:t>
            </a:r>
          </a:p>
        </p:txBody>
      </p:sp>
    </p:spTree>
    <p:extLst>
      <p:ext uri="{BB962C8B-B14F-4D97-AF65-F5344CB8AC3E}">
        <p14:creationId xmlns:p14="http://schemas.microsoft.com/office/powerpoint/2010/main" val="811032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Omitted heirs</a:t>
            </a:r>
          </a:p>
          <a:p>
            <a:pPr lvl="1"/>
            <a:r>
              <a:rPr lang="en-US" b="1" dirty="0" smtClean="0"/>
              <a:t>If not served with notice by mail or personally</a:t>
            </a:r>
          </a:p>
          <a:p>
            <a:pPr lvl="2"/>
            <a:r>
              <a:rPr lang="en-US" b="1" dirty="0" smtClean="0"/>
              <a:t>Four years to seek bill of review</a:t>
            </a:r>
          </a:p>
          <a:p>
            <a:pPr lvl="2"/>
            <a:r>
              <a:rPr lang="en-US" b="1" dirty="0" smtClean="0"/>
              <a:t>But, if actual fraud, no time limit</a:t>
            </a:r>
          </a:p>
          <a:p>
            <a:pPr lvl="2"/>
            <a:endParaRPr lang="en-US" b="1" dirty="0"/>
          </a:p>
          <a:p>
            <a:pPr lvl="1"/>
            <a:r>
              <a:rPr lang="en-US" b="1" dirty="0" smtClean="0"/>
              <a:t>Not protected from </a:t>
            </a:r>
            <a:r>
              <a:rPr lang="en-US" b="1" dirty="0" err="1" smtClean="0"/>
              <a:t>BFPs</a:t>
            </a:r>
            <a:r>
              <a:rPr lang="en-US" b="1" dirty="0" smtClean="0"/>
              <a:t> of estate property</a:t>
            </a:r>
          </a:p>
        </p:txBody>
      </p:sp>
    </p:spTree>
    <p:extLst>
      <p:ext uri="{BB962C8B-B14F-4D97-AF65-F5344CB8AC3E}">
        <p14:creationId xmlns:p14="http://schemas.microsoft.com/office/powerpoint/2010/main" val="27033362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Determination of Heirship</a:t>
            </a:r>
            <a:endParaRPr lang="en-US" dirty="0"/>
          </a:p>
        </p:txBody>
      </p:sp>
      <p:sp>
        <p:nvSpPr>
          <p:cNvPr id="3" name="Content Placeholder 2"/>
          <p:cNvSpPr>
            <a:spLocks noGrp="1"/>
          </p:cNvSpPr>
          <p:nvPr>
            <p:ph idx="1"/>
          </p:nvPr>
        </p:nvSpPr>
        <p:spPr/>
        <p:txBody>
          <a:bodyPr/>
          <a:lstStyle/>
          <a:p>
            <a:r>
              <a:rPr lang="en-US" b="1" dirty="0" smtClean="0"/>
              <a:t>Statute of Limitations</a:t>
            </a:r>
          </a:p>
          <a:p>
            <a:pPr lvl="1"/>
            <a:r>
              <a:rPr lang="en-US" b="1" i="1" dirty="0" smtClean="0"/>
              <a:t>Cantu v. </a:t>
            </a:r>
            <a:r>
              <a:rPr lang="en-US" b="1" i="1" dirty="0" err="1" smtClean="0"/>
              <a:t>Sapenter</a:t>
            </a:r>
            <a:r>
              <a:rPr lang="en-US" b="1" dirty="0" smtClean="0"/>
              <a:t> (p. 219)</a:t>
            </a:r>
          </a:p>
          <a:p>
            <a:pPr lvl="1"/>
            <a:endParaRPr lang="en-US" b="1" i="1" dirty="0"/>
          </a:p>
          <a:p>
            <a:pPr lvl="1"/>
            <a:r>
              <a:rPr lang="en-US" b="1" dirty="0" smtClean="0"/>
              <a:t>Common practice</a:t>
            </a:r>
          </a:p>
          <a:p>
            <a:pPr marL="457200" lvl="1" indent="0">
              <a:buNone/>
            </a:pPr>
            <a:endParaRPr lang="en-US" b="1" dirty="0"/>
          </a:p>
          <a:p>
            <a:pPr lvl="1"/>
            <a:r>
              <a:rPr lang="en-US" b="1" dirty="0" smtClean="0"/>
              <a:t>New Estates Code </a:t>
            </a:r>
            <a:r>
              <a:rPr lang="en-US" b="1" dirty="0"/>
              <a:t>§ </a:t>
            </a:r>
            <a:r>
              <a:rPr lang="en-US" b="1" dirty="0" smtClean="0"/>
              <a:t>202.0025</a:t>
            </a:r>
          </a:p>
          <a:p>
            <a:pPr lvl="2"/>
            <a:r>
              <a:rPr lang="en-US" b="1" dirty="0" smtClean="0"/>
              <a:t>effective January 1, 2014</a:t>
            </a:r>
          </a:p>
        </p:txBody>
      </p:sp>
    </p:spTree>
    <p:extLst>
      <p:ext uri="{BB962C8B-B14F-4D97-AF65-F5344CB8AC3E}">
        <p14:creationId xmlns:p14="http://schemas.microsoft.com/office/powerpoint/2010/main" val="120212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smtClean="0"/>
              <a:t>Authority</a:t>
            </a:r>
          </a:p>
          <a:p>
            <a:pPr lvl="2"/>
            <a:r>
              <a:rPr lang="en-US" b="1" dirty="0" smtClean="0"/>
              <a:t>PC § 137</a:t>
            </a:r>
          </a:p>
          <a:p>
            <a:pPr lvl="2"/>
            <a:r>
              <a:rPr lang="en-US" b="1" dirty="0" smtClean="0"/>
              <a:t>EC Chapter 205</a:t>
            </a:r>
          </a:p>
          <a:p>
            <a:endParaRPr lang="en-US" b="1" dirty="0"/>
          </a:p>
          <a:p>
            <a:r>
              <a:rPr lang="en-US" b="1" dirty="0" smtClean="0"/>
              <a:t>1.  Decedent died intestate</a:t>
            </a:r>
          </a:p>
          <a:p>
            <a:pPr lvl="1"/>
            <a:r>
              <a:rPr lang="en-US" b="1" dirty="0" smtClean="0"/>
              <a:t>Cannot be used if the decedent died testate.</a:t>
            </a:r>
            <a:endParaRPr lang="en-US" b="1" dirty="0"/>
          </a:p>
        </p:txBody>
      </p:sp>
    </p:spTree>
    <p:extLst>
      <p:ext uri="{BB962C8B-B14F-4D97-AF65-F5344CB8AC3E}">
        <p14:creationId xmlns:p14="http://schemas.microsoft.com/office/powerpoint/2010/main" val="27955218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863600"/>
            <a:ext cx="8077200" cy="2400300"/>
          </a:xfrm>
        </p:spPr>
        <p:txBody>
          <a:bodyPr>
            <a:normAutofit fontScale="90000"/>
          </a:bodyPr>
          <a:lstStyle/>
          <a:p>
            <a:pPr algn="ctr">
              <a:lnSpc>
                <a:spcPct val="150000"/>
              </a:lnSpc>
            </a:pPr>
            <a:r>
              <a:rPr lang="en-US" dirty="0" smtClean="0"/>
              <a:t>Abbreviated Methods of Administration</a:t>
            </a:r>
            <a:br>
              <a:rPr lang="en-US" dirty="0" smtClean="0"/>
            </a:br>
            <a:r>
              <a:rPr lang="en-US" dirty="0"/>
              <a:t/>
            </a:r>
            <a:br>
              <a:rPr lang="en-US" dirty="0"/>
            </a:br>
            <a:r>
              <a:rPr lang="en-US" sz="3100" dirty="0" smtClean="0"/>
              <a:t>[continued]</a:t>
            </a:r>
            <a:endParaRPr lang="en-US" sz="3100" dirty="0"/>
          </a:p>
        </p:txBody>
      </p:sp>
    </p:spTree>
    <p:extLst>
      <p:ext uri="{BB962C8B-B14F-4D97-AF65-F5344CB8AC3E}">
        <p14:creationId xmlns:p14="http://schemas.microsoft.com/office/powerpoint/2010/main" val="25164653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Affidavit </a:t>
            </a:r>
            <a:r>
              <a:rPr lang="en-US" smtClean="0"/>
              <a:t>of Heirship</a:t>
            </a:r>
            <a:endParaRPr lang="en-US" dirty="0"/>
          </a:p>
        </p:txBody>
      </p:sp>
      <p:sp>
        <p:nvSpPr>
          <p:cNvPr id="3" name="Content Placeholder 2"/>
          <p:cNvSpPr>
            <a:spLocks noGrp="1"/>
          </p:cNvSpPr>
          <p:nvPr>
            <p:ph idx="1"/>
          </p:nvPr>
        </p:nvSpPr>
        <p:spPr/>
        <p:txBody>
          <a:bodyPr/>
          <a:lstStyle/>
          <a:p>
            <a:r>
              <a:rPr lang="en-US" b="1" dirty="0" smtClean="0"/>
              <a:t>A Texas “custom”</a:t>
            </a:r>
          </a:p>
          <a:p>
            <a:pPr lvl="2"/>
            <a:r>
              <a:rPr lang="en-US" b="1" dirty="0" smtClean="0"/>
              <a:t>Accept affidavits on public record as evidence of good title despite no court action.</a:t>
            </a:r>
          </a:p>
          <a:p>
            <a:pPr lvl="2"/>
            <a:r>
              <a:rPr lang="en-US" b="1" dirty="0" smtClean="0"/>
              <a:t>Although weak procedure, title companies may accept.</a:t>
            </a:r>
            <a:br>
              <a:rPr lang="en-US" b="1" dirty="0" smtClean="0"/>
            </a:br>
            <a:endParaRPr lang="en-US" b="1" dirty="0" smtClean="0"/>
          </a:p>
          <a:p>
            <a:pPr lvl="2"/>
            <a:r>
              <a:rPr lang="en-US" b="1" dirty="0" smtClean="0"/>
              <a:t>Query – As of January 1, 2014, no statute of limitations for determination of heirship. Will this reduce a title company’s willingness to rely on this procedure?</a:t>
            </a:r>
          </a:p>
        </p:txBody>
      </p:sp>
    </p:spTree>
    <p:extLst>
      <p:ext uri="{BB962C8B-B14F-4D97-AF65-F5344CB8AC3E}">
        <p14:creationId xmlns:p14="http://schemas.microsoft.com/office/powerpoint/2010/main" val="13939779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a:t>
            </a:r>
            <a:r>
              <a:rPr lang="en-US" dirty="0" smtClean="0"/>
              <a:t>.  No Administration of Community Property</a:t>
            </a:r>
            <a:endParaRPr lang="en-US" dirty="0"/>
          </a:p>
        </p:txBody>
      </p:sp>
      <p:sp>
        <p:nvSpPr>
          <p:cNvPr id="3" name="Content Placeholder 2"/>
          <p:cNvSpPr>
            <a:spLocks noGrp="1"/>
          </p:cNvSpPr>
          <p:nvPr>
            <p:ph idx="1"/>
          </p:nvPr>
        </p:nvSpPr>
        <p:spPr/>
        <p:txBody>
          <a:bodyPr/>
          <a:lstStyle/>
          <a:p>
            <a:r>
              <a:rPr lang="en-US" b="1" dirty="0" smtClean="0"/>
              <a:t>No administration of community property is necessary if:</a:t>
            </a:r>
          </a:p>
          <a:p>
            <a:pPr lvl="1"/>
            <a:r>
              <a:rPr lang="en-US" b="1" dirty="0" smtClean="0"/>
              <a:t>Deceased spouse died intestate, and </a:t>
            </a:r>
          </a:p>
          <a:p>
            <a:pPr lvl="1"/>
            <a:r>
              <a:rPr lang="en-US" b="1" dirty="0" smtClean="0"/>
              <a:t>All community property will pass to surviving spouse.</a:t>
            </a:r>
          </a:p>
          <a:p>
            <a:pPr lvl="2"/>
            <a:r>
              <a:rPr lang="en-US" b="1" dirty="0" smtClean="0"/>
              <a:t>When will this occur?</a:t>
            </a:r>
          </a:p>
          <a:p>
            <a:pPr lvl="1"/>
            <a:r>
              <a:rPr lang="en-US" b="1" dirty="0" smtClean="0"/>
              <a:t>Authority</a:t>
            </a:r>
          </a:p>
          <a:p>
            <a:pPr lvl="2"/>
            <a:r>
              <a:rPr lang="en-US" b="1" dirty="0" smtClean="0"/>
              <a:t>PC § 155</a:t>
            </a:r>
          </a:p>
          <a:p>
            <a:pPr lvl="2"/>
            <a:r>
              <a:rPr lang="en-US" b="1" dirty="0" smtClean="0"/>
              <a:t>EC § 453.002</a:t>
            </a:r>
          </a:p>
        </p:txBody>
      </p:sp>
    </p:spTree>
    <p:extLst>
      <p:ext uri="{BB962C8B-B14F-4D97-AF65-F5344CB8AC3E}">
        <p14:creationId xmlns:p14="http://schemas.microsoft.com/office/powerpoint/2010/main" val="27346974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8</a:t>
            </a:r>
            <a:r>
              <a:rPr lang="en-US" dirty="0" smtClean="0"/>
              <a:t>.  No Administration of Community Property</a:t>
            </a:r>
            <a:endParaRPr lang="en-US" dirty="0"/>
          </a:p>
        </p:txBody>
      </p:sp>
      <p:sp>
        <p:nvSpPr>
          <p:cNvPr id="3" name="Content Placeholder 2"/>
          <p:cNvSpPr>
            <a:spLocks noGrp="1"/>
          </p:cNvSpPr>
          <p:nvPr>
            <p:ph idx="1"/>
          </p:nvPr>
        </p:nvSpPr>
        <p:spPr/>
        <p:txBody>
          <a:bodyPr/>
          <a:lstStyle/>
          <a:p>
            <a:r>
              <a:rPr lang="en-US" b="1" dirty="0" smtClean="0"/>
              <a:t>Warning:  This procedure does NOT clear title to property.</a:t>
            </a:r>
          </a:p>
          <a:p>
            <a:endParaRPr lang="en-US" b="1" dirty="0"/>
          </a:p>
          <a:p>
            <a:r>
              <a:rPr lang="en-US" b="1" dirty="0" smtClean="0"/>
              <a:t>If surviving spouse needs to prove title (especially real property):</a:t>
            </a:r>
          </a:p>
          <a:p>
            <a:pPr lvl="2"/>
            <a:r>
              <a:rPr lang="en-US" b="1" dirty="0" smtClean="0"/>
              <a:t>Determination of heirship</a:t>
            </a:r>
          </a:p>
          <a:p>
            <a:pPr lvl="2"/>
            <a:r>
              <a:rPr lang="en-US" b="1" dirty="0" smtClean="0"/>
              <a:t>Small estate affidavit (if only real property is homestead)</a:t>
            </a:r>
          </a:p>
          <a:p>
            <a:pPr lvl="2"/>
            <a:r>
              <a:rPr lang="en-US" b="1" dirty="0" smtClean="0"/>
              <a:t>Regular administration</a:t>
            </a:r>
          </a:p>
        </p:txBody>
      </p:sp>
    </p:spTree>
    <p:extLst>
      <p:ext uri="{BB962C8B-B14F-4D97-AF65-F5344CB8AC3E}">
        <p14:creationId xmlns:p14="http://schemas.microsoft.com/office/powerpoint/2010/main" val="5925090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a:t>
            </a:r>
            <a:r>
              <a:rPr lang="en-US" dirty="0" smtClean="0"/>
              <a:t>.  Unqualified Community Administration</a:t>
            </a:r>
            <a:endParaRPr lang="en-US" dirty="0"/>
          </a:p>
        </p:txBody>
      </p:sp>
      <p:sp>
        <p:nvSpPr>
          <p:cNvPr id="3" name="Content Placeholder 2"/>
          <p:cNvSpPr>
            <a:spLocks noGrp="1"/>
          </p:cNvSpPr>
          <p:nvPr>
            <p:ph idx="1"/>
          </p:nvPr>
        </p:nvSpPr>
        <p:spPr/>
        <p:txBody>
          <a:bodyPr>
            <a:normAutofit/>
          </a:bodyPr>
          <a:lstStyle/>
          <a:p>
            <a:r>
              <a:rPr lang="en-US" b="1" dirty="0" smtClean="0"/>
              <a:t>“Unqualified” = surviving spouse is not court appointed</a:t>
            </a:r>
          </a:p>
          <a:p>
            <a:endParaRPr lang="en-US" b="1" dirty="0"/>
          </a:p>
          <a:p>
            <a:r>
              <a:rPr lang="en-US" b="1" dirty="0" smtClean="0"/>
              <a:t>When applicable:</a:t>
            </a:r>
          </a:p>
          <a:p>
            <a:pPr lvl="1"/>
            <a:r>
              <a:rPr lang="en-US" b="1" dirty="0" smtClean="0"/>
              <a:t>No personal representative has qualified</a:t>
            </a:r>
          </a:p>
          <a:p>
            <a:pPr lvl="1"/>
            <a:r>
              <a:rPr lang="en-US" b="1" dirty="0" smtClean="0"/>
              <a:t>Deceased spouse may be testate or intestate</a:t>
            </a:r>
          </a:p>
          <a:p>
            <a:pPr lvl="1"/>
            <a:r>
              <a:rPr lang="en-US" b="1" dirty="0" smtClean="0"/>
              <a:t>Authority</a:t>
            </a:r>
            <a:endParaRPr lang="en-US" b="1" dirty="0"/>
          </a:p>
          <a:p>
            <a:pPr lvl="2"/>
            <a:r>
              <a:rPr lang="en-US" b="1" dirty="0"/>
              <a:t>PC § </a:t>
            </a:r>
            <a:r>
              <a:rPr lang="en-US" b="1" dirty="0" smtClean="0"/>
              <a:t>160</a:t>
            </a:r>
            <a:endParaRPr lang="en-US" b="1" dirty="0"/>
          </a:p>
          <a:p>
            <a:pPr lvl="2"/>
            <a:r>
              <a:rPr lang="en-US" b="1" dirty="0"/>
              <a:t>EC § </a:t>
            </a:r>
            <a:r>
              <a:rPr lang="en-US" b="1" dirty="0" smtClean="0"/>
              <a:t>453.003</a:t>
            </a:r>
            <a:endParaRPr lang="en-US" b="1" dirty="0"/>
          </a:p>
          <a:p>
            <a:pPr lvl="1"/>
            <a:endParaRPr lang="en-US" b="1" dirty="0" smtClean="0"/>
          </a:p>
        </p:txBody>
      </p:sp>
    </p:spTree>
    <p:extLst>
      <p:ext uri="{BB962C8B-B14F-4D97-AF65-F5344CB8AC3E}">
        <p14:creationId xmlns:p14="http://schemas.microsoft.com/office/powerpoint/2010/main" val="25121669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a:t>
            </a:r>
            <a:r>
              <a:rPr lang="en-US" dirty="0" smtClean="0"/>
              <a:t>.  Unqualified Community Administration</a:t>
            </a:r>
            <a:endParaRPr lang="en-US" dirty="0"/>
          </a:p>
        </p:txBody>
      </p:sp>
      <p:sp>
        <p:nvSpPr>
          <p:cNvPr id="3" name="Content Placeholder 2"/>
          <p:cNvSpPr>
            <a:spLocks noGrp="1"/>
          </p:cNvSpPr>
          <p:nvPr>
            <p:ph idx="1"/>
          </p:nvPr>
        </p:nvSpPr>
        <p:spPr/>
        <p:txBody>
          <a:bodyPr>
            <a:normAutofit/>
          </a:bodyPr>
          <a:lstStyle/>
          <a:p>
            <a:r>
              <a:rPr lang="en-US" b="1" dirty="0" smtClean="0"/>
              <a:t>Powers of surviving spouse</a:t>
            </a:r>
            <a:endParaRPr lang="en-US" b="1" dirty="0"/>
          </a:p>
          <a:p>
            <a:pPr lvl="1"/>
            <a:r>
              <a:rPr lang="en-US" b="1" dirty="0" smtClean="0"/>
              <a:t>Administer all community property</a:t>
            </a:r>
          </a:p>
          <a:p>
            <a:pPr lvl="1"/>
            <a:r>
              <a:rPr lang="en-US" b="1" dirty="0" smtClean="0"/>
              <a:t>Sell community property to pay community debts</a:t>
            </a:r>
          </a:p>
          <a:p>
            <a:pPr lvl="1"/>
            <a:r>
              <a:rPr lang="en-US" b="1" dirty="0" smtClean="0"/>
              <a:t>Collect community claims</a:t>
            </a:r>
          </a:p>
          <a:p>
            <a:pPr lvl="1"/>
            <a:endParaRPr lang="en-US" b="1" dirty="0"/>
          </a:p>
          <a:p>
            <a:pPr lvl="1"/>
            <a:r>
              <a:rPr lang="en-US" b="1" dirty="0" smtClean="0"/>
              <a:t>BUT, no right to deal with deceased spouse’s separate property.</a:t>
            </a:r>
          </a:p>
        </p:txBody>
      </p:sp>
    </p:spTree>
    <p:extLst>
      <p:ext uri="{BB962C8B-B14F-4D97-AF65-F5344CB8AC3E}">
        <p14:creationId xmlns:p14="http://schemas.microsoft.com/office/powerpoint/2010/main" val="29597862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9</a:t>
            </a:r>
            <a:r>
              <a:rPr lang="en-US" dirty="0" smtClean="0"/>
              <a:t>.  Unqualified Community Administration</a:t>
            </a:r>
            <a:endParaRPr lang="en-US" dirty="0"/>
          </a:p>
        </p:txBody>
      </p:sp>
      <p:sp>
        <p:nvSpPr>
          <p:cNvPr id="3" name="Content Placeholder 2"/>
          <p:cNvSpPr>
            <a:spLocks noGrp="1"/>
          </p:cNvSpPr>
          <p:nvPr>
            <p:ph idx="1"/>
          </p:nvPr>
        </p:nvSpPr>
        <p:spPr/>
        <p:txBody>
          <a:bodyPr>
            <a:normAutofit/>
          </a:bodyPr>
          <a:lstStyle/>
          <a:p>
            <a:r>
              <a:rPr lang="en-US" b="1" dirty="0" smtClean="0"/>
              <a:t>When used?</a:t>
            </a:r>
            <a:endParaRPr lang="en-US" b="1" dirty="0"/>
          </a:p>
          <a:p>
            <a:pPr lvl="1"/>
            <a:r>
              <a:rPr lang="en-US" b="1" dirty="0" smtClean="0"/>
              <a:t>Not commonly used </a:t>
            </a:r>
            <a:r>
              <a:rPr lang="en-US" b="1" u="sng" dirty="0" smtClean="0"/>
              <a:t>except for:</a:t>
            </a:r>
            <a:endParaRPr lang="en-US" b="1" u="sng" dirty="0"/>
          </a:p>
          <a:p>
            <a:pPr lvl="1"/>
            <a:r>
              <a:rPr lang="en-US" b="1" dirty="0" smtClean="0"/>
              <a:t>Collection of deceased spouse’s final paycheck (including sick leave and vacation pay).</a:t>
            </a:r>
          </a:p>
          <a:p>
            <a:pPr lvl="2"/>
            <a:r>
              <a:rPr lang="en-US" b="1" dirty="0" smtClean="0"/>
              <a:t>Deceased spouse’s employer is protected even if payment wrongful.</a:t>
            </a:r>
          </a:p>
          <a:p>
            <a:pPr lvl="2"/>
            <a:r>
              <a:rPr lang="en-US" b="1" dirty="0" smtClean="0"/>
              <a:t>PC § 160; EC § 453.004</a:t>
            </a:r>
          </a:p>
        </p:txBody>
      </p:sp>
    </p:spTree>
    <p:extLst>
      <p:ext uri="{BB962C8B-B14F-4D97-AF65-F5344CB8AC3E}">
        <p14:creationId xmlns:p14="http://schemas.microsoft.com/office/powerpoint/2010/main" val="41664011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Purposes</a:t>
            </a:r>
          </a:p>
          <a:p>
            <a:pPr marL="960120" lvl="1" indent="-457200"/>
            <a:r>
              <a:rPr lang="en-US" b="1" dirty="0" smtClean="0"/>
              <a:t>Obtain money for funeral and burial expenses up to $5,000.</a:t>
            </a:r>
          </a:p>
          <a:p>
            <a:pPr marL="960120" lvl="1" indent="-457200"/>
            <a:r>
              <a:rPr lang="en-US" b="1" dirty="0" smtClean="0"/>
              <a:t>Gain access to decedent’s rental accommodations.</a:t>
            </a:r>
          </a:p>
          <a:p>
            <a:pPr marL="960120" lvl="1" indent="-457200"/>
            <a:r>
              <a:rPr lang="en-US" b="1" dirty="0" smtClean="0"/>
              <a:t>Authority</a:t>
            </a:r>
          </a:p>
          <a:p>
            <a:pPr lvl="2"/>
            <a:r>
              <a:rPr lang="en-US" b="1" dirty="0" smtClean="0"/>
              <a:t>PC §§ 108-114; EC Chapter 152</a:t>
            </a:r>
          </a:p>
        </p:txBody>
      </p:sp>
    </p:spTree>
    <p:extLst>
      <p:ext uri="{BB962C8B-B14F-4D97-AF65-F5344CB8AC3E}">
        <p14:creationId xmlns:p14="http://schemas.microsoft.com/office/powerpoint/2010/main" val="18514923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p:txBody>
      </p:sp>
    </p:spTree>
    <p:extLst>
      <p:ext uri="{BB962C8B-B14F-4D97-AF65-F5344CB8AC3E}">
        <p14:creationId xmlns:p14="http://schemas.microsoft.com/office/powerpoint/2010/main" val="19391175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p:txBody>
      </p:sp>
    </p:spTree>
    <p:extLst>
      <p:ext uri="{BB962C8B-B14F-4D97-AF65-F5344CB8AC3E}">
        <p14:creationId xmlns:p14="http://schemas.microsoft.com/office/powerpoint/2010/main" val="16190589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smtClean="0"/>
              <a:t>2.  No PR appointed or application pending</a:t>
            </a:r>
          </a:p>
          <a:p>
            <a:pPr lvl="1"/>
            <a:r>
              <a:rPr lang="en-US" b="1" dirty="0" smtClean="0"/>
              <a:t>Thus, creditors can prevent this procedure from being used.</a:t>
            </a:r>
            <a:endParaRPr lang="en-US" b="1" dirty="0"/>
          </a:p>
        </p:txBody>
      </p:sp>
    </p:spTree>
    <p:extLst>
      <p:ext uri="{BB962C8B-B14F-4D97-AF65-F5344CB8AC3E}">
        <p14:creationId xmlns:p14="http://schemas.microsoft.com/office/powerpoint/2010/main" val="67444410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a:p>
            <a:pPr marL="960120" lvl="1" indent="-457200"/>
            <a:r>
              <a:rPr lang="en-US" b="1" dirty="0" smtClean="0"/>
              <a:t>Administration application = none pending</a:t>
            </a:r>
          </a:p>
        </p:txBody>
      </p:sp>
    </p:spTree>
    <p:extLst>
      <p:ext uri="{BB962C8B-B14F-4D97-AF65-F5344CB8AC3E}">
        <p14:creationId xmlns:p14="http://schemas.microsoft.com/office/powerpoint/2010/main" val="8887909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a:p>
            <a:pPr marL="960120" lvl="1" indent="-457200"/>
            <a:r>
              <a:rPr lang="en-US" b="1" dirty="0" smtClean="0"/>
              <a:t>Administration application = none pending</a:t>
            </a:r>
          </a:p>
          <a:p>
            <a:pPr marL="960120" lvl="1" indent="-457200"/>
            <a:r>
              <a:rPr lang="en-US" b="1" dirty="0" smtClean="0"/>
              <a:t>Application = under oath</a:t>
            </a:r>
          </a:p>
        </p:txBody>
      </p:sp>
    </p:spTree>
    <p:extLst>
      <p:ext uri="{BB962C8B-B14F-4D97-AF65-F5344CB8AC3E}">
        <p14:creationId xmlns:p14="http://schemas.microsoft.com/office/powerpoint/2010/main" val="134491869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a:p>
            <a:pPr marL="960120" lvl="1" indent="-457200"/>
            <a:r>
              <a:rPr lang="en-US" b="1" dirty="0" smtClean="0"/>
              <a:t>Administration application = none pending</a:t>
            </a:r>
          </a:p>
          <a:p>
            <a:pPr marL="960120" lvl="1" indent="-457200"/>
            <a:r>
              <a:rPr lang="en-US" b="1" dirty="0" smtClean="0"/>
              <a:t>Application = under oath</a:t>
            </a:r>
          </a:p>
          <a:p>
            <a:pPr marL="960120" lvl="1" indent="-457200"/>
            <a:r>
              <a:rPr lang="en-US" b="1" dirty="0" smtClean="0"/>
              <a:t>Funeral $ = paid directly to funeral home</a:t>
            </a:r>
          </a:p>
        </p:txBody>
      </p:sp>
    </p:spTree>
    <p:extLst>
      <p:ext uri="{BB962C8B-B14F-4D97-AF65-F5344CB8AC3E}">
        <p14:creationId xmlns:p14="http://schemas.microsoft.com/office/powerpoint/2010/main" val="6067903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p:txBody>
          <a:bodyPr>
            <a:normAutofit/>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a:p>
            <a:pPr marL="960120" lvl="1" indent="-457200"/>
            <a:r>
              <a:rPr lang="en-US" b="1" dirty="0" smtClean="0"/>
              <a:t>Administration application = none pending</a:t>
            </a:r>
          </a:p>
          <a:p>
            <a:pPr marL="960120" lvl="1" indent="-457200"/>
            <a:r>
              <a:rPr lang="en-US" b="1" dirty="0" smtClean="0"/>
              <a:t>Application = under oath</a:t>
            </a:r>
          </a:p>
          <a:p>
            <a:pPr marL="960120" lvl="1" indent="-457200"/>
            <a:r>
              <a:rPr lang="en-US" b="1" dirty="0" smtClean="0"/>
              <a:t>Funeral $ = paid directly to funeral home</a:t>
            </a:r>
          </a:p>
          <a:p>
            <a:pPr marL="960120" lvl="1" indent="-457200"/>
            <a:r>
              <a:rPr lang="en-US" b="1" dirty="0" smtClean="0"/>
              <a:t>Rental access = must make detailed inventory</a:t>
            </a:r>
          </a:p>
        </p:txBody>
      </p:sp>
    </p:spTree>
    <p:extLst>
      <p:ext uri="{BB962C8B-B14F-4D97-AF65-F5344CB8AC3E}">
        <p14:creationId xmlns:p14="http://schemas.microsoft.com/office/powerpoint/2010/main" val="10618033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Emergency Intervention Proceedings</a:t>
            </a:r>
            <a:endParaRPr lang="en-US" dirty="0"/>
          </a:p>
        </p:txBody>
      </p:sp>
      <p:sp>
        <p:nvSpPr>
          <p:cNvPr id="3" name="Content Placeholder 2"/>
          <p:cNvSpPr>
            <a:spLocks noGrp="1"/>
          </p:cNvSpPr>
          <p:nvPr>
            <p:ph idx="1"/>
          </p:nvPr>
        </p:nvSpPr>
        <p:spPr>
          <a:xfrm>
            <a:off x="457200" y="1775191"/>
            <a:ext cx="8229600" cy="4943109"/>
          </a:xfrm>
        </p:spPr>
        <p:txBody>
          <a:bodyPr>
            <a:normAutofit lnSpcReduction="10000"/>
          </a:bodyPr>
          <a:lstStyle/>
          <a:p>
            <a:pPr marL="667512" indent="-457200"/>
            <a:r>
              <a:rPr lang="en-US" b="1" dirty="0" smtClean="0"/>
              <a:t>Basic concepts</a:t>
            </a:r>
          </a:p>
          <a:p>
            <a:pPr marL="960120" lvl="1" indent="-457200"/>
            <a:r>
              <a:rPr lang="en-US" b="1" dirty="0" smtClean="0"/>
              <a:t>Time = three days after death but before 90 days after death</a:t>
            </a:r>
          </a:p>
          <a:p>
            <a:pPr marL="960120" lvl="1" indent="-457200"/>
            <a:r>
              <a:rPr lang="en-US" b="1" dirty="0" smtClean="0"/>
              <a:t>Applicant = anyone who could qualify as a PR</a:t>
            </a:r>
          </a:p>
          <a:p>
            <a:pPr marL="960120" lvl="1" indent="-457200"/>
            <a:r>
              <a:rPr lang="en-US" b="1" dirty="0" smtClean="0"/>
              <a:t>Administration application = none pending</a:t>
            </a:r>
          </a:p>
          <a:p>
            <a:pPr marL="960120" lvl="1" indent="-457200"/>
            <a:r>
              <a:rPr lang="en-US" b="1" dirty="0" smtClean="0"/>
              <a:t>Application = under oath</a:t>
            </a:r>
          </a:p>
          <a:p>
            <a:pPr marL="960120" lvl="1" indent="-457200"/>
            <a:r>
              <a:rPr lang="en-US" b="1" dirty="0" smtClean="0"/>
              <a:t>Funeral $ = paid directly to funeral home</a:t>
            </a:r>
          </a:p>
          <a:p>
            <a:pPr marL="960120" lvl="1" indent="-457200"/>
            <a:r>
              <a:rPr lang="en-US" b="1" dirty="0" smtClean="0"/>
              <a:t>Rental access = must make detailed inventory</a:t>
            </a:r>
          </a:p>
          <a:p>
            <a:pPr marL="960120" lvl="1" indent="-457200"/>
            <a:r>
              <a:rPr lang="en-US" b="1" dirty="0" smtClean="0"/>
              <a:t>Authority ends = first of (1) PR qualified or (2) 90 days after order</a:t>
            </a:r>
          </a:p>
        </p:txBody>
      </p:sp>
    </p:spTree>
    <p:extLst>
      <p:ext uri="{BB962C8B-B14F-4D97-AF65-F5344CB8AC3E}">
        <p14:creationId xmlns:p14="http://schemas.microsoft.com/office/powerpoint/2010/main" val="34214282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  Family Settlement</a:t>
            </a:r>
            <a:endParaRPr lang="en-US" dirty="0"/>
          </a:p>
        </p:txBody>
      </p:sp>
      <p:sp>
        <p:nvSpPr>
          <p:cNvPr id="3" name="Content Placeholder 2"/>
          <p:cNvSpPr>
            <a:spLocks noGrp="1"/>
          </p:cNvSpPr>
          <p:nvPr>
            <p:ph idx="1"/>
          </p:nvPr>
        </p:nvSpPr>
        <p:spPr/>
        <p:txBody>
          <a:bodyPr/>
          <a:lstStyle/>
          <a:p>
            <a:r>
              <a:rPr lang="en-US" b="1" dirty="0" smtClean="0"/>
              <a:t>Favored by courts as better for family relations and lessens burden on court</a:t>
            </a:r>
          </a:p>
          <a:p>
            <a:endParaRPr lang="en-US" b="1" dirty="0"/>
          </a:p>
          <a:p>
            <a:r>
              <a:rPr lang="en-US" b="1" i="1" dirty="0" smtClean="0"/>
              <a:t>In re Estate of </a:t>
            </a:r>
            <a:r>
              <a:rPr lang="en-US" b="1" i="1" dirty="0" err="1" smtClean="0"/>
              <a:t>Halbert</a:t>
            </a:r>
            <a:r>
              <a:rPr lang="en-US" b="1" dirty="0" smtClean="0"/>
              <a:t> – p. 226</a:t>
            </a:r>
          </a:p>
          <a:p>
            <a:pPr lvl="1"/>
            <a:r>
              <a:rPr lang="en-US" b="1" dirty="0" smtClean="0"/>
              <a:t>Very important moral = </a:t>
            </a:r>
            <a:endParaRPr lang="en-US" b="1" dirty="0"/>
          </a:p>
        </p:txBody>
      </p:sp>
    </p:spTree>
    <p:extLst>
      <p:ext uri="{BB962C8B-B14F-4D97-AF65-F5344CB8AC3E}">
        <p14:creationId xmlns:p14="http://schemas.microsoft.com/office/powerpoint/2010/main" val="3240133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a:t>3</a:t>
            </a:r>
            <a:r>
              <a:rPr lang="en-US" b="1" dirty="0" smtClean="0"/>
              <a:t>.  At least 30 days have elapsed since date of the intestate’s death</a:t>
            </a:r>
          </a:p>
        </p:txBody>
      </p:sp>
    </p:spTree>
    <p:extLst>
      <p:ext uri="{BB962C8B-B14F-4D97-AF65-F5344CB8AC3E}">
        <p14:creationId xmlns:p14="http://schemas.microsoft.com/office/powerpoint/2010/main" val="174616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smtClean="0"/>
              <a:t>4.  Value of estate does not exceed $50,000</a:t>
            </a:r>
          </a:p>
          <a:p>
            <a:pPr lvl="1"/>
            <a:r>
              <a:rPr lang="en-US" b="1" dirty="0" smtClean="0"/>
              <a:t>Does not include:</a:t>
            </a:r>
            <a:endParaRPr lang="en-US" b="1" dirty="0"/>
          </a:p>
          <a:p>
            <a:pPr lvl="2"/>
            <a:r>
              <a:rPr lang="en-US" b="1" dirty="0" smtClean="0"/>
              <a:t>Non-probate assets</a:t>
            </a:r>
          </a:p>
          <a:p>
            <a:pPr lvl="2"/>
            <a:r>
              <a:rPr lang="en-US" b="1" dirty="0" smtClean="0"/>
              <a:t>Homestead</a:t>
            </a:r>
          </a:p>
          <a:p>
            <a:pPr lvl="2"/>
            <a:r>
              <a:rPr lang="en-US" b="1" dirty="0" smtClean="0"/>
              <a:t>Exempt personal property</a:t>
            </a:r>
          </a:p>
        </p:txBody>
      </p:sp>
    </p:spTree>
    <p:extLst>
      <p:ext uri="{BB962C8B-B14F-4D97-AF65-F5344CB8AC3E}">
        <p14:creationId xmlns:p14="http://schemas.microsoft.com/office/powerpoint/2010/main" val="2578478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a:t>5</a:t>
            </a:r>
            <a:r>
              <a:rPr lang="en-US" b="1" dirty="0" smtClean="0"/>
              <a:t>.  Detailed affidavit</a:t>
            </a:r>
          </a:p>
          <a:p>
            <a:pPr lvl="1"/>
            <a:r>
              <a:rPr lang="en-US" b="1" dirty="0" smtClean="0"/>
              <a:t>Non-exclusive list of contents:</a:t>
            </a:r>
          </a:p>
          <a:p>
            <a:pPr lvl="2"/>
            <a:r>
              <a:rPr lang="en-US" b="1" dirty="0" smtClean="0"/>
              <a:t>Affirmance of the conditions to use this procedure</a:t>
            </a:r>
          </a:p>
          <a:p>
            <a:pPr lvl="2"/>
            <a:r>
              <a:rPr lang="en-US" b="1" dirty="0" smtClean="0"/>
              <a:t>List of all estate assets</a:t>
            </a:r>
          </a:p>
          <a:p>
            <a:pPr lvl="2"/>
            <a:r>
              <a:rPr lang="en-US" b="1" dirty="0" smtClean="0"/>
              <a:t>List of all estate liabilities</a:t>
            </a:r>
          </a:p>
          <a:p>
            <a:pPr lvl="2"/>
            <a:r>
              <a:rPr lang="en-US" b="1" dirty="0" smtClean="0"/>
              <a:t>Names and addresses of all distributees</a:t>
            </a:r>
          </a:p>
          <a:p>
            <a:pPr lvl="2"/>
            <a:r>
              <a:rPr lang="en-US" b="1" dirty="0" smtClean="0"/>
              <a:t>Family history to show that the listed distributees are actually the heirs</a:t>
            </a:r>
          </a:p>
          <a:p>
            <a:pPr lvl="2"/>
            <a:endParaRPr lang="en-US" b="1" dirty="0"/>
          </a:p>
        </p:txBody>
      </p:sp>
    </p:spTree>
    <p:extLst>
      <p:ext uri="{BB962C8B-B14F-4D97-AF65-F5344CB8AC3E}">
        <p14:creationId xmlns:p14="http://schemas.microsoft.com/office/powerpoint/2010/main" val="3806848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a:t>5</a:t>
            </a:r>
            <a:r>
              <a:rPr lang="en-US" b="1" dirty="0" smtClean="0"/>
              <a:t>.  Detailed affidavit</a:t>
            </a:r>
          </a:p>
          <a:p>
            <a:pPr lvl="1"/>
            <a:r>
              <a:rPr lang="en-US" b="1" dirty="0" smtClean="0"/>
              <a:t>Sworn to by:</a:t>
            </a:r>
          </a:p>
          <a:p>
            <a:pPr lvl="2"/>
            <a:r>
              <a:rPr lang="en-US" b="1" dirty="0" smtClean="0"/>
              <a:t>All distributees (or guardian of minor or incapacitated heir), and</a:t>
            </a:r>
          </a:p>
          <a:p>
            <a:pPr lvl="2"/>
            <a:r>
              <a:rPr lang="en-US" b="1" dirty="0" smtClean="0"/>
              <a:t>Two disinterested witnesses</a:t>
            </a:r>
          </a:p>
          <a:p>
            <a:pPr lvl="2"/>
            <a:endParaRPr lang="en-US" b="1" dirty="0"/>
          </a:p>
        </p:txBody>
      </p:sp>
    </p:spTree>
    <p:extLst>
      <p:ext uri="{BB962C8B-B14F-4D97-AF65-F5344CB8AC3E}">
        <p14:creationId xmlns:p14="http://schemas.microsoft.com/office/powerpoint/2010/main" val="30713032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Small Estate Affidavit</a:t>
            </a:r>
            <a:endParaRPr lang="en-US" dirty="0"/>
          </a:p>
        </p:txBody>
      </p:sp>
      <p:sp>
        <p:nvSpPr>
          <p:cNvPr id="3" name="Content Placeholder 2"/>
          <p:cNvSpPr>
            <a:spLocks noGrp="1"/>
          </p:cNvSpPr>
          <p:nvPr>
            <p:ph idx="1"/>
          </p:nvPr>
        </p:nvSpPr>
        <p:spPr/>
        <p:txBody>
          <a:bodyPr/>
          <a:lstStyle/>
          <a:p>
            <a:r>
              <a:rPr lang="en-US" b="1" dirty="0" smtClean="0"/>
              <a:t>6.  Court approves</a:t>
            </a:r>
          </a:p>
          <a:p>
            <a:pPr lvl="1"/>
            <a:r>
              <a:rPr lang="en-US" b="1" dirty="0" smtClean="0"/>
              <a:t>Notice not needed</a:t>
            </a:r>
          </a:p>
          <a:p>
            <a:pPr lvl="1"/>
            <a:r>
              <a:rPr lang="en-US" b="1" dirty="0" smtClean="0"/>
              <a:t>Hearing not needed</a:t>
            </a:r>
          </a:p>
        </p:txBody>
      </p:sp>
    </p:spTree>
    <p:extLst>
      <p:ext uri="{BB962C8B-B14F-4D97-AF65-F5344CB8AC3E}">
        <p14:creationId xmlns:p14="http://schemas.microsoft.com/office/powerpoint/2010/main" val="7845779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4740</TotalTime>
  <Words>1473</Words>
  <Application>Microsoft Office PowerPoint</Application>
  <PresentationFormat>On-screen Show (4:3)</PresentationFormat>
  <Paragraphs>248</Paragraphs>
  <Slides>45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Corbel</vt:lpstr>
      <vt:lpstr>Wingdings</vt:lpstr>
      <vt:lpstr>Wingdings 2</vt:lpstr>
      <vt:lpstr>Wingdings 3</vt:lpstr>
      <vt:lpstr>Module</vt:lpstr>
      <vt:lpstr>Abbreviated Methods of Administration</vt:lpstr>
      <vt:lpstr>1. Muniment of Title</vt:lpstr>
      <vt:lpstr>2.  Small Estate Affidavit</vt:lpstr>
      <vt:lpstr>2.  Small Estate Affidavit</vt:lpstr>
      <vt:lpstr>2.  Small Estate Affidavit</vt:lpstr>
      <vt:lpstr>2.  Small Estate Affidavit</vt:lpstr>
      <vt:lpstr>2.  Small Estate Affidavit</vt:lpstr>
      <vt:lpstr>2.  Small Estate Affidavit</vt:lpstr>
      <vt:lpstr>2.  Small Estate Affidavit</vt:lpstr>
      <vt:lpstr>2.  Small Estate Affidavit</vt:lpstr>
      <vt:lpstr>Abbreviated Methods of Administration  [continued]</vt:lpstr>
      <vt:lpstr>3.  Family Allowance Small Estate</vt:lpstr>
      <vt:lpstr>3.  Family Allowance Small Estate</vt:lpstr>
      <vt:lpstr>3.  Family Allowance Small Estate</vt:lpstr>
      <vt:lpstr>3.  Family Allowance Small Estate</vt:lpstr>
      <vt:lpstr>3.  Family Allowance Small Estate</vt:lpstr>
      <vt:lpstr>4.  Summary proceedings for certain insolvent estates</vt:lpstr>
      <vt:lpstr>5.  Withdrawing estate from administration</vt:lpstr>
      <vt:lpstr>6. Determination of Heirship</vt:lpstr>
      <vt:lpstr>6. Determination of Heirship</vt:lpstr>
      <vt:lpstr>6. Determination of Heirship</vt:lpstr>
      <vt:lpstr>6. Determination of Heirship</vt:lpstr>
      <vt:lpstr>6. Determination of Heirship</vt:lpstr>
      <vt:lpstr>6. Determination of Heirship</vt:lpstr>
      <vt:lpstr>6. Determination of Heirship</vt:lpstr>
      <vt:lpstr>6. Determination of Heirship</vt:lpstr>
      <vt:lpstr>6. Determination of Heirship</vt:lpstr>
      <vt:lpstr>6. Determination of Heirship</vt:lpstr>
      <vt:lpstr>6. Determination of Heirship</vt:lpstr>
      <vt:lpstr>Abbreviated Methods of Administration  [continued]</vt:lpstr>
      <vt:lpstr>7.  Affidavit of Heirship</vt:lpstr>
      <vt:lpstr>8.  No Administration of Community Property</vt:lpstr>
      <vt:lpstr>8.  No Administration of Community Property</vt:lpstr>
      <vt:lpstr>9.  Unqualified Community Administration</vt:lpstr>
      <vt:lpstr>9.  Unqualified Community Administration</vt:lpstr>
      <vt:lpstr>9.  Unqualified Community Administration</vt:lpstr>
      <vt:lpstr>10.  Emergency Intervention Proceedings</vt:lpstr>
      <vt:lpstr>10.  Emergency Intervention Proceedings</vt:lpstr>
      <vt:lpstr>10.  Emergency Intervention Proceedings</vt:lpstr>
      <vt:lpstr>10.  Emergency Intervention Proceedings</vt:lpstr>
      <vt:lpstr>10.  Emergency Intervention Proceedings</vt:lpstr>
      <vt:lpstr>10.  Emergency Intervention Proceedings</vt:lpstr>
      <vt:lpstr>10.  Emergency Intervention Proceedings</vt:lpstr>
      <vt:lpstr>10.  Emergency Intervention Proceedings</vt:lpstr>
      <vt:lpstr>11.  Family Settlement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Wills and Trusts</dc:title>
  <dc:creator>Gerry W. Beyer</dc:creator>
  <cp:lastModifiedBy>Gerry Beyer</cp:lastModifiedBy>
  <cp:revision>210</cp:revision>
  <cp:lastPrinted>2013-11-10T18:44:59Z</cp:lastPrinted>
  <dcterms:created xsi:type="dcterms:W3CDTF">2010-08-22T16:14:53Z</dcterms:created>
  <dcterms:modified xsi:type="dcterms:W3CDTF">2013-11-17T23:17:02Z</dcterms:modified>
</cp:coreProperties>
</file>