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8" r:id="rId12"/>
    <p:sldId id="279" r:id="rId13"/>
    <p:sldId id="280" r:id="rId14"/>
    <p:sldId id="281" r:id="rId15"/>
    <p:sldId id="282" r:id="rId16"/>
    <p:sldId id="283" r:id="rId17"/>
    <p:sldId id="291" r:id="rId18"/>
    <p:sldId id="284" r:id="rId19"/>
    <p:sldId id="285" r:id="rId20"/>
    <p:sldId id="286" r:id="rId21"/>
    <p:sldId id="287" r:id="rId22"/>
    <p:sldId id="288" r:id="rId23"/>
    <p:sldId id="289" r:id="rId24"/>
    <p:sldId id="290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618" autoAdjust="0"/>
    <p:restoredTop sz="94660"/>
  </p:normalViewPr>
  <p:slideViewPr>
    <p:cSldViewPr snapToGrid="0">
      <p:cViewPr varScale="1">
        <p:scale>
          <a:sx n="76" d="100"/>
          <a:sy n="76" d="100"/>
        </p:scale>
        <p:origin x="99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11/5/2013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11/5/2013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11/5/2013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11/5/2013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11/5/2013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11/5/2013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11/5/2013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11/5/2013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11/5/2013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11/5/2013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7A88AD0-017D-4572-A0D7-E15B7866308D}" type="datetimeFigureOut">
              <a:rPr lang="en-US" smtClean="0"/>
              <a:pPr/>
              <a:t>11/5/2013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7A88AD0-017D-4572-A0D7-E15B7866308D}" type="datetimeFigureOut">
              <a:rPr lang="en-US" smtClean="0"/>
              <a:pPr/>
              <a:t>11/5/2013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09700"/>
            <a:ext cx="8077200" cy="2400300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dirty="0" smtClean="0"/>
              <a:t>Independent Administration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86397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duties of Independent PR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  Set aside homestead, allowances, and exempt property</a:t>
            </a:r>
          </a:p>
          <a:p>
            <a:pPr lvl="1"/>
            <a:r>
              <a:rPr lang="en-US" b="1" dirty="0" smtClean="0"/>
              <a:t>PC § 146</a:t>
            </a:r>
          </a:p>
          <a:p>
            <a:pPr lvl="1"/>
            <a:r>
              <a:rPr lang="en-US" b="1" dirty="0" smtClean="0"/>
              <a:t>EC § 403.001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2639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duties of Independent PR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4. Creditors</a:t>
            </a:r>
          </a:p>
          <a:p>
            <a:pPr lvl="2"/>
            <a:r>
              <a:rPr lang="en-US" b="1" dirty="0"/>
              <a:t>PC § 146</a:t>
            </a:r>
          </a:p>
          <a:p>
            <a:pPr lvl="2"/>
            <a:r>
              <a:rPr lang="en-US" b="1" dirty="0"/>
              <a:t>EC Chapter 403, subchapter B</a:t>
            </a:r>
          </a:p>
          <a:p>
            <a:pPr lvl="1"/>
            <a:r>
              <a:rPr lang="en-US" b="1" dirty="0" smtClean="0"/>
              <a:t>Give notices as in dependent administration</a:t>
            </a:r>
          </a:p>
          <a:p>
            <a:pPr lvl="1"/>
            <a:r>
              <a:rPr lang="en-US" b="1" dirty="0" smtClean="0"/>
              <a:t>Creditors have basically the same rights and duties</a:t>
            </a:r>
          </a:p>
          <a:p>
            <a:pPr lvl="1"/>
            <a:r>
              <a:rPr lang="en-US" b="1" dirty="0" smtClean="0"/>
              <a:t>Classify and pay claims as in a dependent administration</a:t>
            </a:r>
          </a:p>
          <a:p>
            <a:pPr lvl="1"/>
            <a:r>
              <a:rPr lang="en-US" b="1" dirty="0" smtClean="0"/>
              <a:t>Problems 1-3 (p. 199)</a:t>
            </a:r>
          </a:p>
        </p:txBody>
      </p:sp>
    </p:spTree>
    <p:extLst>
      <p:ext uri="{BB962C8B-B14F-4D97-AF65-F5344CB8AC3E}">
        <p14:creationId xmlns:p14="http://schemas.microsoft.com/office/powerpoint/2010/main" val="1560104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duties of Independent PR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5. Selling estate property</a:t>
            </a:r>
          </a:p>
          <a:p>
            <a:pPr lvl="2"/>
            <a:r>
              <a:rPr lang="en-US" b="1" dirty="0"/>
              <a:t>PC § </a:t>
            </a:r>
            <a:r>
              <a:rPr lang="en-US" b="1" dirty="0" smtClean="0"/>
              <a:t>145C</a:t>
            </a:r>
            <a:endParaRPr lang="en-US" b="1" dirty="0"/>
          </a:p>
          <a:p>
            <a:pPr lvl="2"/>
            <a:r>
              <a:rPr lang="en-US" b="1" dirty="0"/>
              <a:t>EC </a:t>
            </a:r>
            <a:r>
              <a:rPr lang="en-US" b="1" dirty="0" smtClean="0"/>
              <a:t>§ 402.052</a:t>
            </a:r>
          </a:p>
          <a:p>
            <a:pPr lvl="1"/>
            <a:r>
              <a:rPr lang="en-US" b="1" dirty="0" smtClean="0"/>
              <a:t>Even without power of sale clause in a will, PR may sell estate property in the same situations that a dependent PR could sell.</a:t>
            </a:r>
          </a:p>
          <a:p>
            <a:pPr lvl="1"/>
            <a:r>
              <a:rPr lang="en-US" b="1" dirty="0" smtClean="0"/>
              <a:t>PR can also get court to grant a power of sale with consent of distributees if:</a:t>
            </a:r>
          </a:p>
          <a:p>
            <a:pPr lvl="2"/>
            <a:r>
              <a:rPr lang="en-US" b="1" dirty="0" smtClean="0"/>
              <a:t>No </a:t>
            </a:r>
            <a:r>
              <a:rPr lang="en-US" b="1" dirty="0" smtClean="0"/>
              <a:t>will provision</a:t>
            </a:r>
            <a:endParaRPr lang="en-US" b="1" dirty="0" smtClean="0"/>
          </a:p>
          <a:p>
            <a:pPr lvl="2"/>
            <a:r>
              <a:rPr lang="en-US" b="1" dirty="0" smtClean="0"/>
              <a:t>Intestacy</a:t>
            </a:r>
          </a:p>
        </p:txBody>
      </p:sp>
    </p:spTree>
    <p:extLst>
      <p:ext uri="{BB962C8B-B14F-4D97-AF65-F5344CB8AC3E}">
        <p14:creationId xmlns:p14="http://schemas.microsoft.com/office/powerpoint/2010/main" val="2386019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duties of Independent PR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6</a:t>
            </a:r>
            <a:r>
              <a:rPr lang="en-US" b="1" dirty="0" smtClean="0"/>
              <a:t>. Accounting</a:t>
            </a:r>
          </a:p>
          <a:p>
            <a:pPr lvl="1"/>
            <a:r>
              <a:rPr lang="en-US" b="1" dirty="0" smtClean="0"/>
              <a:t>Annual accounts are not needed.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Interested person may demand after 15 months</a:t>
            </a:r>
          </a:p>
          <a:p>
            <a:pPr lvl="2"/>
            <a:r>
              <a:rPr lang="en-US" b="1" dirty="0" smtClean="0"/>
              <a:t>PC </a:t>
            </a:r>
            <a:r>
              <a:rPr lang="en-US" b="1" dirty="0"/>
              <a:t>§ </a:t>
            </a:r>
            <a:r>
              <a:rPr lang="en-US" b="1" dirty="0" smtClean="0"/>
              <a:t>149A</a:t>
            </a:r>
            <a:endParaRPr lang="en-US" b="1" dirty="0"/>
          </a:p>
          <a:p>
            <a:pPr lvl="2"/>
            <a:r>
              <a:rPr lang="en-US" b="1" dirty="0"/>
              <a:t>EC § </a:t>
            </a:r>
            <a:r>
              <a:rPr lang="en-US" b="1" dirty="0" smtClean="0"/>
              <a:t>404.001</a:t>
            </a:r>
            <a:endParaRPr lang="en-US" b="1" dirty="0"/>
          </a:p>
          <a:p>
            <a:pPr lvl="2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473090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duties of Independent PR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7. Accounting &amp; Distribution</a:t>
            </a:r>
          </a:p>
          <a:p>
            <a:pPr lvl="1"/>
            <a:r>
              <a:rPr lang="en-US" b="1" dirty="0" smtClean="0"/>
              <a:t>Interested person may petition court after two years</a:t>
            </a:r>
          </a:p>
          <a:p>
            <a:pPr lvl="2"/>
            <a:r>
              <a:rPr lang="en-US" b="1" dirty="0" smtClean="0"/>
              <a:t>PC </a:t>
            </a:r>
            <a:r>
              <a:rPr lang="en-US" b="1" dirty="0"/>
              <a:t>§ </a:t>
            </a:r>
            <a:r>
              <a:rPr lang="en-US" b="1" dirty="0" smtClean="0"/>
              <a:t>149B</a:t>
            </a:r>
            <a:endParaRPr lang="en-US" b="1" dirty="0"/>
          </a:p>
          <a:p>
            <a:pPr lvl="2"/>
            <a:r>
              <a:rPr lang="en-US" b="1" dirty="0"/>
              <a:t>EC § </a:t>
            </a:r>
            <a:r>
              <a:rPr lang="en-US" b="1" dirty="0" smtClean="0"/>
              <a:t>405.001</a:t>
            </a:r>
            <a:endParaRPr lang="en-US" b="1" dirty="0"/>
          </a:p>
          <a:p>
            <a:pPr lvl="2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733169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Removal of Independent PR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Authority</a:t>
            </a:r>
          </a:p>
          <a:p>
            <a:pPr lvl="2"/>
            <a:r>
              <a:rPr lang="en-US" b="1" dirty="0" smtClean="0"/>
              <a:t>PC § 149C</a:t>
            </a:r>
          </a:p>
          <a:p>
            <a:pPr lvl="2"/>
            <a:r>
              <a:rPr lang="en-US" b="1" dirty="0" smtClean="0"/>
              <a:t>EC § 404.003</a:t>
            </a:r>
          </a:p>
          <a:p>
            <a:pPr lvl="2"/>
            <a:endParaRPr lang="en-US" b="1" dirty="0"/>
          </a:p>
          <a:p>
            <a:r>
              <a:rPr lang="en-US" b="1" dirty="0" smtClean="0"/>
              <a:t>Who requests?</a:t>
            </a:r>
          </a:p>
          <a:p>
            <a:pPr lvl="1"/>
            <a:r>
              <a:rPr lang="en-US" b="1" dirty="0" smtClean="0"/>
              <a:t>Any interested person</a:t>
            </a:r>
          </a:p>
          <a:p>
            <a:pPr lvl="1"/>
            <a:r>
              <a:rPr lang="en-US" b="1" dirty="0" smtClean="0"/>
              <a:t>Court on its own motion</a:t>
            </a:r>
          </a:p>
          <a:p>
            <a:pPr lvl="1"/>
            <a:endParaRPr lang="en-US" b="1" dirty="0"/>
          </a:p>
          <a:p>
            <a:r>
              <a:rPr lang="en-US" b="1" dirty="0" smtClean="0"/>
              <a:t>Notice by personal service is required</a:t>
            </a:r>
          </a:p>
        </p:txBody>
      </p:sp>
    </p:spTree>
    <p:extLst>
      <p:ext uri="{BB962C8B-B14F-4D97-AF65-F5344CB8AC3E}">
        <p14:creationId xmlns:p14="http://schemas.microsoft.com/office/powerpoint/2010/main" val="183729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Removal of Independent PR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Grounds</a:t>
            </a:r>
          </a:p>
          <a:p>
            <a:pPr lvl="1"/>
            <a:r>
              <a:rPr lang="en-US" b="1" dirty="0" smtClean="0"/>
              <a:t>Basically, same as for removal of dependent PR</a:t>
            </a:r>
          </a:p>
          <a:p>
            <a:pPr lvl="1"/>
            <a:endParaRPr lang="en-US" b="1" dirty="0"/>
          </a:p>
          <a:p>
            <a:pPr lvl="1"/>
            <a:r>
              <a:rPr lang="en-US" b="1" i="1" dirty="0" smtClean="0"/>
              <a:t>In re Estate of Miller</a:t>
            </a:r>
            <a:r>
              <a:rPr lang="en-US" b="1" dirty="0" smtClean="0"/>
              <a:t> (p. 201)</a:t>
            </a:r>
          </a:p>
          <a:p>
            <a:pPr lvl="1"/>
            <a:endParaRPr lang="en-US" b="1" i="1" dirty="0"/>
          </a:p>
          <a:p>
            <a:pPr lvl="1"/>
            <a:r>
              <a:rPr lang="en-US" b="1" i="1" dirty="0" smtClean="0"/>
              <a:t>Kappus v. Kappus</a:t>
            </a:r>
            <a:r>
              <a:rPr lang="en-US" b="1" dirty="0" smtClean="0"/>
              <a:t> (Tex. Sup. Ct.)</a:t>
            </a:r>
          </a:p>
          <a:p>
            <a:pPr lvl="2"/>
            <a:r>
              <a:rPr lang="en-US" b="1" dirty="0" smtClean="0"/>
              <a:t>Legislative reaction</a:t>
            </a:r>
          </a:p>
        </p:txBody>
      </p:sp>
    </p:spTree>
    <p:extLst>
      <p:ext uri="{BB962C8B-B14F-4D97-AF65-F5344CB8AC3E}">
        <p14:creationId xmlns:p14="http://schemas.microsoft.com/office/powerpoint/2010/main" val="269829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09700"/>
            <a:ext cx="8077200" cy="2400300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dirty="0" smtClean="0"/>
              <a:t>Closing the Independent </a:t>
            </a:r>
            <a:r>
              <a:rPr lang="en-US" dirty="0" smtClean="0"/>
              <a:t>Administration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38162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420100" cy="12527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Closing Independent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No requirement that estate be closed.</a:t>
            </a:r>
            <a:br>
              <a:rPr lang="en-US" b="1" dirty="0" smtClean="0"/>
            </a:br>
            <a:endParaRPr lang="en-US" b="1" dirty="0" smtClean="0"/>
          </a:p>
          <a:p>
            <a:pPr lvl="1"/>
            <a:r>
              <a:rPr lang="en-US" b="1" dirty="0" smtClean="0"/>
              <a:t>Should PR close the estate?</a:t>
            </a:r>
          </a:p>
          <a:p>
            <a:pPr lvl="2"/>
            <a:r>
              <a:rPr lang="en-US" b="1" dirty="0" smtClean="0"/>
              <a:t>Reasons yes</a:t>
            </a:r>
          </a:p>
          <a:p>
            <a:pPr lvl="2"/>
            <a:r>
              <a:rPr lang="en-US" b="1" dirty="0" smtClean="0"/>
              <a:t>Reasons no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71183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420100" cy="12527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Closing Independent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By Affidavit – The closing report</a:t>
            </a:r>
          </a:p>
          <a:p>
            <a:pPr lvl="2"/>
            <a:r>
              <a:rPr lang="en-US" b="1" dirty="0" smtClean="0"/>
              <a:t>PC § 151</a:t>
            </a:r>
          </a:p>
          <a:p>
            <a:pPr lvl="2"/>
            <a:r>
              <a:rPr lang="en-US" b="1" dirty="0" smtClean="0"/>
              <a:t>EC § 405.005</a:t>
            </a:r>
          </a:p>
          <a:p>
            <a:pPr lvl="1"/>
            <a:r>
              <a:rPr lang="en-US" b="1" dirty="0" smtClean="0"/>
              <a:t>When</a:t>
            </a:r>
          </a:p>
          <a:p>
            <a:pPr lvl="2"/>
            <a:r>
              <a:rPr lang="en-US" b="1" dirty="0" smtClean="0"/>
              <a:t>All debts paid (or paid as much as possible), and</a:t>
            </a:r>
          </a:p>
          <a:p>
            <a:pPr lvl="2"/>
            <a:r>
              <a:rPr lang="en-US" b="1" dirty="0" smtClean="0"/>
              <a:t>Residue (if any) given to heirs and beneficiaries</a:t>
            </a:r>
          </a:p>
          <a:p>
            <a:pPr lvl="1"/>
            <a:r>
              <a:rPr lang="en-US" b="1" dirty="0" smtClean="0"/>
              <a:t>Closing report is like a mini-accounting</a:t>
            </a:r>
          </a:p>
        </p:txBody>
      </p:sp>
    </p:spTree>
    <p:extLst>
      <p:ext uri="{BB962C8B-B14F-4D97-AF65-F5344CB8AC3E}">
        <p14:creationId xmlns:p14="http://schemas.microsoft.com/office/powerpoint/2010/main" val="144156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Creation of Independent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Express language in the will</a:t>
            </a:r>
          </a:p>
          <a:p>
            <a:pPr lvl="2"/>
            <a:r>
              <a:rPr lang="en-US" b="1" dirty="0" smtClean="0"/>
              <a:t>PC § 145(b)</a:t>
            </a:r>
          </a:p>
          <a:p>
            <a:pPr lvl="2"/>
            <a:r>
              <a:rPr lang="en-US" b="1" dirty="0" smtClean="0"/>
              <a:t>EC § 401.001</a:t>
            </a:r>
          </a:p>
          <a:p>
            <a:pPr lvl="2"/>
            <a:endParaRPr lang="en-US" b="1" dirty="0"/>
          </a:p>
          <a:p>
            <a:pPr lvl="2"/>
            <a:r>
              <a:rPr lang="en-US" b="1" i="1" dirty="0" smtClean="0"/>
              <a:t>In re Dulin’s Estate</a:t>
            </a:r>
            <a:r>
              <a:rPr lang="en-US" b="1" dirty="0" smtClean="0"/>
              <a:t> – p. 193</a:t>
            </a:r>
          </a:p>
          <a:p>
            <a:pPr lvl="2"/>
            <a:endParaRPr lang="en-US" b="1" i="1" dirty="0"/>
          </a:p>
          <a:p>
            <a:pPr lvl="2"/>
            <a:r>
              <a:rPr lang="en-US" b="1" dirty="0" smtClean="0"/>
              <a:t>Questions 1-2 – p. 196</a:t>
            </a:r>
          </a:p>
          <a:p>
            <a:pPr lvl="2"/>
            <a:endParaRPr lang="en-US" b="1" dirty="0"/>
          </a:p>
          <a:p>
            <a:pPr lvl="2"/>
            <a:r>
              <a:rPr lang="en-US" b="1" dirty="0" smtClean="0"/>
              <a:t>Relevance of mere bond waiver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67701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420100" cy="12527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Closing Independent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By Affidavit – The closing report</a:t>
            </a:r>
          </a:p>
          <a:p>
            <a:pPr lvl="1"/>
            <a:r>
              <a:rPr lang="en-US" b="1" dirty="0" smtClean="0"/>
              <a:t>Verified by affidavit</a:t>
            </a:r>
          </a:p>
          <a:p>
            <a:pPr lvl="1"/>
            <a:r>
              <a:rPr lang="en-US" b="1" dirty="0" smtClean="0"/>
              <a:t>Court takes no action</a:t>
            </a:r>
          </a:p>
          <a:p>
            <a:pPr lvl="1"/>
            <a:r>
              <a:rPr lang="en-US" b="1" dirty="0" smtClean="0"/>
              <a:t>No impact on PR liability</a:t>
            </a:r>
          </a:p>
          <a:p>
            <a:pPr lvl="1"/>
            <a:r>
              <a:rPr lang="en-US" b="1" dirty="0" smtClean="0"/>
              <a:t>Future claimants cannot look to ex-PR</a:t>
            </a:r>
          </a:p>
          <a:p>
            <a:pPr lvl="1"/>
            <a:r>
              <a:rPr lang="en-US" b="1" i="1" dirty="0" smtClean="0"/>
              <a:t>Burke</a:t>
            </a:r>
            <a:r>
              <a:rPr lang="en-US" b="1" dirty="0" smtClean="0"/>
              <a:t> (p. 210)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1552697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420100" cy="12527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Closing Independent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By </a:t>
            </a:r>
            <a:r>
              <a:rPr lang="en-US" b="1" dirty="0" err="1" smtClean="0"/>
              <a:t>distributee</a:t>
            </a:r>
            <a:r>
              <a:rPr lang="en-US" b="1" dirty="0" smtClean="0"/>
              <a:t> </a:t>
            </a:r>
            <a:r>
              <a:rPr lang="en-US" b="1" dirty="0" smtClean="0"/>
              <a:t>application</a:t>
            </a:r>
          </a:p>
          <a:p>
            <a:pPr lvl="2"/>
            <a:r>
              <a:rPr lang="en-US" b="1" dirty="0" smtClean="0"/>
              <a:t>PC § 152</a:t>
            </a:r>
          </a:p>
          <a:p>
            <a:pPr lvl="2"/>
            <a:r>
              <a:rPr lang="en-US" b="1" dirty="0" smtClean="0"/>
              <a:t>EC § 405.009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93679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420100" cy="12527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Closing Independent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</a:t>
            </a:r>
            <a:r>
              <a:rPr lang="en-US" b="1" dirty="0" smtClean="0"/>
              <a:t>.  Judicial discharge</a:t>
            </a:r>
          </a:p>
          <a:p>
            <a:pPr lvl="2"/>
            <a:r>
              <a:rPr lang="en-US" b="1" dirty="0" smtClean="0"/>
              <a:t>PC §§ 149D-149G</a:t>
            </a:r>
          </a:p>
          <a:p>
            <a:pPr lvl="2"/>
            <a:r>
              <a:rPr lang="en-US" b="1" dirty="0" smtClean="0"/>
              <a:t>EC § 405.003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4125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420100" cy="12527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Closing Independent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4.  By operation of law</a:t>
            </a:r>
          </a:p>
          <a:p>
            <a:pPr lvl="2"/>
            <a:r>
              <a:rPr lang="en-US" b="1" i="1" dirty="0" smtClean="0"/>
              <a:t>In re Estate of Teinert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459049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420100" cy="12527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Closing Independent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Partition</a:t>
            </a:r>
          </a:p>
          <a:p>
            <a:pPr lvl="1"/>
            <a:r>
              <a:rPr lang="en-US" b="1" dirty="0" smtClean="0"/>
              <a:t>PR can go to court for help with partitioning estate property.</a:t>
            </a:r>
          </a:p>
          <a:p>
            <a:pPr lvl="2"/>
            <a:r>
              <a:rPr lang="en-US" b="1" dirty="0"/>
              <a:t>PC § </a:t>
            </a:r>
            <a:r>
              <a:rPr lang="en-US" b="1" dirty="0" smtClean="0"/>
              <a:t>150</a:t>
            </a:r>
            <a:endParaRPr lang="en-US" b="1" dirty="0"/>
          </a:p>
          <a:p>
            <a:pPr lvl="2"/>
            <a:r>
              <a:rPr lang="en-US" b="1" dirty="0"/>
              <a:t>EC § </a:t>
            </a:r>
            <a:r>
              <a:rPr lang="en-US" b="1" dirty="0" smtClean="0"/>
              <a:t>405.008</a:t>
            </a:r>
            <a:endParaRPr lang="en-US" b="1" dirty="0"/>
          </a:p>
          <a:p>
            <a:pPr lvl="2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45127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Creation of Independent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</a:t>
            </a:r>
            <a:r>
              <a:rPr lang="en-US" b="1" dirty="0" smtClean="0"/>
              <a:t>.  By agreement of all will beneficiaries</a:t>
            </a:r>
          </a:p>
          <a:p>
            <a:pPr lvl="2"/>
            <a:r>
              <a:rPr lang="en-US" b="1" dirty="0" smtClean="0"/>
              <a:t>PC § 145(c)</a:t>
            </a:r>
          </a:p>
          <a:p>
            <a:pPr lvl="2"/>
            <a:r>
              <a:rPr lang="en-US" b="1" dirty="0" smtClean="0"/>
              <a:t>EC § 401.002</a:t>
            </a:r>
          </a:p>
          <a:p>
            <a:pPr lvl="2"/>
            <a:endParaRPr lang="en-US" b="1" dirty="0"/>
          </a:p>
          <a:p>
            <a:pPr marL="667512" indent="-457200"/>
            <a:r>
              <a:rPr lang="en-US" b="1" dirty="0" smtClean="0"/>
              <a:t>3.  By agreement of all heirs</a:t>
            </a:r>
          </a:p>
          <a:p>
            <a:pPr lvl="2">
              <a:buClr>
                <a:srgbClr val="E66C7D"/>
              </a:buClr>
            </a:pPr>
            <a:r>
              <a:rPr lang="en-US" b="1" dirty="0">
                <a:solidFill>
                  <a:prstClr val="black"/>
                </a:solidFill>
              </a:rPr>
              <a:t>PC § </a:t>
            </a:r>
            <a:r>
              <a:rPr lang="en-US" b="1" dirty="0" smtClean="0">
                <a:solidFill>
                  <a:prstClr val="black"/>
                </a:solidFill>
              </a:rPr>
              <a:t>145(e)</a:t>
            </a:r>
            <a:endParaRPr lang="en-US" b="1" dirty="0">
              <a:solidFill>
                <a:prstClr val="black"/>
              </a:solidFill>
            </a:endParaRPr>
          </a:p>
          <a:p>
            <a:pPr lvl="2">
              <a:buClr>
                <a:srgbClr val="E66C7D"/>
              </a:buClr>
            </a:pPr>
            <a:r>
              <a:rPr lang="en-US" b="1" dirty="0">
                <a:solidFill>
                  <a:prstClr val="black"/>
                </a:solidFill>
              </a:rPr>
              <a:t>EC § </a:t>
            </a:r>
            <a:r>
              <a:rPr lang="en-US" b="1" dirty="0" smtClean="0">
                <a:solidFill>
                  <a:prstClr val="black"/>
                </a:solidFill>
              </a:rPr>
              <a:t>401.003</a:t>
            </a:r>
            <a:endParaRPr lang="en-US" b="1" dirty="0">
              <a:solidFill>
                <a:prstClr val="black"/>
              </a:solidFill>
            </a:endParaRPr>
          </a:p>
          <a:p>
            <a:pPr marL="667512" indent="-457200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9394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Creation of Independent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Obtaining agreement of distributees</a:t>
            </a:r>
          </a:p>
          <a:p>
            <a:pPr lvl="2"/>
            <a:r>
              <a:rPr lang="en-US" b="1" dirty="0" smtClean="0"/>
              <a:t>PC § 145</a:t>
            </a:r>
          </a:p>
          <a:p>
            <a:pPr lvl="2"/>
            <a:r>
              <a:rPr lang="en-US" b="1" dirty="0" smtClean="0"/>
              <a:t>EC § 401.004</a:t>
            </a:r>
          </a:p>
          <a:p>
            <a:pPr lvl="2"/>
            <a:endParaRPr lang="en-US" b="1" dirty="0"/>
          </a:p>
          <a:p>
            <a:pPr marL="960120" lvl="1" indent="-457200"/>
            <a:r>
              <a:rPr lang="en-US" b="1" dirty="0" smtClean="0"/>
              <a:t>Examples:</a:t>
            </a:r>
          </a:p>
          <a:p>
            <a:pPr marL="1225296" lvl="2" indent="-457200"/>
            <a:r>
              <a:rPr lang="en-US" b="1" dirty="0" smtClean="0"/>
              <a:t>Minor = guardian of the person</a:t>
            </a:r>
          </a:p>
          <a:p>
            <a:pPr marL="1225296" lvl="2" indent="-457200"/>
            <a:r>
              <a:rPr lang="en-US" b="1" dirty="0" smtClean="0"/>
              <a:t>Testamentary trust = current income beneficiaries</a:t>
            </a:r>
          </a:p>
          <a:p>
            <a:pPr marL="1225296" lvl="2" indent="-457200"/>
            <a:r>
              <a:rPr lang="en-US" b="1" dirty="0" smtClean="0"/>
              <a:t>Life estate = life tenant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6021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Creation of Independent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Testator may prohibit independent administration</a:t>
            </a:r>
          </a:p>
          <a:p>
            <a:pPr lvl="2"/>
            <a:r>
              <a:rPr lang="en-US" b="1" dirty="0" smtClean="0"/>
              <a:t>PC § 145</a:t>
            </a:r>
          </a:p>
          <a:p>
            <a:pPr lvl="2"/>
            <a:r>
              <a:rPr lang="en-US" b="1" dirty="0" smtClean="0"/>
              <a:t>EC § 401.001(b)</a:t>
            </a:r>
          </a:p>
        </p:txBody>
      </p:sp>
    </p:spTree>
    <p:extLst>
      <p:ext uri="{BB962C8B-B14F-4D97-AF65-F5344CB8AC3E}">
        <p14:creationId xmlns:p14="http://schemas.microsoft.com/office/powerpoint/2010/main" val="3415593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Creation of Independent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Court may waive bond</a:t>
            </a:r>
          </a:p>
          <a:p>
            <a:pPr lvl="1"/>
            <a:r>
              <a:rPr lang="en-US" b="1" dirty="0" smtClean="0"/>
              <a:t>Even if will did not provide for bond waiver</a:t>
            </a:r>
          </a:p>
          <a:p>
            <a:pPr lvl="1"/>
            <a:r>
              <a:rPr lang="en-US" b="1" dirty="0" smtClean="0"/>
              <a:t>Even if decedent died intestate</a:t>
            </a:r>
          </a:p>
          <a:p>
            <a:pPr lvl="2"/>
            <a:r>
              <a:rPr lang="en-US" b="1" dirty="0" smtClean="0"/>
              <a:t>PC § 145(p)</a:t>
            </a:r>
          </a:p>
          <a:p>
            <a:pPr lvl="2"/>
            <a:r>
              <a:rPr lang="en-US" b="1" dirty="0" smtClean="0"/>
              <a:t>EC § 401.005</a:t>
            </a:r>
          </a:p>
        </p:txBody>
      </p:sp>
    </p:spTree>
    <p:extLst>
      <p:ext uri="{BB962C8B-B14F-4D97-AF65-F5344CB8AC3E}">
        <p14:creationId xmlns:p14="http://schemas.microsoft.com/office/powerpoint/2010/main" val="3960642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4500" y="1155700"/>
            <a:ext cx="8077200" cy="2400300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en-US" dirty="0" smtClean="0"/>
              <a:t>Independent Administration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3100" dirty="0" smtClean="0"/>
              <a:t>[continued]</a:t>
            </a: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3275718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duties of Independent PR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Act as a fiduciary and in good faith.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56084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duties of Independent PR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File inventory, appraisement, and list of claims (or affidavit in lieu thereof) within 90 days of qualification.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28905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4226</TotalTime>
  <Words>603</Words>
  <Application>Microsoft Office PowerPoint</Application>
  <PresentationFormat>On-screen Show (4:3)</PresentationFormat>
  <Paragraphs>130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Corbel</vt:lpstr>
      <vt:lpstr>Wingdings</vt:lpstr>
      <vt:lpstr>Wingdings 2</vt:lpstr>
      <vt:lpstr>Wingdings 3</vt:lpstr>
      <vt:lpstr>Module</vt:lpstr>
      <vt:lpstr>Independent Administration</vt:lpstr>
      <vt:lpstr>Creation of Independent Administration</vt:lpstr>
      <vt:lpstr>Creation of Independent Administration</vt:lpstr>
      <vt:lpstr>Creation of Independent Administration</vt:lpstr>
      <vt:lpstr>Creation of Independent Administration</vt:lpstr>
      <vt:lpstr>Creation of Independent Administration</vt:lpstr>
      <vt:lpstr>Independent Administration  [continued]</vt:lpstr>
      <vt:lpstr>Basic duties of Independent PR</vt:lpstr>
      <vt:lpstr>Basic duties of Independent PR</vt:lpstr>
      <vt:lpstr>Basic duties of Independent PR</vt:lpstr>
      <vt:lpstr>Basic duties of Independent PR</vt:lpstr>
      <vt:lpstr>Basic duties of Independent PR</vt:lpstr>
      <vt:lpstr>Basic duties of Independent PR</vt:lpstr>
      <vt:lpstr>Basic duties of Independent PR</vt:lpstr>
      <vt:lpstr>Removal of Independent PR</vt:lpstr>
      <vt:lpstr>Removal of Independent PR</vt:lpstr>
      <vt:lpstr>Closing the Independent Administration</vt:lpstr>
      <vt:lpstr>Closing Independent Administration</vt:lpstr>
      <vt:lpstr>Closing Independent Administration</vt:lpstr>
      <vt:lpstr>Closing Independent Administration</vt:lpstr>
      <vt:lpstr>Closing Independent Administration</vt:lpstr>
      <vt:lpstr>Closing Independent Administration</vt:lpstr>
      <vt:lpstr>Closing Independent Administration</vt:lpstr>
      <vt:lpstr>Closing Independent Administration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Wills and Trusts</dc:title>
  <dc:creator>Gerry W. Beyer</dc:creator>
  <cp:lastModifiedBy>Gerry Beyer</cp:lastModifiedBy>
  <cp:revision>193</cp:revision>
  <dcterms:created xsi:type="dcterms:W3CDTF">2010-08-22T16:14:53Z</dcterms:created>
  <dcterms:modified xsi:type="dcterms:W3CDTF">2013-11-05T20:10:39Z</dcterms:modified>
</cp:coreProperties>
</file>