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618" autoAdjust="0"/>
    <p:restoredTop sz="94660"/>
  </p:normalViewPr>
  <p:slideViewPr>
    <p:cSldViewPr snapToGrid="0">
      <p:cViewPr varScale="1">
        <p:scale>
          <a:sx n="76" d="100"/>
          <a:sy n="76" d="100"/>
        </p:scale>
        <p:origin x="99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4500" y="1206500"/>
            <a:ext cx="8077200" cy="24003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/>
              <a:t>Dependent Administration</a:t>
            </a:r>
            <a:br>
              <a:rPr lang="en-US" dirty="0" smtClean="0"/>
            </a:br>
            <a:r>
              <a:rPr lang="en-US" dirty="0" smtClean="0"/>
              <a:t>The End Stages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8639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Income from a gifted item that accrues after death but before distribution is given to the beneficiary less the cost of taxes, repairs, insurance, management fees, etc.</a:t>
            </a:r>
          </a:p>
          <a:p>
            <a:pPr lvl="2"/>
            <a:r>
              <a:rPr lang="en-US" b="1" dirty="0" smtClean="0"/>
              <a:t>PC § 378B</a:t>
            </a:r>
          </a:p>
          <a:p>
            <a:pPr lvl="2"/>
            <a:r>
              <a:rPr lang="en-US" b="1" dirty="0" smtClean="0"/>
              <a:t>EC § 310.004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8875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Settlement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Triggering event</a:t>
            </a:r>
          </a:p>
          <a:p>
            <a:pPr lvl="1"/>
            <a:r>
              <a:rPr lang="en-US" b="1" dirty="0" smtClean="0"/>
              <a:t>All debts paid, or</a:t>
            </a:r>
          </a:p>
          <a:p>
            <a:pPr lvl="1"/>
            <a:r>
              <a:rPr lang="en-US" b="1" dirty="0" smtClean="0"/>
              <a:t>Debts paid as much as possible, and</a:t>
            </a:r>
          </a:p>
          <a:p>
            <a:pPr lvl="1"/>
            <a:r>
              <a:rPr lang="en-US" b="1" dirty="0" smtClean="0"/>
              <a:t>No further need for administration.</a:t>
            </a:r>
          </a:p>
          <a:p>
            <a:pPr lvl="2"/>
            <a:r>
              <a:rPr lang="en-US" b="1" dirty="0" smtClean="0"/>
              <a:t>PC § 404</a:t>
            </a:r>
          </a:p>
          <a:p>
            <a:pPr lvl="2"/>
            <a:r>
              <a:rPr lang="en-US" b="1" dirty="0" smtClean="0"/>
              <a:t>EC § 362.001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7298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Account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Very similar to the annual account</a:t>
            </a:r>
          </a:p>
          <a:p>
            <a:pPr lvl="2"/>
            <a:r>
              <a:rPr lang="en-US" b="1" dirty="0"/>
              <a:t>PC § </a:t>
            </a:r>
            <a:r>
              <a:rPr lang="en-US" b="1" dirty="0" smtClean="0"/>
              <a:t>405</a:t>
            </a:r>
            <a:endParaRPr lang="en-US" b="1" dirty="0"/>
          </a:p>
          <a:p>
            <a:pPr lvl="2"/>
            <a:r>
              <a:rPr lang="en-US" b="1" dirty="0"/>
              <a:t>EC § </a:t>
            </a:r>
            <a:r>
              <a:rPr lang="en-US" b="1" dirty="0" smtClean="0"/>
              <a:t>362.004</a:t>
            </a:r>
          </a:p>
          <a:p>
            <a:pPr lvl="2"/>
            <a:endParaRPr lang="en-US" b="1" dirty="0"/>
          </a:p>
          <a:p>
            <a:r>
              <a:rPr lang="en-US" b="1" dirty="0" smtClean="0"/>
              <a:t>Citation</a:t>
            </a:r>
          </a:p>
          <a:p>
            <a:pPr lvl="1"/>
            <a:r>
              <a:rPr lang="en-US" b="1" dirty="0" smtClean="0"/>
              <a:t>Normally, certified mail, return receipt requested</a:t>
            </a:r>
          </a:p>
          <a:p>
            <a:pPr lvl="2"/>
            <a:r>
              <a:rPr lang="en-US" b="1" dirty="0"/>
              <a:t>PC § </a:t>
            </a:r>
            <a:r>
              <a:rPr lang="en-US" b="1" dirty="0" smtClean="0"/>
              <a:t>405</a:t>
            </a:r>
            <a:endParaRPr lang="en-US" b="1" dirty="0"/>
          </a:p>
          <a:p>
            <a:pPr lvl="2"/>
            <a:r>
              <a:rPr lang="en-US" b="1" dirty="0"/>
              <a:t>EC § </a:t>
            </a:r>
            <a:r>
              <a:rPr lang="en-US" b="1" dirty="0" smtClean="0"/>
              <a:t>362.005</a:t>
            </a:r>
          </a:p>
          <a:p>
            <a:pPr lvl="2"/>
            <a:endParaRPr lang="en-US" b="1" dirty="0"/>
          </a:p>
          <a:p>
            <a:r>
              <a:rPr lang="en-US" b="1" dirty="0" smtClean="0"/>
              <a:t>Court action</a:t>
            </a:r>
            <a:endParaRPr lang="en-US" b="1" dirty="0"/>
          </a:p>
          <a:p>
            <a:endParaRPr lang="en-US" b="1" dirty="0"/>
          </a:p>
          <a:p>
            <a:endParaRPr lang="en-US" b="1" dirty="0" smtClean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8418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 &amp;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5897" y="2409213"/>
            <a:ext cx="5992206" cy="3357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25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When?</a:t>
            </a:r>
          </a:p>
          <a:p>
            <a:pPr lvl="1"/>
            <a:r>
              <a:rPr lang="en-US" b="1" dirty="0" smtClean="0"/>
              <a:t>After approval of inventory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Who may request?</a:t>
            </a:r>
          </a:p>
          <a:p>
            <a:pPr lvl="1"/>
            <a:r>
              <a:rPr lang="en-US" b="1" dirty="0" smtClean="0"/>
              <a:t>PR</a:t>
            </a:r>
          </a:p>
          <a:p>
            <a:pPr lvl="1"/>
            <a:r>
              <a:rPr lang="en-US" b="1" dirty="0" smtClean="0"/>
              <a:t>Heirs</a:t>
            </a:r>
          </a:p>
          <a:p>
            <a:pPr lvl="1"/>
            <a:r>
              <a:rPr lang="en-US" b="1" dirty="0" smtClean="0"/>
              <a:t>Beneficiaries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Authority</a:t>
            </a:r>
          </a:p>
          <a:p>
            <a:pPr lvl="1"/>
            <a:r>
              <a:rPr lang="en-US" b="1" dirty="0" smtClean="0"/>
              <a:t>PC § 373(c)</a:t>
            </a:r>
          </a:p>
          <a:p>
            <a:pPr lvl="1"/>
            <a:r>
              <a:rPr lang="en-US" b="1" dirty="0" smtClean="0"/>
              <a:t>EC § 360.002</a:t>
            </a:r>
          </a:p>
        </p:txBody>
      </p:sp>
    </p:spTree>
    <p:extLst>
      <p:ext uri="{BB962C8B-B14F-4D97-AF65-F5344CB8AC3E}">
        <p14:creationId xmlns:p14="http://schemas.microsoft.com/office/powerpoint/2010/main" val="37943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When?</a:t>
            </a:r>
          </a:p>
          <a:p>
            <a:pPr lvl="1"/>
            <a:r>
              <a:rPr lang="en-US" b="1" dirty="0" smtClean="0"/>
              <a:t>After one year from grant of letters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Who may request?</a:t>
            </a:r>
          </a:p>
          <a:p>
            <a:pPr lvl="1"/>
            <a:r>
              <a:rPr lang="en-US" b="1" dirty="0" smtClean="0"/>
              <a:t>PR</a:t>
            </a:r>
          </a:p>
          <a:p>
            <a:pPr lvl="1"/>
            <a:r>
              <a:rPr lang="en-US" b="1" dirty="0" smtClean="0"/>
              <a:t>Heirs</a:t>
            </a:r>
          </a:p>
          <a:p>
            <a:pPr lvl="1"/>
            <a:r>
              <a:rPr lang="en-US" b="1" dirty="0" smtClean="0"/>
              <a:t>Beneficiaries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Authority</a:t>
            </a:r>
          </a:p>
          <a:p>
            <a:pPr lvl="1"/>
            <a:r>
              <a:rPr lang="en-US" b="1" dirty="0" smtClean="0"/>
              <a:t>PC § 373(a)</a:t>
            </a:r>
          </a:p>
          <a:p>
            <a:pPr lvl="1"/>
            <a:r>
              <a:rPr lang="en-US" b="1" dirty="0" smtClean="0"/>
              <a:t>EC § 360.001</a:t>
            </a:r>
          </a:p>
        </p:txBody>
      </p:sp>
    </p:spTree>
    <p:extLst>
      <p:ext uri="{BB962C8B-B14F-4D97-AF65-F5344CB8AC3E}">
        <p14:creationId xmlns:p14="http://schemas.microsoft.com/office/powerpoint/2010/main" val="38458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Method</a:t>
            </a:r>
          </a:p>
          <a:p>
            <a:pPr lvl="1"/>
            <a:r>
              <a:rPr lang="en-US" b="1" dirty="0" smtClean="0"/>
              <a:t>Personal service on each person residing in Texas whose address is known.</a:t>
            </a:r>
          </a:p>
          <a:p>
            <a:pPr lvl="1"/>
            <a:r>
              <a:rPr lang="en-US" b="1" dirty="0" smtClean="0"/>
              <a:t>Publication service on others</a:t>
            </a:r>
          </a:p>
          <a:p>
            <a:pPr marL="457200" lvl="1" indent="0">
              <a:buNone/>
            </a:pPr>
            <a:endParaRPr lang="en-US" b="1" dirty="0"/>
          </a:p>
          <a:p>
            <a:r>
              <a:rPr lang="en-US" b="1" dirty="0" smtClean="0"/>
              <a:t>Authority</a:t>
            </a:r>
          </a:p>
          <a:p>
            <a:pPr lvl="1"/>
            <a:r>
              <a:rPr lang="en-US" b="1" dirty="0" smtClean="0"/>
              <a:t>PC § 374</a:t>
            </a:r>
          </a:p>
          <a:p>
            <a:pPr lvl="1"/>
            <a:r>
              <a:rPr lang="en-US" b="1" dirty="0" smtClean="0"/>
              <a:t>EC § 360.051</a:t>
            </a:r>
          </a:p>
        </p:txBody>
      </p:sp>
    </p:spTree>
    <p:extLst>
      <p:ext uri="{BB962C8B-B14F-4D97-AF65-F5344CB8AC3E}">
        <p14:creationId xmlns:p14="http://schemas.microsoft.com/office/powerpoint/2010/main" val="355074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Court will determine if it is proper to make a partial or total distribution.</a:t>
            </a:r>
          </a:p>
          <a:p>
            <a:pPr lvl="1"/>
            <a:r>
              <a:rPr lang="en-US" b="1" dirty="0" smtClean="0"/>
              <a:t>PC §§ 377-378</a:t>
            </a:r>
          </a:p>
          <a:p>
            <a:pPr lvl="1"/>
            <a:r>
              <a:rPr lang="en-US" b="1" dirty="0" smtClean="0"/>
              <a:t>EC § 360.101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3618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Money or debts due the estate</a:t>
            </a:r>
          </a:p>
          <a:p>
            <a:pPr lvl="1"/>
            <a:r>
              <a:rPr lang="en-US" b="1" dirty="0" smtClean="0"/>
              <a:t>Easy – just use simple math</a:t>
            </a:r>
          </a:p>
          <a:p>
            <a:pPr lvl="2"/>
            <a:r>
              <a:rPr lang="en-US" b="1" dirty="0" smtClean="0"/>
              <a:t>PC §§ 380</a:t>
            </a:r>
          </a:p>
          <a:p>
            <a:pPr lvl="2"/>
            <a:r>
              <a:rPr lang="en-US" b="1" dirty="0" smtClean="0"/>
              <a:t>EC § 360.151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5755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Other property capable of division</a:t>
            </a:r>
          </a:p>
          <a:p>
            <a:pPr lvl="1"/>
            <a:r>
              <a:rPr lang="en-US" b="1" dirty="0" smtClean="0"/>
              <a:t>Court appoints three or more discreet and disinterested persons to divide the property</a:t>
            </a:r>
          </a:p>
          <a:p>
            <a:pPr lvl="2"/>
            <a:r>
              <a:rPr lang="en-US" b="1" dirty="0" smtClean="0"/>
              <a:t>PC § 380</a:t>
            </a:r>
          </a:p>
          <a:p>
            <a:pPr lvl="2"/>
            <a:r>
              <a:rPr lang="en-US" b="1" dirty="0" smtClean="0"/>
              <a:t>EC § 360.151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1920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Property not capable of division</a:t>
            </a:r>
          </a:p>
          <a:p>
            <a:pPr lvl="1"/>
            <a:r>
              <a:rPr lang="en-US" b="1" dirty="0" smtClean="0"/>
              <a:t>Court orders PR to sell the property and divide the proceeds</a:t>
            </a:r>
          </a:p>
          <a:p>
            <a:pPr lvl="2"/>
            <a:r>
              <a:rPr lang="en-US" b="1" dirty="0" smtClean="0"/>
              <a:t>PC § 381</a:t>
            </a:r>
          </a:p>
          <a:p>
            <a:pPr lvl="2"/>
            <a:r>
              <a:rPr lang="en-US" b="1" dirty="0" smtClean="0"/>
              <a:t>EC § 360.202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8219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3992</TotalTime>
  <Words>268</Words>
  <Application>Microsoft Office PowerPoint</Application>
  <PresentationFormat>On-screen Show (4:3)</PresentationFormat>
  <Paragraphs>76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Corbel</vt:lpstr>
      <vt:lpstr>Wingdings</vt:lpstr>
      <vt:lpstr>Wingdings 2</vt:lpstr>
      <vt:lpstr>Wingdings 3</vt:lpstr>
      <vt:lpstr>Module</vt:lpstr>
      <vt:lpstr>Dependent Administration The End Stages</vt:lpstr>
      <vt:lpstr>Partition &amp; Distribution</vt:lpstr>
      <vt:lpstr>Partial Distribution</vt:lpstr>
      <vt:lpstr>Total Distribution</vt:lpstr>
      <vt:lpstr>Citation</vt:lpstr>
      <vt:lpstr>Hearing</vt:lpstr>
      <vt:lpstr>Partition</vt:lpstr>
      <vt:lpstr>Partition</vt:lpstr>
      <vt:lpstr>Partition</vt:lpstr>
      <vt:lpstr>Income</vt:lpstr>
      <vt:lpstr>Final Settlement</vt:lpstr>
      <vt:lpstr>Final Account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180</cp:revision>
  <dcterms:created xsi:type="dcterms:W3CDTF">2010-08-22T16:14:53Z</dcterms:created>
  <dcterms:modified xsi:type="dcterms:W3CDTF">2013-10-29T23:30:06Z</dcterms:modified>
</cp:coreProperties>
</file>