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9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10/27/2013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700" y="1143000"/>
            <a:ext cx="8077200" cy="18669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Successor</a:t>
            </a:r>
            <a:br>
              <a:rPr lang="en-US" dirty="0" smtClean="0"/>
            </a:br>
            <a:r>
              <a:rPr lang="en-US" dirty="0" smtClean="0"/>
              <a:t>Personal Representatives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Resignation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Procedures detailed by statute</a:t>
            </a:r>
          </a:p>
          <a:p>
            <a:pPr lvl="1"/>
            <a:r>
              <a:rPr lang="en-US" b="1" dirty="0" smtClean="0"/>
              <a:t>PC § 221</a:t>
            </a:r>
          </a:p>
          <a:p>
            <a:pPr lvl="1"/>
            <a:r>
              <a:rPr lang="en-US" b="1" dirty="0" smtClean="0"/>
              <a:t>EC Chapter 301, Subchapter A</a:t>
            </a:r>
          </a:p>
          <a:p>
            <a:pPr lvl="1"/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520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Resignation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Action</a:t>
            </a:r>
          </a:p>
          <a:p>
            <a:pPr lvl="1"/>
            <a:r>
              <a:rPr lang="en-US" b="1" dirty="0" smtClean="0"/>
              <a:t>1.  Accept resignation immediately and appoint successor</a:t>
            </a:r>
          </a:p>
          <a:p>
            <a:pPr lvl="2"/>
            <a:r>
              <a:rPr lang="en-US" b="1" dirty="0" smtClean="0"/>
              <a:t>Only if a necessity exists</a:t>
            </a:r>
          </a:p>
          <a:p>
            <a:pPr lvl="2"/>
            <a:r>
              <a:rPr lang="en-US" b="1" dirty="0" smtClean="0"/>
              <a:t>PR (and sureties) not discharged until final account approved</a:t>
            </a:r>
          </a:p>
          <a:p>
            <a:pPr lvl="1"/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971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Resignation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Action</a:t>
            </a:r>
          </a:p>
          <a:p>
            <a:pPr lvl="1"/>
            <a:r>
              <a:rPr lang="en-US" b="1" dirty="0"/>
              <a:t>2</a:t>
            </a:r>
            <a:r>
              <a:rPr lang="en-US" b="1" dirty="0" smtClean="0"/>
              <a:t>.  Conduct hearing</a:t>
            </a:r>
          </a:p>
          <a:p>
            <a:pPr lvl="2"/>
            <a:r>
              <a:rPr lang="en-US" b="1" dirty="0" smtClean="0"/>
              <a:t>Normal method</a:t>
            </a:r>
          </a:p>
          <a:p>
            <a:pPr lvl="2"/>
            <a:r>
              <a:rPr lang="en-US" b="1" dirty="0" smtClean="0"/>
              <a:t>Judge sets date and citation is issued, usually by posting</a:t>
            </a:r>
          </a:p>
          <a:p>
            <a:pPr lvl="2"/>
            <a:r>
              <a:rPr lang="en-US" b="1" dirty="0" smtClean="0"/>
              <a:t>Discharge possible if PR:</a:t>
            </a:r>
          </a:p>
          <a:p>
            <a:pPr lvl="3"/>
            <a:r>
              <a:rPr lang="en-US" b="1" dirty="0" smtClean="0"/>
              <a:t>Submits satisfactory final account</a:t>
            </a:r>
          </a:p>
          <a:p>
            <a:pPr lvl="3"/>
            <a:r>
              <a:rPr lang="en-US" b="1" dirty="0" smtClean="0"/>
              <a:t>Turns over all estate property to new PR</a:t>
            </a:r>
          </a:p>
          <a:p>
            <a:pPr lvl="3"/>
            <a:r>
              <a:rPr lang="en-US" b="1" dirty="0" smtClean="0"/>
              <a:t>Follows all other court order</a:t>
            </a:r>
          </a:p>
          <a:p>
            <a:pPr lvl="1"/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2369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On whose motion?</a:t>
            </a:r>
          </a:p>
          <a:p>
            <a:pPr lvl="2"/>
            <a:r>
              <a:rPr lang="en-US" b="1" dirty="0"/>
              <a:t>Any interested person</a:t>
            </a:r>
          </a:p>
          <a:p>
            <a:pPr lvl="2"/>
            <a:r>
              <a:rPr lang="en-US" b="1" dirty="0" smtClean="0"/>
              <a:t>Court</a:t>
            </a:r>
            <a:br>
              <a:rPr lang="en-US" b="1" dirty="0" smtClean="0"/>
            </a:br>
            <a:endParaRPr lang="en-US" b="1" dirty="0"/>
          </a:p>
          <a:p>
            <a:r>
              <a:rPr lang="en-US" b="1" dirty="0" smtClean="0"/>
              <a:t>Without notice</a:t>
            </a:r>
          </a:p>
          <a:p>
            <a:pPr lvl="2"/>
            <a:r>
              <a:rPr lang="en-US" b="1" dirty="0" smtClean="0"/>
              <a:t>PC § 222</a:t>
            </a:r>
          </a:p>
          <a:p>
            <a:pPr lvl="2"/>
            <a:r>
              <a:rPr lang="en-US" b="1" dirty="0" smtClean="0"/>
              <a:t>EC § 362.051</a:t>
            </a:r>
          </a:p>
          <a:p>
            <a:pPr lvl="2"/>
            <a:endParaRPr lang="en-US" b="1" dirty="0"/>
          </a:p>
          <a:p>
            <a:pPr lvl="0">
              <a:buClr>
                <a:srgbClr val="F0AD00"/>
              </a:buClr>
            </a:pPr>
            <a:r>
              <a:rPr lang="en-US" b="1" dirty="0" smtClean="0">
                <a:solidFill>
                  <a:prstClr val="black"/>
                </a:solidFill>
              </a:rPr>
              <a:t>With </a:t>
            </a:r>
            <a:r>
              <a:rPr lang="en-US" b="1" dirty="0">
                <a:solidFill>
                  <a:prstClr val="black"/>
                </a:solidFill>
              </a:rPr>
              <a:t>notice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PC § 222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EC § </a:t>
            </a:r>
            <a:r>
              <a:rPr lang="en-US" b="1" dirty="0" smtClean="0">
                <a:solidFill>
                  <a:prstClr val="black"/>
                </a:solidFill>
              </a:rPr>
              <a:t>362.052</a:t>
            </a:r>
            <a:endParaRPr lang="en-US" b="1" dirty="0">
              <a:solidFill>
                <a:prstClr val="black"/>
              </a:solidFill>
            </a:endParaRPr>
          </a:p>
          <a:p>
            <a:pPr lvl="2"/>
            <a:endParaRPr lang="en-US" b="1" dirty="0" smtClean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3444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Without notice grounds</a:t>
            </a:r>
          </a:p>
          <a:p>
            <a:pPr lvl="2"/>
            <a:r>
              <a:rPr lang="en-US" b="1" dirty="0" smtClean="0"/>
              <a:t>Failure to timely qualify</a:t>
            </a:r>
          </a:p>
          <a:p>
            <a:pPr lvl="2"/>
            <a:r>
              <a:rPr lang="en-US" b="1" dirty="0" smtClean="0"/>
              <a:t>Failure to timely file inventory</a:t>
            </a:r>
          </a:p>
          <a:p>
            <a:pPr lvl="2"/>
            <a:r>
              <a:rPr lang="en-US" b="1" dirty="0" smtClean="0"/>
              <a:t>Failure to give bond</a:t>
            </a:r>
          </a:p>
          <a:p>
            <a:pPr lvl="2"/>
            <a:r>
              <a:rPr lang="en-US" b="1" dirty="0" smtClean="0"/>
              <a:t>Leaves Texas for more than 3 months without permission</a:t>
            </a:r>
          </a:p>
          <a:p>
            <a:pPr lvl="2"/>
            <a:r>
              <a:rPr lang="en-US" b="1" dirty="0" smtClean="0"/>
              <a:t>Cannot be served with process</a:t>
            </a:r>
          </a:p>
          <a:p>
            <a:pPr lvl="2"/>
            <a:r>
              <a:rPr lang="en-US" b="1" dirty="0" smtClean="0"/>
              <a:t>Has or is about to misapply, embezzle, etc.</a:t>
            </a:r>
          </a:p>
          <a:p>
            <a:pPr lvl="3"/>
            <a:r>
              <a:rPr lang="en-US" b="1" dirty="0" smtClean="0"/>
              <a:t>Must be shown with clear and convincing evidence given under oath.</a:t>
            </a:r>
          </a:p>
        </p:txBody>
      </p:sp>
    </p:spTree>
    <p:extLst>
      <p:ext uri="{BB962C8B-B14F-4D97-AF65-F5344CB8AC3E}">
        <p14:creationId xmlns:p14="http://schemas.microsoft.com/office/powerpoint/2010/main" val="116006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With notice grounds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Has or is about to misapply, embezzle, etc.</a:t>
            </a:r>
          </a:p>
          <a:p>
            <a:pPr lvl="3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Only need preponderance of evidence</a:t>
            </a:r>
          </a:p>
          <a:p>
            <a:pPr lvl="2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Failure to return a required accounting</a:t>
            </a:r>
          </a:p>
          <a:p>
            <a:pPr lvl="2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Failure to obey court order</a:t>
            </a:r>
          </a:p>
          <a:p>
            <a:pPr lvl="2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Gross misconduct or mismanagement</a:t>
            </a:r>
          </a:p>
          <a:p>
            <a:pPr lvl="2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Incapacitated</a:t>
            </a:r>
          </a:p>
          <a:p>
            <a:pPr lvl="2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Sentenced to penitentiary</a:t>
            </a:r>
          </a:p>
          <a:p>
            <a:pPr lvl="2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Failure to finish administration in three years</a:t>
            </a:r>
          </a:p>
          <a:p>
            <a:pPr lvl="2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Failure to file affidavit or certificate that notice given to beneficiaries</a:t>
            </a:r>
          </a:p>
          <a:p>
            <a:pPr lvl="2">
              <a:buClr>
                <a:srgbClr val="6BB76D"/>
              </a:buClr>
            </a:pPr>
            <a:r>
              <a:rPr lang="en-US" b="1" dirty="0" smtClean="0">
                <a:solidFill>
                  <a:prstClr val="black"/>
                </a:solidFill>
              </a:rPr>
              <a:t>Any other cause in court’s discretion</a:t>
            </a:r>
            <a:endParaRPr lang="en-US" b="1" dirty="0">
              <a:solidFill>
                <a:prstClr val="black"/>
              </a:solidFill>
            </a:endParaRPr>
          </a:p>
          <a:p>
            <a:endParaRPr lang="en-US" b="1" dirty="0" smtClean="0"/>
          </a:p>
          <a:p>
            <a:pPr lvl="2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87675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court appoints successor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775191"/>
            <a:ext cx="8686800" cy="499390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Failure to qualify</a:t>
            </a:r>
          </a:p>
          <a:p>
            <a:r>
              <a:rPr lang="en-US" b="1" dirty="0"/>
              <a:t>Death</a:t>
            </a:r>
          </a:p>
          <a:p>
            <a:r>
              <a:rPr lang="en-US" b="1" dirty="0" smtClean="0"/>
              <a:t>Resignation</a:t>
            </a:r>
          </a:p>
          <a:p>
            <a:r>
              <a:rPr lang="en-US" b="1" dirty="0" smtClean="0"/>
              <a:t>Removal</a:t>
            </a:r>
          </a:p>
          <a:p>
            <a:r>
              <a:rPr lang="en-US" b="1" dirty="0" smtClean="0"/>
              <a:t>Higher priority person requests appointment</a:t>
            </a:r>
          </a:p>
          <a:p>
            <a:r>
              <a:rPr lang="en-US" b="1" dirty="0" smtClean="0"/>
              <a:t>Named PR becomes adult</a:t>
            </a:r>
          </a:p>
          <a:p>
            <a:r>
              <a:rPr lang="en-US" b="1" dirty="0" smtClean="0"/>
              <a:t>Absent PR returns</a:t>
            </a:r>
          </a:p>
          <a:p>
            <a:r>
              <a:rPr lang="en-US" b="1" dirty="0" smtClean="0"/>
              <a:t>Sick PR recovers</a:t>
            </a:r>
          </a:p>
          <a:p>
            <a:r>
              <a:rPr lang="en-US" b="1" dirty="0" smtClean="0"/>
              <a:t>Will discovered after intestate administration opened</a:t>
            </a:r>
          </a:p>
        </p:txBody>
      </p:sp>
    </p:spTree>
    <p:extLst>
      <p:ext uri="{BB962C8B-B14F-4D97-AF65-F5344CB8AC3E}">
        <p14:creationId xmlns:p14="http://schemas.microsoft.com/office/powerpoint/2010/main" val="7250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Powers and duties of successor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Generally = the same</a:t>
            </a:r>
          </a:p>
          <a:p>
            <a:endParaRPr lang="en-US" b="1" dirty="0"/>
          </a:p>
          <a:p>
            <a:r>
              <a:rPr lang="en-US" b="1" dirty="0" smtClean="0"/>
              <a:t>May have duty to sue original PR for damages.</a:t>
            </a:r>
          </a:p>
          <a:p>
            <a:endParaRPr lang="en-US" b="1" dirty="0"/>
          </a:p>
          <a:p>
            <a:r>
              <a:rPr lang="en-US" b="1" dirty="0" smtClean="0"/>
              <a:t>Must file new inventory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6715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3952</TotalTime>
  <Words>264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Corbel</vt:lpstr>
      <vt:lpstr>Wingdings</vt:lpstr>
      <vt:lpstr>Wingdings 2</vt:lpstr>
      <vt:lpstr>Wingdings 3</vt:lpstr>
      <vt:lpstr>Module</vt:lpstr>
      <vt:lpstr>Successor Personal Representatives </vt:lpstr>
      <vt:lpstr>Resignation</vt:lpstr>
      <vt:lpstr>Resignation</vt:lpstr>
      <vt:lpstr>Resignation</vt:lpstr>
      <vt:lpstr>Removal</vt:lpstr>
      <vt:lpstr>Removal</vt:lpstr>
      <vt:lpstr>Removal</vt:lpstr>
      <vt:lpstr>When court appoints successor</vt:lpstr>
      <vt:lpstr>Powers and duties of successor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179</cp:revision>
  <dcterms:created xsi:type="dcterms:W3CDTF">2010-08-22T16:14:53Z</dcterms:created>
  <dcterms:modified xsi:type="dcterms:W3CDTF">2013-10-28T00:28:50Z</dcterms:modified>
</cp:coreProperties>
</file>