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6" r:id="rId8"/>
    <p:sldId id="273" r:id="rId9"/>
    <p:sldId id="274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618" autoAdjust="0"/>
    <p:restoredTop sz="94660"/>
  </p:normalViewPr>
  <p:slideViewPr>
    <p:cSldViewPr snapToGrid="0">
      <p:cViewPr varScale="1">
        <p:scale>
          <a:sx n="76" d="100"/>
          <a:sy n="76" d="100"/>
        </p:scale>
        <p:origin x="99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10/22/2013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10/22/2013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0700" y="1143000"/>
            <a:ext cx="8077200" cy="18669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Personal Representative</a:t>
            </a:r>
            <a:br>
              <a:rPr lang="en-US" dirty="0" smtClean="0"/>
            </a:br>
            <a:r>
              <a:rPr lang="en-US" dirty="0" smtClean="0"/>
              <a:t>Compensation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8639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 and Att0rney as same person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692" y="1739138"/>
            <a:ext cx="2964507" cy="212090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0650" y="2047775"/>
            <a:ext cx="2943362" cy="4286450"/>
          </a:xfrm>
          <a:prstGeom prst="rect">
            <a:avLst/>
          </a:prstGeom>
        </p:spPr>
      </p:pic>
      <p:sp>
        <p:nvSpPr>
          <p:cNvPr id="7" name="AutoShape 4" descr="data:image/jpeg;base64,/9j/4AAQSkZJRgABAQAAAQABAAD/2wCEAAkGBxQTEhUUExQVFhUVGRgaFxgXGBccHRkUHBoaGxgaGhwcHCggGRolHRwaITEhJSkrLi4uFx8zODMsNygtLiwBCgoKDg0OGxAQGywkHyQsLCwsLCwsLCwsLCwsLCwsLCwsLCwsLCwsLCwsLCwsLCwsLCwsLCwsLCwsLCwsLCwsLP/AABEIAMcA/QMBIgACEQEDEQH/xAAbAAACAwEBAQAAAAAAAAAAAAAFBgIDBAcAAf/EAEAQAAEDAgMFBQYEBAYBBQAAAAEAAhEDIQQxQQUSUWFxBiKBkaETMrHB0fBCUmLhByMzchQVQ4KS8dIWU2Oywv/EABkBAAMBAQEAAAAAAAAAAAAAAAECAwQABf/EACURAAICAgICAgEFAAAAAAAAAAABAhEDIRIxE0EEUSIyYXGBkf/aAAwDAQACEQMRAD8AXxieBWmnjSErsxx4+HJTGONuSpyDxHnZu1qe+0VAYkSQcl0vamwqXsJB3QBMzbquCjGAtzO9NhFt3mt57SYh1IUnVnGmMmkmOnMIcnZ3EcKtPdJ70jQyvU3jrCSGbUcMnH7+Sm/tA9gtcp+YOA7CvAMlY8T2ko083yeDb/skDGbUq1T3nmOGnksRdmleT6O8aOg/+t6Q/C/0+q24btnQNt4s6i3mJXMHmCdV83kvkZ3jidowu2mvu17XdCCtQxrYuFxGlVLbtJHQo5sztPVYQHnfbzzHimU17EeL6OqiuxD9plsd0oFQ2qHtDmkEevjwK+V8VM3nontAUHZsbimsAm5Ky7bL34eqQ226SSNBzQ6tWGWui30e0bWYHFYd4M1Kbgx36uB5KMpF0hBBX1fAvoQCfVJoXmjQZ6fRFdnbLLyZvA0yDrGDxtoNdUTgdTplxAGZyRnAdn9/3qkDdB7jC6xiBfd4jKc0z7LOEw+7G6+o4z3gBu7rQSAYnd3255zZU0+3FJgfuUokbxaQAQ527IJjiMuI4FNxZ1g2n2VH/wAsd4lx3QA1oJJIiwsdV8xvZYMyLpnUiYgEE25jXUI/hu29J1NwdTBa4ufukizS4k21swu6kWhfK3bKi0EtY27iSCJMloFuAO64zzGcoqLYLFh/ZV8w1wnTeydabEfRCcfsyrRMVGFvPMeYt4J/pdqcJWJY4Br3EtDmG0OuDpER93W+pQpuY4Csx0xvS2xdBLiRN2HLlMocTjksKKe9t9igWmphS22dPeJkT+GbhwyLbjgkd7CCQQQRYgiCDwI4oBKiFBytUHBA4qKrcFc4KtwQCYg9TdVnkvuGFMh2+XA7p3IEy7SeAVMoil4rWutmAwr6s7uTRvH5rFhaBe4NGp8uaeqtOlQow2CQIsb78xfKI9ZB6hjRjfYAxFL2Y3eN5jMSdc+KxOZmiGIc55aPLnqPWZ6qX+Wuy0jeniy4DjGQcYHqlsZgshQq38bdUfb2ffukkEAEAuItnwzOY8zwQ2vgXA5dDx58dD5IitMHwpAK1zIXizP7suBRFq+EKYy+8l6FxxZhsU6mZaSETrbdgC10JDV9q0ZBCNnUEXbZYYk+mqpqYtjmkAmeaX3iDBzVmF94LgWFAFJokwBJOQFyTwHNfFuwlPdb7WQIndGtoBcOd4HMHgigmunQLJo02zXfAe4X9kD+Bv6jkT4Kx2MZh6VJjYLgd+RwyAMGCIAMaGEPdjCwzPeaJcZu55A4cLW5FB62IL3Ek3AgdbTbpKN0cFK22nXNmnIQSIYBcDrEePMoNWxZLSSe8928fIjPxPmqC6c7AevL5qolBsDZaMQ4anh4RHwUfbu4lVryACbapC20trVAC3eO6cxNtPpCwBq+hpzRtnB7C7dqsu15Enetx19fgE34fFYXaLC1+7RxebX5B5H4HceRNz8ec0Hkw0ZzLeO9yM/cKyi6HZwQcvvVdy+xuwvjsG+k91Oo0te3MH49FmKfqFMbSwBeb4mkXbpAEv3Wh26eThP+4JEc3756otA/YpKrIV7lUQlCDFfi2094eyLi2BO8ADva5aLKCtOCol72tGp9NfREAxdnMG0ML32J92wvcAC/2fBX7UxAim0Xda5gndBdugkaWb5rTicQ2mBugTEC+UAR0vPmgLK0vDzNh3es/D6JCr1o1YquGkMbJsRe3UnkbeAK+VNquBJa4ydcibjLgLABugaoNoOddrTeZ6fHQ+irdSvcG+SAGmEtk9o6jHy5znZ65cACRkCGmMrc0y4N9PE06gDWNLBIIvLjAJBJmSTAtk0fqKQjSRPZOMFNwz1mOBEQOBIJHiiFNn2ts4iZzGmunqqqmB3Wmc7ZZDjfU8uaccNtVjgfaBoNyRezvK95OUCCFY+jQrAbh3cr67xE5dI5TOd1w/FMQXYYjyuvUsOfTVPX+SNL3Aus2RI5NaAI671uel1I9m5ILI3ZEz0n1Hz8BsHjEv8AwRtP/X3CIs2W9zL5mSLZEWI+qa8LshtIkvIaJ4SLX1ubTbkeClU2nSpxH4D3rC7SBdvEDgdI1au2NwSOW7Ywpa6SFjwg77eqfO3WEpvoCvTjNu8BJ3XZE9CQkTCe+3qnRCcaYXYySBqSB4lTq191xMyGQ1g4smZ8f/0vUSQZGgPwOXNZN3ec1pyM8pEn6LjjJVxBMk5uJJ87+q+UWnP7/bVbX4ZocC4w2944ZWV9NjTO4M/dnTSetilbCogSq3TMDL6qEI0dmGYjUiRqQs9bAFuYvzRsHEHmnaevpH1XyMwtDqZ1zn9yqiIm1vgusDVEGmFopttN+vEDPxBI8CoUac28lpdRI8c+EixPLTzXAo+YmmyGkGCfLLj95+VVWuDpmL9ePz8SoudaPH0+hjwVBKJw6fw+7Qf4euQ6NxzCHf3TY5xOQ6LT27oBuNrbsbrt14jLvNBPjMpFZUIRqljDWNx3g1otwbIk8TcXRTO7IuCqIVxUCuCAwmDstThzqke7AB4EzJ8h6oLgqW+9rfzEC3MwmHebSL6LB3S4EknlCVv0NBeyG0a28c5uZ6aacFQKWQ0U/ZXHBb8Dhy94Gpy/dK3QyVsPbEowySizNnCsIIEcVn3QxsDRUYHaFSifd3mmc+XD0Wd29o1Koqiyt2Pe73Rboh9TsjXb/pO6gTfinLZPaek87rpY79R/dNOEqB2RlOnJCyUe6OPV9k1KbZe1zRNpEdc9F8wzHN78EQQR4ZeK7W/BU6g77GujLeAMLNiNg4dw/pgGIkZj901sS4nH6OOe0Gcy951v3R6535qWI2vUIHe1B8YA+QXRKnYLDnJzwIjQ9D1Wep/DykQf5ruXdHL6fFHkDX2c3xe1KjwJcTEm/l99VkxWKJdN7gNPO0fTyXRX/wAOmXitn+n90vYrsPiRViG7s+9vCI4ngjyRzTAGGqOqUsRT4UnO5S0g/MpWwfvt6pwFF2HbXmJcCwjlOnj8EoYMd9vVPEjNVQXeO6ehUHkbtM2m4tzEt+ak9shYGuLQ4RJaQfAWPxHmiAs2rie61g+zJVGExBa6ZyC1Nphz2lwsCCRxBgkFP9XsXhqrWEA0yBcsi83vKjPLGOmVjjlLaEL/ADB973+mXyV2D2tbceJBNuIsAAPIJzP8OWmza5A5sBMzbIgER6jmhmO/hxiGu/lPZUZAuTukHIiLidc0Flg/ZzhJAOpSpvcQyYFyeMZed/RCq9EzbXT4Jvf2IxlI91rHCcw9t4jMOjVD8ZsfFtcQaFTeNhutLgejhaPomUk/YJRYMwbGUzLrkwR5nPhoo18a2AABEedyQUSo9i8Y/wD0iP7nNHLitLf4f4n8b6Lehc75BHyRXsHCT6QpvcCTHOFQnGt2L3PerAnkw/8AkhGO2WKeRnw0QWWL6OeGaVtAVbNmVt14yuCLic7LPXbdRpOgjqqEumG1WVaQq4RGMnZ8TiaX93yKJ7RYWVTOqGbHtWpGP9RnxCcNvYEPuMwVOTqRSEbiwJSOQKYuz9KGueRdxgdBw+9EBxeFdTeByEeKd9kYTcptm5AsOeaSb0VxrZGozdF89eXJbMJimkXiOanRwm9mDc9f2Cy4jYZc8gy1sWiDuzq4/LXyU4tF9kNqbNpVBNNzd78ocL9L2KhsHaz6Tt0kwND8lZsfsw11Y+2c1tFxEt94gDRh94TMZDnlC+YrYJpe0DN4sDjuE5Fs2g/hdy10jV30JTb6H3Z+1RUCKU6srnWx68Ft87J/oXZPJLB26EnFIl7cX6quttCm0d5wCVtu4ysxxFIT5/AFKjNq0qj4rOc0jSCB5ifsJ02d417OiVtvUR+NvK+fldZhtFtQvDASA0mdPv6ITgcHhy3uta4cQ4u9ZRSgAGVA0QAw5eK6h+CRzDbRn2s6QZ6GfhKS8H77eqfaeDNZzmD8fdnhNpSntTZJwuMfQc7eNJwG9ETLQ4GJtZw1VYMzZVuwpgdmmrTrPBgUmTlMkg28gT5IPiWAVCPzDTwPjcJ47O4UuwVYDN1RzTHD2bAPifNJWMokHmDBHAixU1NuTX0M4fimW7JwpqPAGRcPjl8F1lrHNYA3MCwORI0ST2DwwNe/5C8f8gAn2oIWXM7lRoxqontm7QY+wMPHvMMSDrHEIs1wSztDZTK3elzHgiHt5cRkR95IK7G42g495tQDibx4kX80ijfTGkrOh1zZZHMEgjVKuzu2Zed2sAziZHwR/ZmM9s7fb7gBAPEzp96oNNPZ3F1ZsbU0Q/EneJGguSse1dqMw0751MfLqkrbPbNzgW0u4DMnVGMHLSA6jtjFtfF0mA7z8876pF2rtJrgWtH+48OSz4GkytUJr1g0C7p3t45coAki5ylEdptpbpFMNsNI+K0RxqDJym5xddC1XbZZ2ZhbYlqxMC0oxyWwhs93vefr+60FZcG2D4LSSigmGlinNAANg4Oj9Q1XSvZy0PvkDllN/wB/Fczo0y4hozcQB1Nk/wCOxQAaxziBLQY4WBI0mFPIrLYXpldenv12ToPST802SAR4IFUofzN5rYAJAEkwzS+pyuie/cdQpSZpiuxkw4kLUzCj7+/uViwdS0othngtldCmCTaK20CM1TjnQxwnMX4ALYZylBdrVZO6MkZSpAjtgXZdIGpymU+03D2cckmYamGuhvJOOBZ3PBDH2dl9A7amDbUb3gSCB08tUqbR7Ne0qb7HOYRMFgORG6RYyJEiL5kap3o3YRqMlnpMvwKoBPVMTWbAdRcHUC7dbAdvAjeExle0X5Ec001qXs6FVx/I74FFG4f1WLb4jC1R+grjuXpCt2O2fvP34yvPPKPvikLt3WD9q4gjLfa3/jTY0+oK6rtXbdDZ+Da6xfuANb+epHw1J0XCmV3Prb7zLnOLnHi4yT6lNjXbIZZXoe+xG0wx7qL/AHah3h/eBeerQP8AjzRXtd2fY+m6pSAD2iTAjeAiZ5jilHYroxFEn/3Gg/7ju/NdDggzmzIg6fssuf8ACaki2Fco0L38PaHfe79AbOl3A/JOuIpeSXuxdEAVYsRULfBsW9SmxrZsp5HcmOtJCdi6OKqu7hNKjObQDVe3iJswcLHmgtbsxV9p/MfVqs3gYdvAmDYHIQQdDz4LqApBZ8RRHNFTaDaYo7J7Pta4OFKm07wMAmSJuJmBnqDkE5kgPgcFGhSAbKrwxlxSuVhlv+hI/iVSO608zKW+xvZ9teo4udBphrmtIkOveeImLc02/wAQqg3ADcmY+/JK3ZPFFmIp3iSWnmCIg+MK0HUBeNtDN2k2G/E1PbPp0w+ACWO3Q6LAw5roMcCPRLVfYZa67Q1gzDS6SLanPjwXTd0OHn98kPxeEEGw/dDys5RjRyza+yzSdYdw5cfFBKNPvEff3knrtZ7ueqTqQ/meAWjHK0Z8sakWsZAhfHKbiq3FWIlGzXAVaZdYbzZPC+aa9q4Z73B7RN7jgRmElJ22DjhVpgf6rLO/U3JrvrzCnk1srhaf4sObJrF4cS0tgfRapVWCbAdOcfMKTHLOzWgvszE6HVHaFTQJSpv3TITFgX2HP5lKnTDJaCYNr85SptHHb7juXAtPE8UR7R1X+z3G5fij4JMFRwBZJAJzGYTvYsVWxk2VG/c3KfsIwBgvouSbHw/s6kse9xJyJJ9NSnKriMUKXcpgvdAa0mCAdSAMvEeC6LSYs4uSDuFFz1UqlK8hZtk0qlOm32xBec93ITpZa3lUT0Tfeie8g/aF+8wUxnVIYOh94+AlbX1VkosDqheYhjTB4auP3wXWFKtnBe0m0X169Rz3Ew5zWDRrASAAsGD/AKjeqjVfvEu/MSfO6+4I/wAxvVXWkZG9hwP3bjMXHUXC6jj3N3WCoYa9zQfMQPE28Vy0rpz92vSYRq0ObPn6XWP5S6Nfxnt2ew7fZYp8e7WHtB/eID46iD5pgw9VBn0Z3SRBYZF9cjHIrVRcsrfsvXoMh6qaySqGVFoolcnYjVH3GWas+Bb3lZizLSdG/ZQXZHaek6oWt3uW8xwB6EiD0lGt2FXxBvb/AAW8zejLLquebPxG5VY78rgfVdG7cbdp+wdBE5eK5ZTryZ59Foxq4sVvjV9nYKOKDmhwMtdfqoY3E2toEndmtrbp9k49xxEfpP0OS07c2iWh1+P36qPF3RalVgLtJjN50Dx6oHgmzVA4uClVqEkk6qOEMP3uFz10HmtsVSoxTlcrJEqEqRUCrEDAtNN5pua5j7iCC2RfgsoKuw4lzRxIHmVzOOqhoG9GoUGlSrOh5CgFiZ6RdvI/g3brA7UiB1/6S61MLsmj8rZ8STPwCUJqY7jfj1Uf8JSJn2bT4IbR2lT1cBbjr9VaNs0RkZ8gmQKb6DuGphsbrQLaAD4Lc2pMIThNs0Htne3S2xBn04rXTxLKnuOmPNWRKUX7RsxGSr3pH3qvjH6KttgB98EGKkRqWCHdrsU2hgMQ8GD7MtBNpc/utHUkqPaPbLMLT9o+YDmgRnJPyEnwSF/FHtdSxLKVGg/eYDv1CMt6Ia3nEk+SMFbFnKkc6cpYP+o3qq3FSwR/mN6rQZQ9KbOxm1b+wqZXdTJ0OrfmPFKa+Aqc4KcaZWEuLs6TjtsUaTww2LwSTwOgPCb+SLUXLkTnE5kk8yuobIxG/TY78zWnzCw5cXBI1Qycgw3NaHPACw06izbX2s2i0OcZOg48PvkoFONsM064a3vEDUkmPUoXVxdCSA4d6e60zPQDxySXids1a5bJjUC8RmLazx6K5+AruqNj80EhpIEa38ddFRR+xuCW7M/ajZFAu7j3N3u9Ey0E63sNNUu4fYu9lVbJ0II9QT5Jvxuw6r2vMklsbo4jry+BSbi6T2uILXA2i1+EHpxV4NtVZOSj2HNhbJ3ard97TAJaBJ3nDTLKJPghvaaoSYn7FkLO0ajC0gmRB8oM+g8lbtnGiq4PAiRlwOvqioS5WwSyRcGkYZUmMhVtzVxWmKMcmRKgVMqsphQaCiGw6JfiKTeL2+QMn0BQ4Jz7DbJ97EvFmy2nzcbOPgLeJ4LpOkHHHlJIYcW/vTzlaN4EAhYK7rqzB1PwlZGbr2baZuE1VWzTngISthR3hPFNVO7Y4pV2EWm02sN2CAcwIWql7J1t4R+Uxr1zRJ2EuZCkNnNObAfBGLaG5UZBsqjpA8VZ/lmXs3FjhqCb31EwtTNlU7QwW4rVRphtgI8FRz/YDmfMLUqgxULTldoI87lbnHzVZ4oV2n243CUDUddxsxv5nnIdNTyCFPok2uxD/ittTfqsw7cqY33/ANzh3fJt/wDcufOK0YzFuqPc95lzyS48SfksxWqKpUYpy5OyDipYH+o3qq3qzA/1G9UQIPheXxq8lGPqf+ylWcNSPDeYf9rjE+EeS5+nnsE6aD2nIVD6tYs/yV+BfA6kM2/EHzSZ2tqk1QOAHmcgm827pz+ISnt7BuNY88iNST8Ascf1GyOz3ZjA1N32gpscfwue8gCLZRy+CM4mhjTMPbHBoIg5nVadkd1gaRGcef35KeOquA7ji3y+BXOW9jptOkBMVhca9hZ7QAa3MkcJ4HqgWMwddpMvbPMEDIxqjOL2pWBDd/jfdafIT0QHH0XVD3qjncgB8gngGb11/gDbhS95BLTaZE+khU1aW7bh9EZwuDFMF7jFrDrzQnGVJPO89Z+i1RdswzjS32V0m6qZUaFweRUirrozMgVAqZUHLgGfBURIc8d2RIGo1XS6WOpGiwUi0N3bNEW5QubPqeijRqlpkGCNUso8iuPJwOguVRQTBdozlUb4t+YRanimPEscD98NFHi0aFOMujdh8VPUJn2XjgQAcwkdxgyt2ExxEXug4hUh/wDaSteGqC4SphtutjvGFvw22aZycEE6C9jNSDY0UHMCGUtoA5EK3/FTYXPBNyTF4slj8aykxz3uDWNEknRcV7Y9ozjK+8JFJlqbTYxq48z8AEX/AIqbSc6uyhvd1jQ5zRl7RxMTzDY/5lIwVccfbM2We+J4qBUyq3KxErcVbgP6jeqocr8F77eqAQ8F8hfAV9KAx9lN/YDEz7VnDccOp3gfgEogWJ0Hx0WjsrtYUMQC+zHjcceF5a48gbdHFSzwbxuh8UqmjqddsgEZhLvaCuN+kZj3wfSxTG13NLXbPCEMFQZNN+QOvwHivPx7dG2+Jow+1ixkO73MDXmJ1nhqtuKxrXtcGmLG5jlOnC/nqufYTaOnO/gCFsdjAQIN2xPA5+eYVPG0xucWrJuNwZIzA6gWtqPqs2JxZ/DwPPOQR6+qzYvE2ic/2v8AFUPdYQYi/r+ysoE5Zforxe0Dqcw79vvmhrallDEmXGOJjpKg50BXUaMkptvZow9aHRpqtDXAiQZQym6CiwoMbO6SQd1wmI3XD4gyPAKqRKytRKmQoFAJo2xsOpQz7zPzDjz4IY0LpmKph4IcM+KV9o9nD71L/j9Fpy4GtxJxnfYuqdOqWmQSDxC8+kQYIII0IUd0rM0UCeH2y4Wf3ueqJ4XGtdkb8Dn+6WQwqbKZSOI6m0OLHyp4TC1Kj4Y0u+XigmyMf7Nw9p32aib+a6VsLbeFeN2m4NP5SIJ+RU5Jo0RakZdkbFc101CYGTQSPMi/kmIOZTYXGGtaC5x4NAkk+Ci6Erds9u0xhqtJp3nOaQ4jJoNonjolSso6SOX7Vxpr1qlV2dR5dfQE90eDYHgswV+EwrqhcGx3Wlxkgd0Z9Ss4K0o86zyg5TVdRMAg90mSrcP7wVTQtOEYS8AAkk5DNcuwhGm9aGCYAuTkBmTyGpRbZGwdyKuIbDZ7lJ1i93F4zDBqLE5WTNh8a8ZRysBHSBboIWiOC+xOdCNtzDuokU5MlrXPGQDjct5xa/FCmmeci6OdoiS97s9HE6T/ANxKCULWPUdVPJHi6GTsc+y3ab2YbSruG5k2oSe6NA/lwPnxTxuteCDDmuEQbgg8Vxi46FH+zfaJ+HIaZfS/Lqzmz/x56Lz83xt8oGzHmvUjV2o7MGkd+iCWnS5LeF8zPyS48lszmcwZF+hXXMLjWVWB7HBzTkR8CDkRwWfaWBZU99rXDmBwUo561JFHit6OTsxM53MW+Hwss9bETYZff1TTtnsoQS6l7kZHMH6JYxGCcz3gQtMJxl0QnCcezPOqqcVJ7lBVRBs8mTsjtxlKs0Yhu/Qew0awi/snXDhrvNNxF7JbU6RuigDlt/s+6lUeKbXvpgyDEw03aTGhaQQefFAHNXQK+JdRdhWkkRhqAJuIqbswY/RuKzEV6dSHVKdJzozfTk+Yc2fFaVjU4qQttOiwg6rxpahaSM19Y2VuRJoGY7ZtKuIqCHDJzcx14hKG19hVKBkiWHJ4yPXgeRXQ3UAeqpIIs4SDYyJB6hSyYYz/AJGjNo5gptKbtp9lmvl1AhpJ9wn/AOp+RSrisK+m4te0tcND93CwTxyh2WUk+j4FIOIyVQXi4qYwSbtOru7vtHlvAudHxWXaQeaJcPdDmh3jJHqFUwpy2DscVcLUY/Kt7vIj3XdQ4T4J4Q5OkGUtHNgvoWzaGzH0nEETumDyPMLIEKoieKqqK0ql6Jx5oRDY1c061N7c2ukeRCHtKvwx7w6ox7QR1w1VzzLiT9MytmLcWBC9nucG7xy+K14l++ZkgRYGBbX1Xo2SBdZ9yc9D0181gxeDAbvMmNW5kZ3B4Dn66bMXWGQXzBGT9/ZU5xU9DJ0CmVIsddVNtumiOV8Ax36XH83unjB/8vMoPi8I6kSHAiLHl+1wsssco9lE0whsTbDsO+RJa7328eY4OHHwXRdn49lVgc0gg5deB4EcFyaVr2btR9B28zIxvN/NHwdzWL5Hx1PcezThzcdS6HPbWL3QUp4+prx4/IIicSK/8wEQMwbFv931QPE1g4zfkpfHxb2aPkZVx0D61G8rM4LfXKwOK2s84+LdsfZj67yGkNaxpfUqH3adIe893TQakgarEEzYKgBsyu4A7z6tLfNv6Qc4NHGBUAPUhA5BjH441KJrtaQJG6x15pMaym0O57jBlqsFSv7QBzTAOV/RXYfau9hQ2whu6R0y9Ev7PxgYC1wmDb5/fJbU1FJeqEe2zp4KtAheXlpFJHNemZC8vIimd1KLhSq4enWbuVWh1rcRbQ6Ly8ue1s7piptjsq+n3qR32njAI881hodnK7zZoHVzfkSvLyzP48HIfyNBfZvZYNINZwP6W8OZTVT7rQ0AADIAZBeXlaOOMOheTfYD7V7N32Gq0d5o74/M3j1CQsXg4vxyP1C8vLJnilIougfVYRmqHBeXlA4iFfh6Rcbc/QE/JeXly7CMuDxMt/SIIHNW4rEEj7+/+15eW/HtE2CqpurKFWCvLyX2cHsM8OZvkTukWKJY2mytTBgRFtCOh87L4vK3aAJu18M2i8bpJY4Wn8LtRzGRnnGiztK8vLzpKpNFj7TbcnjbqOam1eXlyOMmKOiywvLyR9nF9CjvOa2Yki/DifJNWz2e0bXoMs19NwaD+kb7f929TZ6r4vKsEuDYPYvYOuQ0gZO+5Xq7Ie7mZ815eXL9J3s//9k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449" y="4191000"/>
            <a:ext cx="3206992" cy="2520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97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Prerequisite to Compensation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Court must determine PR managed the estate in compliance with the Code.</a:t>
            </a:r>
          </a:p>
          <a:p>
            <a:pPr lvl="1"/>
            <a:r>
              <a:rPr lang="en-US" b="1" dirty="0" smtClean="0"/>
              <a:t>PC § 241</a:t>
            </a:r>
          </a:p>
          <a:p>
            <a:pPr lvl="1"/>
            <a:r>
              <a:rPr lang="en-US" b="1" dirty="0" smtClean="0"/>
              <a:t>EC § 352.002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6013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Compensation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Inclusions:</a:t>
            </a:r>
          </a:p>
          <a:p>
            <a:pPr marL="118872" indent="0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5% of sums received in cash</a:t>
            </a:r>
          </a:p>
          <a:p>
            <a:pPr lvl="2"/>
            <a:r>
              <a:rPr lang="en-US" b="1" dirty="0" smtClean="0"/>
              <a:t>Sold assets to raise money to pay debts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plus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5% of sums paid out in cash</a:t>
            </a:r>
          </a:p>
          <a:p>
            <a:pPr lvl="2"/>
            <a:r>
              <a:rPr lang="en-US" b="1" dirty="0" smtClean="0"/>
              <a:t>Paid debts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1159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Compensation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Exclusions:</a:t>
            </a:r>
          </a:p>
          <a:p>
            <a:pPr marL="118872" indent="0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Cash on hand</a:t>
            </a:r>
          </a:p>
          <a:p>
            <a:pPr lvl="1"/>
            <a:r>
              <a:rPr lang="en-US" b="1" dirty="0" smtClean="0"/>
              <a:t>Payments to heirs and beneficiaries</a:t>
            </a:r>
          </a:p>
          <a:p>
            <a:pPr lvl="1"/>
            <a:r>
              <a:rPr lang="en-US" b="1" dirty="0" smtClean="0"/>
              <a:t>Collecting bank accounts, CDs, etc.</a:t>
            </a:r>
          </a:p>
          <a:p>
            <a:pPr lvl="1"/>
            <a:r>
              <a:rPr lang="en-US" b="1" dirty="0" smtClean="0"/>
              <a:t>Collecting life insurance proceeds</a:t>
            </a:r>
          </a:p>
        </p:txBody>
      </p:sp>
    </p:spTree>
    <p:extLst>
      <p:ext uri="{BB962C8B-B14F-4D97-AF65-F5344CB8AC3E}">
        <p14:creationId xmlns:p14="http://schemas.microsoft.com/office/powerpoint/2010/main" val="132100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Compensation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Limitation:</a:t>
            </a:r>
          </a:p>
          <a:p>
            <a:pPr marL="118872" indent="0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Total compensation cannot exceed 5% of the gross fair market value of the estate.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9511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Compensation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Exceptions (court may grant more than default compensation):</a:t>
            </a:r>
          </a:p>
          <a:p>
            <a:pPr lvl="2"/>
            <a:r>
              <a:rPr lang="en-US" b="1" dirty="0"/>
              <a:t>PC § 241</a:t>
            </a:r>
          </a:p>
          <a:p>
            <a:pPr lvl="2"/>
            <a:r>
              <a:rPr lang="en-US" b="1" dirty="0"/>
              <a:t>EC § 352.003</a:t>
            </a:r>
          </a:p>
          <a:p>
            <a:pPr marL="118872" indent="0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PR managing a business, farm, ranch, or factory.</a:t>
            </a:r>
          </a:p>
          <a:p>
            <a:pPr lvl="1"/>
            <a:r>
              <a:rPr lang="en-US" b="1" dirty="0" smtClean="0"/>
              <a:t>Statutory compensation determined to be “unreasonably low.”</a:t>
            </a:r>
          </a:p>
        </p:txBody>
      </p:sp>
    </p:spTree>
    <p:extLst>
      <p:ext uri="{BB962C8B-B14F-4D97-AF65-F5344CB8AC3E}">
        <p14:creationId xmlns:p14="http://schemas.microsoft.com/office/powerpoint/2010/main" val="232004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Compensation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Exceptions (court may grant less compensation):</a:t>
            </a:r>
          </a:p>
          <a:p>
            <a:pPr lvl="2"/>
            <a:r>
              <a:rPr lang="en-US" b="1" dirty="0"/>
              <a:t>PC § 241</a:t>
            </a:r>
          </a:p>
          <a:p>
            <a:pPr lvl="2"/>
            <a:r>
              <a:rPr lang="en-US" b="1" dirty="0"/>
              <a:t>EC § 352.004</a:t>
            </a:r>
          </a:p>
          <a:p>
            <a:pPr marL="118872" indent="0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PR failed to manage estate prudently.</a:t>
            </a:r>
          </a:p>
          <a:p>
            <a:pPr lvl="1"/>
            <a:r>
              <a:rPr lang="en-US" b="1" dirty="0" smtClean="0"/>
              <a:t>PR removed from office.</a:t>
            </a:r>
          </a:p>
        </p:txBody>
      </p:sp>
    </p:spTree>
    <p:extLst>
      <p:ext uri="{BB962C8B-B14F-4D97-AF65-F5344CB8AC3E}">
        <p14:creationId xmlns:p14="http://schemas.microsoft.com/office/powerpoint/2010/main" val="329300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Amount set by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Testator can determine amount:</a:t>
            </a:r>
          </a:p>
          <a:p>
            <a:pPr lvl="1"/>
            <a:r>
              <a:rPr lang="en-US" b="1" dirty="0" smtClean="0"/>
              <a:t>No compensation</a:t>
            </a:r>
          </a:p>
          <a:p>
            <a:pPr lvl="1"/>
            <a:r>
              <a:rPr lang="en-US" b="1" dirty="0" smtClean="0"/>
              <a:t>A flat fee</a:t>
            </a:r>
          </a:p>
          <a:p>
            <a:pPr lvl="1"/>
            <a:r>
              <a:rPr lang="en-US" b="1" dirty="0" smtClean="0"/>
              <a:t>A “reasonable” fee</a:t>
            </a:r>
          </a:p>
          <a:p>
            <a:pPr lvl="1"/>
            <a:r>
              <a:rPr lang="en-US" b="1" dirty="0" smtClean="0"/>
              <a:t>A method for determining the fee</a:t>
            </a:r>
          </a:p>
          <a:p>
            <a:pPr marL="457200" lvl="1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03586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Stanley v. Henderson </a:t>
            </a:r>
            <a:r>
              <a:rPr lang="en-US" b="1" dirty="0" smtClean="0"/>
              <a:t> (p. 167)</a:t>
            </a:r>
          </a:p>
          <a:p>
            <a:endParaRPr lang="en-US" b="1" i="1" dirty="0"/>
          </a:p>
          <a:p>
            <a:r>
              <a:rPr lang="en-US" b="1" i="1" dirty="0" smtClean="0"/>
              <a:t>Lee v. Lee</a:t>
            </a:r>
            <a:r>
              <a:rPr lang="en-US" b="1" dirty="0" smtClean="0"/>
              <a:t> (p. 169)</a:t>
            </a:r>
          </a:p>
          <a:p>
            <a:endParaRPr lang="en-US" b="1" i="1" dirty="0"/>
          </a:p>
          <a:p>
            <a:r>
              <a:rPr lang="en-US" b="1" i="1" dirty="0" smtClean="0"/>
              <a:t>Brown v. Traylor</a:t>
            </a:r>
            <a:r>
              <a:rPr lang="en-US" b="1" dirty="0" smtClean="0"/>
              <a:t> (p. 178)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8520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3872</TotalTime>
  <Words>213</Words>
  <Application>Microsoft Office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Corbel</vt:lpstr>
      <vt:lpstr>Wingdings</vt:lpstr>
      <vt:lpstr>Wingdings 2</vt:lpstr>
      <vt:lpstr>Wingdings 3</vt:lpstr>
      <vt:lpstr>Module</vt:lpstr>
      <vt:lpstr>Personal Representative Compensation</vt:lpstr>
      <vt:lpstr>Prerequisite to Compensation</vt:lpstr>
      <vt:lpstr>Default Compensation </vt:lpstr>
      <vt:lpstr>Default Compensation </vt:lpstr>
      <vt:lpstr>Default Compensation </vt:lpstr>
      <vt:lpstr>Default Compensation </vt:lpstr>
      <vt:lpstr>Default Compensation </vt:lpstr>
      <vt:lpstr>Amount set by will</vt:lpstr>
      <vt:lpstr>Cases</vt:lpstr>
      <vt:lpstr>PR and Att0rney as same person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174</cp:revision>
  <dcterms:created xsi:type="dcterms:W3CDTF">2010-08-22T16:14:53Z</dcterms:created>
  <dcterms:modified xsi:type="dcterms:W3CDTF">2013-10-22T20:04:24Z</dcterms:modified>
</cp:coreProperties>
</file>