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7" r:id="rId2"/>
    <p:sldId id="268" r:id="rId3"/>
    <p:sldId id="269" r:id="rId4"/>
    <p:sldId id="273" r:id="rId5"/>
    <p:sldId id="270" r:id="rId6"/>
    <p:sldId id="271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86" r:id="rId18"/>
    <p:sldId id="283" r:id="rId19"/>
    <p:sldId id="284" r:id="rId20"/>
    <p:sldId id="285" r:id="rId21"/>
    <p:sldId id="287" r:id="rId22"/>
    <p:sldId id="288" r:id="rId23"/>
    <p:sldId id="289" r:id="rId24"/>
    <p:sldId id="290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8" r:id="rId33"/>
    <p:sldId id="299" r:id="rId34"/>
    <p:sldId id="301" r:id="rId35"/>
    <p:sldId id="300" r:id="rId36"/>
    <p:sldId id="302" r:id="rId37"/>
    <p:sldId id="303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57" autoAdjust="0"/>
    <p:restoredTop sz="94660"/>
  </p:normalViewPr>
  <p:slideViewPr>
    <p:cSldViewPr snapToGrid="0">
      <p:cViewPr varScale="1">
        <p:scale>
          <a:sx n="76" d="100"/>
          <a:sy n="76" d="100"/>
        </p:scale>
        <p:origin x="105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88AD0-017D-4572-A0D7-E15B7866308D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7A88AD0-017D-4572-A0D7-E15B7866308D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7A88AD0-017D-4572-A0D7-E15B7866308D}" type="datetimeFigureOut">
              <a:rPr lang="en-US" smtClean="0"/>
              <a:pPr/>
              <a:t>10/20/2013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A0423C-A16E-4CA2-A4BB-B00BBB1A263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562100"/>
            <a:ext cx="8077200" cy="1651000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Claims Against the Estate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86397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Secured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/>
          </a:bodyPr>
          <a:lstStyle/>
          <a:p>
            <a:r>
              <a:rPr lang="en-US" b="1" dirty="0"/>
              <a:t>2</a:t>
            </a:r>
            <a:r>
              <a:rPr lang="en-US" b="1" dirty="0" smtClean="0"/>
              <a:t>.  Matured Secured Claim</a:t>
            </a:r>
          </a:p>
          <a:p>
            <a:pPr lvl="2"/>
            <a:r>
              <a:rPr lang="en-US" b="1" dirty="0" smtClean="0"/>
              <a:t>PC § 306(c), (c-1)</a:t>
            </a:r>
          </a:p>
          <a:p>
            <a:pPr lvl="2"/>
            <a:r>
              <a:rPr lang="en-US" b="1" dirty="0" smtClean="0"/>
              <a:t>EC § 355.153</a:t>
            </a:r>
          </a:p>
          <a:p>
            <a:pPr lvl="1"/>
            <a:r>
              <a:rPr lang="en-US" b="1" dirty="0"/>
              <a:t> </a:t>
            </a:r>
            <a:r>
              <a:rPr lang="en-US" b="1" dirty="0" smtClean="0"/>
              <a:t>CR must subordinate claim to:</a:t>
            </a:r>
          </a:p>
          <a:p>
            <a:pPr lvl="2"/>
            <a:r>
              <a:rPr lang="en-US" b="1" dirty="0" smtClean="0"/>
              <a:t>First $15,000 of funeral and last illness expenses</a:t>
            </a:r>
          </a:p>
          <a:p>
            <a:pPr lvl="2"/>
            <a:r>
              <a:rPr lang="en-US" b="1" dirty="0" smtClean="0"/>
              <a:t>Family allowance</a:t>
            </a:r>
          </a:p>
          <a:p>
            <a:pPr lvl="2"/>
            <a:r>
              <a:rPr lang="en-US" b="1" dirty="0" smtClean="0"/>
              <a:t>Administration and other estate expenses</a:t>
            </a:r>
          </a:p>
          <a:p>
            <a:pPr lvl="1"/>
            <a:r>
              <a:rPr lang="en-US" b="1" dirty="0" smtClean="0"/>
              <a:t>But, may recover deficiency from other estate assets.</a:t>
            </a:r>
          </a:p>
          <a:p>
            <a:pPr lvl="1"/>
            <a:r>
              <a:rPr lang="en-US" b="1" dirty="0" smtClean="0"/>
              <a:t>Must be timely elected.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324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Secured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/>
          </a:bodyPr>
          <a:lstStyle/>
          <a:p>
            <a:r>
              <a:rPr lang="en-US" b="1" dirty="0" smtClean="0"/>
              <a:t>If creditor elects matured secured claim status, creditor can get paid now even though debt is not yet due.</a:t>
            </a:r>
          </a:p>
          <a:p>
            <a:pPr lvl="1"/>
            <a:r>
              <a:rPr lang="en-US" b="1" dirty="0" smtClean="0"/>
              <a:t>Why is this permitted?</a:t>
            </a:r>
          </a:p>
          <a:p>
            <a:pPr lvl="1"/>
            <a:endParaRPr lang="en-US" b="1" dirty="0"/>
          </a:p>
          <a:p>
            <a:pPr lvl="1"/>
            <a:endParaRPr lang="en-US" b="1" dirty="0" smtClean="0"/>
          </a:p>
          <a:p>
            <a:r>
              <a:rPr lang="en-US" b="1" dirty="0" smtClean="0"/>
              <a:t>How does a creditor make the decision?</a:t>
            </a:r>
          </a:p>
        </p:txBody>
      </p:sp>
    </p:spTree>
    <p:extLst>
      <p:ext uri="{BB962C8B-B14F-4D97-AF65-F5344CB8AC3E}">
        <p14:creationId xmlns:p14="http://schemas.microsoft.com/office/powerpoint/2010/main" val="363153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Secured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930409"/>
          </a:xfrm>
        </p:spPr>
        <p:txBody>
          <a:bodyPr>
            <a:normAutofit/>
          </a:bodyPr>
          <a:lstStyle/>
          <a:p>
            <a:r>
              <a:rPr lang="en-US" b="1" dirty="0" smtClean="0"/>
              <a:t>Time for Creditor Election</a:t>
            </a:r>
          </a:p>
          <a:p>
            <a:pPr lvl="1"/>
            <a:r>
              <a:rPr lang="en-US" b="1" dirty="0" smtClean="0"/>
              <a:t>Later of:</a:t>
            </a:r>
          </a:p>
          <a:p>
            <a:pPr lvl="2"/>
            <a:r>
              <a:rPr lang="en-US" b="1" dirty="0" smtClean="0"/>
              <a:t>Four months after receipt of notice, 0r</a:t>
            </a:r>
          </a:p>
          <a:p>
            <a:pPr lvl="2"/>
            <a:r>
              <a:rPr lang="en-US" b="1" dirty="0" smtClean="0"/>
              <a:t>Six months after letters issued.</a:t>
            </a:r>
          </a:p>
        </p:txBody>
      </p:sp>
    </p:spTree>
    <p:extLst>
      <p:ext uri="{BB962C8B-B14F-4D97-AF65-F5344CB8AC3E}">
        <p14:creationId xmlns:p14="http://schemas.microsoft.com/office/powerpoint/2010/main" val="218503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 of PR on presented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Timing</a:t>
            </a:r>
          </a:p>
          <a:p>
            <a:pPr lvl="1"/>
            <a:r>
              <a:rPr lang="en-US" b="1" dirty="0" smtClean="0"/>
              <a:t>Must act within 30 days.</a:t>
            </a:r>
          </a:p>
          <a:p>
            <a:pPr lvl="2"/>
            <a:r>
              <a:rPr lang="en-US" b="1" dirty="0" smtClean="0"/>
              <a:t>PC § 309</a:t>
            </a:r>
          </a:p>
          <a:p>
            <a:pPr lvl="2"/>
            <a:r>
              <a:rPr lang="en-US" b="1" dirty="0" smtClean="0"/>
              <a:t>EC § 355.051</a:t>
            </a:r>
          </a:p>
          <a:p>
            <a:pPr lvl="2"/>
            <a:endParaRPr lang="en-US" b="1" dirty="0"/>
          </a:p>
          <a:p>
            <a:r>
              <a:rPr lang="en-US" b="1" dirty="0" smtClean="0"/>
              <a:t>Three options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994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 of PR on presented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Accept</a:t>
            </a:r>
          </a:p>
          <a:p>
            <a:pPr lvl="1"/>
            <a:r>
              <a:rPr lang="en-US" b="1" dirty="0" smtClean="0"/>
              <a:t>PR agrees that the claim is valid.</a:t>
            </a:r>
          </a:p>
          <a:p>
            <a:pPr lvl="1"/>
            <a:r>
              <a:rPr lang="en-US" b="1" dirty="0" smtClean="0"/>
              <a:t>Does NOT mean claim will get paid (might not be enough property in the estate).</a:t>
            </a:r>
          </a:p>
        </p:txBody>
      </p:sp>
    </p:spTree>
    <p:extLst>
      <p:ext uri="{BB962C8B-B14F-4D97-AF65-F5344CB8AC3E}">
        <p14:creationId xmlns:p14="http://schemas.microsoft.com/office/powerpoint/2010/main" val="2284729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 of PR on presented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2.  Reject</a:t>
            </a:r>
          </a:p>
          <a:p>
            <a:pPr lvl="1"/>
            <a:r>
              <a:rPr lang="en-US" b="1" dirty="0" smtClean="0"/>
              <a:t>PR states PR will not pay the claim (thinks it is bogus).</a:t>
            </a:r>
          </a:p>
          <a:p>
            <a:pPr lvl="1"/>
            <a:r>
              <a:rPr lang="en-US" b="1" dirty="0" smtClean="0"/>
              <a:t>Creditor must file suit with 90 days of rejection or else claim is barred.</a:t>
            </a:r>
          </a:p>
          <a:p>
            <a:pPr lvl="2"/>
            <a:r>
              <a:rPr lang="en-US" b="1" dirty="0" smtClean="0"/>
              <a:t>PC § 313</a:t>
            </a:r>
          </a:p>
          <a:p>
            <a:pPr lvl="2"/>
            <a:r>
              <a:rPr lang="en-US" b="1" dirty="0" smtClean="0"/>
              <a:t>EC § 355.064</a:t>
            </a:r>
          </a:p>
        </p:txBody>
      </p:sp>
    </p:spTree>
    <p:extLst>
      <p:ext uri="{BB962C8B-B14F-4D97-AF65-F5344CB8AC3E}">
        <p14:creationId xmlns:p14="http://schemas.microsoft.com/office/powerpoint/2010/main" val="2312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Action of PR on presented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8229600" cy="4892309"/>
          </a:xfrm>
        </p:spPr>
        <p:txBody>
          <a:bodyPr/>
          <a:lstStyle/>
          <a:p>
            <a:r>
              <a:rPr lang="en-US" b="1" dirty="0" smtClean="0"/>
              <a:t>3. </a:t>
            </a:r>
            <a:r>
              <a:rPr lang="en-US" b="1" dirty="0"/>
              <a:t> </a:t>
            </a:r>
            <a:r>
              <a:rPr lang="en-US" b="1" dirty="0" smtClean="0"/>
              <a:t>Do nothing</a:t>
            </a:r>
          </a:p>
          <a:p>
            <a:pPr lvl="1"/>
            <a:r>
              <a:rPr lang="en-US" b="1" dirty="0" smtClean="0"/>
              <a:t>Claim is deemed rejected if PR does nothing within 30 days</a:t>
            </a:r>
          </a:p>
          <a:p>
            <a:pPr lvl="2"/>
            <a:r>
              <a:rPr lang="en-US" b="1" dirty="0" smtClean="0"/>
              <a:t>PC § 310</a:t>
            </a:r>
          </a:p>
          <a:p>
            <a:pPr lvl="2"/>
            <a:r>
              <a:rPr lang="en-US" b="1" dirty="0" smtClean="0"/>
              <a:t>EC § 355.052</a:t>
            </a:r>
          </a:p>
          <a:p>
            <a:pPr lvl="1"/>
            <a:r>
              <a:rPr lang="en-US" b="1" dirty="0" smtClean="0"/>
              <a:t>Warning to creditor:  This starts the running of the 90 day period to file suit.</a:t>
            </a:r>
          </a:p>
          <a:p>
            <a:pPr lvl="1"/>
            <a:r>
              <a:rPr lang="en-US" b="1" dirty="0" smtClean="0"/>
              <a:t>Ethics of advising PR to do nothing to “trick” non-savvy creditors?</a:t>
            </a:r>
          </a:p>
        </p:txBody>
      </p:sp>
    </p:spTree>
    <p:extLst>
      <p:ext uri="{BB962C8B-B14F-4D97-AF65-F5344CB8AC3E}">
        <p14:creationId xmlns:p14="http://schemas.microsoft.com/office/powerpoint/2010/main" val="205146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1003300"/>
            <a:ext cx="8077200" cy="1651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Claims Against the Estate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[continued]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0654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WARNINGS for Independent </a:t>
            </a:r>
            <a:br>
              <a:rPr lang="en-US" dirty="0" smtClean="0"/>
            </a:br>
            <a:r>
              <a:rPr lang="en-US" dirty="0" smtClean="0"/>
              <a:t>Administration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following rules do NOT apply:</a:t>
            </a:r>
            <a:endParaRPr lang="en-US" b="1" dirty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No requirement with respect to form in which  creditor must present claim (affidavit not needed).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No requirement that claim be presented before suit.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90 day period for suing on rejected claim does not apply.</a:t>
            </a:r>
          </a:p>
          <a:p>
            <a:pPr lvl="2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67002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Lusk v. Mintz – p. 152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887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877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 gives notice to creditors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[already covered]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793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are claims paid?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When administration completed</a:t>
            </a:r>
          </a:p>
          <a:p>
            <a:endParaRPr lang="en-US" b="1" dirty="0"/>
          </a:p>
          <a:p>
            <a:r>
              <a:rPr lang="en-US" b="1" dirty="0" smtClean="0"/>
              <a:t>2.  As administration progresses</a:t>
            </a:r>
          </a:p>
          <a:p>
            <a:endParaRPr lang="en-US" b="1" dirty="0"/>
          </a:p>
          <a:p>
            <a:r>
              <a:rPr lang="en-US" b="1" dirty="0" smtClean="0"/>
              <a:t>3.  When creditor obtains court order after one year from issuance of letters</a:t>
            </a:r>
            <a:endParaRPr lang="en-US" b="1" dirty="0"/>
          </a:p>
          <a:p>
            <a:pPr lvl="1"/>
            <a:r>
              <a:rPr lang="en-US" b="1" dirty="0" smtClean="0"/>
              <a:t>PC § 320</a:t>
            </a:r>
          </a:p>
          <a:p>
            <a:pPr lvl="1"/>
            <a:r>
              <a:rPr lang="en-US" b="1" dirty="0" smtClean="0"/>
              <a:t>EC § 355.107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4399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Payment of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Authority</a:t>
            </a:r>
          </a:p>
          <a:p>
            <a:pPr lvl="1"/>
            <a:r>
              <a:rPr lang="en-US" b="1" dirty="0" smtClean="0"/>
              <a:t>PC §§ 320 &amp; 322</a:t>
            </a:r>
          </a:p>
          <a:p>
            <a:pPr lvl="1"/>
            <a:r>
              <a:rPr lang="en-US" b="1" dirty="0" smtClean="0"/>
              <a:t>EC Chapter 355, Subchapter C</a:t>
            </a:r>
          </a:p>
          <a:p>
            <a:pPr lvl="1"/>
            <a:r>
              <a:rPr lang="en-US" b="1" dirty="0" smtClean="0"/>
              <a:t>Other provisions may also impact the claim order.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3065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Payment of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1. Federal Tax Lien </a:t>
            </a:r>
            <a:r>
              <a:rPr lang="en-US" sz="2800" b="1" dirty="0" smtClean="0"/>
              <a:t>[and other federal claims]</a:t>
            </a:r>
            <a:endParaRPr lang="en-US" sz="2800" b="1" dirty="0"/>
          </a:p>
          <a:p>
            <a:pPr marL="118872" indent="0">
              <a:buNone/>
            </a:pPr>
            <a:endParaRPr lang="en-US" sz="2800" b="1" dirty="0" smtClean="0"/>
          </a:p>
          <a:p>
            <a:pPr lvl="1"/>
            <a:r>
              <a:rPr lang="en-US" sz="2400" b="1" dirty="0" smtClean="0"/>
              <a:t>Exceptions from Rev. Rul. 80-112</a:t>
            </a:r>
          </a:p>
          <a:p>
            <a:pPr lvl="2"/>
            <a:r>
              <a:rPr lang="en-US" sz="2000" b="1" dirty="0" smtClean="0"/>
              <a:t>Funeral expenses</a:t>
            </a:r>
          </a:p>
          <a:p>
            <a:pPr lvl="2"/>
            <a:r>
              <a:rPr lang="en-US" sz="2000" b="1" dirty="0" smtClean="0"/>
              <a:t>Family allowance</a:t>
            </a:r>
          </a:p>
          <a:p>
            <a:pPr lvl="2"/>
            <a:r>
              <a:rPr lang="en-US" sz="2000" b="1" dirty="0" smtClean="0"/>
              <a:t>Administration expenses</a:t>
            </a:r>
          </a:p>
          <a:p>
            <a:pPr lvl="2"/>
            <a:endParaRPr lang="en-US" sz="2000" b="1" dirty="0"/>
          </a:p>
          <a:p>
            <a:pPr lvl="1"/>
            <a:r>
              <a:rPr lang="en-US" sz="2400" b="1" dirty="0" smtClean="0"/>
              <a:t>What is the policy behind</a:t>
            </a:r>
            <a:br>
              <a:rPr lang="en-US" sz="2400" b="1" dirty="0" smtClean="0"/>
            </a:br>
            <a:r>
              <a:rPr lang="en-US" sz="2400" b="1" dirty="0" smtClean="0"/>
              <a:t>these exceptions?</a:t>
            </a:r>
            <a:endParaRPr lang="en-US" sz="24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316" y="3695056"/>
            <a:ext cx="3270484" cy="259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7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Payment of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2.  Secured Creditor with Preferred Debt</a:t>
            </a:r>
            <a:br>
              <a:rPr lang="en-US" b="1" dirty="0" smtClean="0"/>
            </a:br>
            <a:r>
              <a:rPr lang="en-US" b="1" dirty="0" smtClean="0"/>
              <a:t>       and Lien</a:t>
            </a:r>
          </a:p>
          <a:p>
            <a:pPr lvl="1"/>
            <a:r>
              <a:rPr lang="en-US" b="1" dirty="0" smtClean="0"/>
              <a:t>How obtain?</a:t>
            </a:r>
          </a:p>
          <a:p>
            <a:pPr lvl="2"/>
            <a:r>
              <a:rPr lang="en-US" sz="2000" b="1" dirty="0" smtClean="0"/>
              <a:t>Timely election.</a:t>
            </a:r>
          </a:p>
          <a:p>
            <a:pPr lvl="2"/>
            <a:r>
              <a:rPr lang="en-US" sz="2000" b="1" dirty="0" smtClean="0"/>
              <a:t>Failure to elect timely.</a:t>
            </a:r>
          </a:p>
          <a:p>
            <a:pPr lvl="1"/>
            <a:r>
              <a:rPr lang="en-US" b="1" dirty="0" smtClean="0"/>
              <a:t>Priority is only over the collateral.</a:t>
            </a:r>
          </a:p>
          <a:p>
            <a:pPr lvl="1"/>
            <a:r>
              <a:rPr lang="en-US" b="1" dirty="0" smtClean="0"/>
              <a:t>No ability to seek deficiency if under secured. 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896" y="2510020"/>
            <a:ext cx="2032241" cy="157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4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Payment of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3.  Homestead</a:t>
            </a:r>
            <a:r>
              <a:rPr lang="en-US" b="1" dirty="0"/>
              <a:t> </a:t>
            </a:r>
            <a:r>
              <a:rPr lang="en-US" b="1" dirty="0" smtClean="0"/>
              <a:t>(or allowance in lieu)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933700"/>
            <a:ext cx="4622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9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Payment of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4.  Funeral expenses and expenses of last</a:t>
            </a:r>
            <a:br>
              <a:rPr lang="en-US" b="1" dirty="0" smtClean="0"/>
            </a:br>
            <a:r>
              <a:rPr lang="en-US" b="1" dirty="0" smtClean="0"/>
              <a:t>      illness up to a combined total of $15,000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559174"/>
            <a:ext cx="4286250" cy="2381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00" y="3731420"/>
            <a:ext cx="3060700" cy="203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4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60500" y="3586345"/>
            <a:ext cx="6223000" cy="2273300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Payment of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791"/>
            <a:ext cx="8229600" cy="4625609"/>
          </a:xfrm>
        </p:spPr>
        <p:txBody>
          <a:bodyPr>
            <a:normAutofit/>
          </a:bodyPr>
          <a:lstStyle/>
          <a:p>
            <a:r>
              <a:rPr lang="en-US" b="1" dirty="0" smtClean="0"/>
              <a:t>5. Exempt personal property (or allowance</a:t>
            </a:r>
            <a:br>
              <a:rPr lang="en-US" b="1" dirty="0" smtClean="0"/>
            </a:br>
            <a:r>
              <a:rPr lang="en-US" b="1" dirty="0" smtClean="0"/>
              <a:t>	in lieu)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1650" y="3865745"/>
            <a:ext cx="56007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00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Payment of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791"/>
            <a:ext cx="8229600" cy="4625609"/>
          </a:xfrm>
        </p:spPr>
        <p:txBody>
          <a:bodyPr>
            <a:normAutofit/>
          </a:bodyPr>
          <a:lstStyle/>
          <a:p>
            <a:r>
              <a:rPr lang="en-US" b="1" dirty="0" smtClean="0"/>
              <a:t>6.  Family Allowance</a:t>
            </a:r>
          </a:p>
          <a:p>
            <a:pPr marL="118872" indent="0">
              <a:buNone/>
            </a:pPr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1568" y="3022599"/>
            <a:ext cx="4626731" cy="322083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99099" y="2336799"/>
            <a:ext cx="1397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0" dirty="0">
                <a:solidFill>
                  <a:srgbClr val="FF0000"/>
                </a:solidFill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793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Payment of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791"/>
            <a:ext cx="8229600" cy="4625609"/>
          </a:xfrm>
        </p:spPr>
        <p:txBody>
          <a:bodyPr>
            <a:normAutofit/>
          </a:bodyPr>
          <a:lstStyle/>
          <a:p>
            <a:r>
              <a:rPr lang="en-US" b="1" dirty="0" smtClean="0"/>
              <a:t>7.  Administration and related expenses</a:t>
            </a:r>
          </a:p>
          <a:p>
            <a:pPr marL="118872" indent="0">
              <a:buNone/>
            </a:pP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3591" y="3251200"/>
            <a:ext cx="2972929" cy="2679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5921" y="2924175"/>
            <a:ext cx="2914650" cy="3333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16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Payment of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791"/>
            <a:ext cx="8229600" cy="4625609"/>
          </a:xfrm>
        </p:spPr>
        <p:txBody>
          <a:bodyPr>
            <a:normAutofit/>
          </a:bodyPr>
          <a:lstStyle/>
          <a:p>
            <a:r>
              <a:rPr lang="en-US" b="1" dirty="0" smtClean="0"/>
              <a:t>8.  Secured creditor who elected matured</a:t>
            </a:r>
            <a:br>
              <a:rPr lang="en-US" b="1" dirty="0" smtClean="0"/>
            </a:br>
            <a:r>
              <a:rPr lang="en-US" b="1" dirty="0" smtClean="0"/>
              <a:t>      secured claim status</a:t>
            </a:r>
          </a:p>
          <a:p>
            <a:pPr lvl="1"/>
            <a:r>
              <a:rPr lang="en-US" b="1" dirty="0" smtClean="0"/>
              <a:t>This priority is for amount that can be realized from the collateral.</a:t>
            </a:r>
          </a:p>
          <a:p>
            <a:pPr lvl="1"/>
            <a:r>
              <a:rPr lang="en-US" b="1" dirty="0" smtClean="0"/>
              <a:t>Deficiency has a lower priority (#13).</a:t>
            </a:r>
          </a:p>
          <a:p>
            <a:pPr marL="118872" indent="0">
              <a:buNone/>
            </a:pPr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879" y="4808720"/>
            <a:ext cx="2032241" cy="157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64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09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Presentment by Creditor -- Generally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Creditor must file a claim:</a:t>
            </a:r>
          </a:p>
          <a:p>
            <a:pPr lvl="1"/>
            <a:r>
              <a:rPr lang="en-US" b="1" dirty="0" smtClean="0"/>
              <a:t>With PR or court, and</a:t>
            </a:r>
          </a:p>
          <a:p>
            <a:pPr lvl="2"/>
            <a:r>
              <a:rPr lang="en-US" b="1" dirty="0"/>
              <a:t>PC </a:t>
            </a:r>
            <a:r>
              <a:rPr lang="en-US" b="1" dirty="0" smtClean="0"/>
              <a:t>§§ 298, 308</a:t>
            </a:r>
            <a:endParaRPr lang="en-US" b="1" dirty="0"/>
          </a:p>
          <a:p>
            <a:pPr lvl="2"/>
            <a:r>
              <a:rPr lang="en-US" b="1" dirty="0"/>
              <a:t>EC </a:t>
            </a:r>
            <a:r>
              <a:rPr lang="en-US" b="1" dirty="0" smtClean="0"/>
              <a:t>§</a:t>
            </a:r>
            <a:r>
              <a:rPr lang="en-US" b="1" dirty="0"/>
              <a:t>§</a:t>
            </a:r>
            <a:r>
              <a:rPr lang="en-US" b="1" dirty="0" smtClean="0"/>
              <a:t> 355.001, 355.002</a:t>
            </a:r>
            <a:endParaRPr lang="en-US" b="1" dirty="0"/>
          </a:p>
          <a:p>
            <a:pPr lvl="1"/>
            <a:r>
              <a:rPr lang="en-US" b="1" dirty="0" smtClean="0"/>
              <a:t>With supporting affidavit (under oath) containing statutory elements.</a:t>
            </a:r>
          </a:p>
          <a:p>
            <a:pPr lvl="2"/>
            <a:r>
              <a:rPr lang="en-US" b="1" dirty="0" smtClean="0"/>
              <a:t>PC § 301</a:t>
            </a:r>
          </a:p>
          <a:p>
            <a:pPr lvl="2"/>
            <a:r>
              <a:rPr lang="en-US" b="1" dirty="0" smtClean="0"/>
              <a:t>EC § 355.004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476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Payment of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791"/>
            <a:ext cx="8229600" cy="4625609"/>
          </a:xfrm>
        </p:spPr>
        <p:txBody>
          <a:bodyPr>
            <a:normAutofit/>
          </a:bodyPr>
          <a:lstStyle/>
          <a:p>
            <a:r>
              <a:rPr lang="en-US" b="1" dirty="0" smtClean="0"/>
              <a:t>9.  Delinquent and future child support</a:t>
            </a:r>
          </a:p>
          <a:p>
            <a:pPr marL="118872" indent="0">
              <a:buNone/>
            </a:pP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1550" y="3140936"/>
            <a:ext cx="4660900" cy="3117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7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Payment of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791"/>
            <a:ext cx="8229600" cy="4625609"/>
          </a:xfrm>
        </p:spPr>
        <p:txBody>
          <a:bodyPr>
            <a:normAutofit/>
          </a:bodyPr>
          <a:lstStyle/>
          <a:p>
            <a:r>
              <a:rPr lang="en-US" b="1" dirty="0" smtClean="0"/>
              <a:t>10. </a:t>
            </a:r>
            <a:r>
              <a:rPr lang="en-US" b="1" dirty="0"/>
              <a:t> </a:t>
            </a:r>
            <a:r>
              <a:rPr lang="en-US" b="1" dirty="0" smtClean="0"/>
              <a:t>Certain Texas tax claims</a:t>
            </a:r>
          </a:p>
          <a:p>
            <a:pPr marL="118872" indent="0">
              <a:buNone/>
            </a:pPr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8437" y="3259137"/>
            <a:ext cx="36671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Payment of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65301"/>
            <a:ext cx="8229600" cy="4978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11.  Confinement claims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lvl="1"/>
            <a:r>
              <a:rPr lang="en-US" b="1" dirty="0" smtClean="0"/>
              <a:t>But not if convict had:</a:t>
            </a:r>
          </a:p>
          <a:p>
            <a:pPr lvl="2"/>
            <a:r>
              <a:rPr lang="en-US" b="1" dirty="0" smtClean="0"/>
              <a:t>Surviving spouse,</a:t>
            </a:r>
          </a:p>
          <a:p>
            <a:pPr lvl="2"/>
            <a:r>
              <a:rPr lang="en-US" b="1" dirty="0" smtClean="0"/>
              <a:t>Dependent minor child, or</a:t>
            </a:r>
          </a:p>
          <a:p>
            <a:pPr lvl="2"/>
            <a:r>
              <a:rPr lang="en-US" b="1" dirty="0" smtClean="0"/>
              <a:t>Disabled child.</a:t>
            </a:r>
          </a:p>
          <a:p>
            <a:pPr marL="118872" indent="0">
              <a:buNone/>
            </a:pP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613025"/>
            <a:ext cx="3799417" cy="22796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0" y="2613025"/>
            <a:ext cx="3013604" cy="2262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1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Payment of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791"/>
            <a:ext cx="8229600" cy="4625609"/>
          </a:xfrm>
        </p:spPr>
        <p:txBody>
          <a:bodyPr>
            <a:normAutofit/>
          </a:bodyPr>
          <a:lstStyle/>
          <a:p>
            <a:r>
              <a:rPr lang="en-US" b="1" dirty="0" smtClean="0"/>
              <a:t>12.  Medicaid Recovery</a:t>
            </a:r>
          </a:p>
          <a:p>
            <a:pPr marL="118872" indent="0">
              <a:buNone/>
            </a:pPr>
            <a:endParaRPr lang="en-US" b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0" y="2857500"/>
            <a:ext cx="4419600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077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Payment of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791"/>
            <a:ext cx="8229600" cy="4625609"/>
          </a:xfrm>
        </p:spPr>
        <p:txBody>
          <a:bodyPr>
            <a:normAutofit/>
          </a:bodyPr>
          <a:lstStyle/>
          <a:p>
            <a:r>
              <a:rPr lang="en-US" b="1" dirty="0" smtClean="0"/>
              <a:t>13.  Unsecured claims</a:t>
            </a:r>
          </a:p>
          <a:p>
            <a:pPr marL="118872" indent="0">
              <a:buNone/>
            </a:pPr>
            <a:endParaRPr lang="en-US" b="1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5150" y="2694170"/>
            <a:ext cx="270510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05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Payment of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791"/>
            <a:ext cx="8229600" cy="4625609"/>
          </a:xfrm>
        </p:spPr>
        <p:txBody>
          <a:bodyPr>
            <a:normAutofit/>
          </a:bodyPr>
          <a:lstStyle/>
          <a:p>
            <a:r>
              <a:rPr lang="en-US" b="1" dirty="0" smtClean="0"/>
              <a:t>14.  Beneficiaries and Heirs</a:t>
            </a:r>
          </a:p>
          <a:p>
            <a:pPr lvl="2"/>
            <a:r>
              <a:rPr lang="en-US" b="1" dirty="0" smtClean="0"/>
              <a:t>Following the abatement order</a:t>
            </a:r>
          </a:p>
          <a:p>
            <a:pPr marL="118872" indent="0">
              <a:buNone/>
            </a:pPr>
            <a:endParaRPr lang="en-US" b="1" dirty="0" smtClean="0"/>
          </a:p>
        </p:txBody>
      </p:sp>
      <p:sp>
        <p:nvSpPr>
          <p:cNvPr id="4" name="AutoShape 2" descr="data:image/jpeg;base64,/9j/4AAQSkZJRgABAQAAAQABAAD/2wCEAAkGBxQTEhQUEhQVFRUWFBcVFxcVFBYVGBUUFBcWFxQUFBQYHSggGBwlGxQUITEhJSkrLi4uFx8zODMsNygtLisBCgoKDg0OFxAQFywcHBwsLSwsLCwsLCwsLCwxLCwsLCwsLCwsLCwsLCwsLCwsLCwsLCwsLCwsLCwsLCwsLCwsLP/AABEIAKkBKwMBEQACEQEDEQH/xAAbAAACAwEBAQAAAAAAAAAAAAACAwABBAUGB//EAD8QAAEEAAQDBgUDAwEFCQAAAAEAAgMRBBIhMQVBUQYTYXGBkSIyobHwFMHRQlLhI2JygpLxBxUWJDNDVKLC/8QAGQEBAQEBAQEAAAAAAAAAAAAAAAECAwQF/8QAMREBAAICAQIEBQMDBAMAAAAAAAECAxEhEjEEQVFxExRhgbEykcEiUvBCctHxIzM0/9oADAMBAAIRAxEAPwD6+JR0KqLBaefuEFFg5H2KDOd0VY/ZETmgYB4n7qKKj1H2RE16e2qAcyoYzVA1zKQC1yCILQU99KBBdaKsFAQeeqIYJigPv1ReZQXaKloJaCWgloIgigpERBSKiCigiCkEQRArp/P8haRdDofzyQC5jetfnigzjcoo2jVEMYADqkhunj91lVd2PzRBO6/LtBTmn/qqBLfAIJGd1UkTTWqA3Sk8vYoIJB5eaCEA9EFGIILEaBZCggCBrGILtBLQXagloIgtBEEQRBEEQUiogiCkFIIgxhpHVUMErvwKohxB6BAoblA6Ma+iCx8w1pSRAgu0EAu7RRBnRyDPNiqIaCCT/G6ILDyXaoYNj6oGCIdVBToigFzeoH2RQj1H1QG2UjS79EQXVUR7xyseaCg5AWZAOZQTOgIILUFoJaCWgiC7RVIIgiCIIglIKQZg/oft+yqHR2eioJ7erfsgyt3KQGM3PkqIHG6Fa9VmRHa8gPLRAOqC2vI9UURl6gFEcXicBa7O299+hRRYPHDS9HfRB1Y3233VQwONDy/fdQTvEFBxOxRTG5vAogJdxpSAhzVRYjPIqNKdGeiCq80RQkI2+oQCd1RbnjTQhQQSeKAhIgLP1tAQKgtALngIFmXoqCa9FEHKArQRBEEtBzTF5Kg42kf9VUO7x3j90At6oCZzVFtbZ2tZlUIrdEQO8UBRc/y0UyvAfnoiKkhaRRaaP5yRXmcdhCw6bcj/ACg1cNxWlcx9QiOqHWNAB5E6KhbiVFMjcRyRDBIOY9lQMjgSKv1QGOaCyd1BbXnZAWR3W/MIAlBrb2RQfwqirUXSq1QR4AQ0oPJGvJAzN4Iir80EaB4IJWuyAwEBBqgtBEVaDJJiKJVAl4/LVRbSOqBgvk4IEN3KBkfP0QWPm1+iioAgmVEW2O78EUXdHl90F/GOv3QJMQcCDsfy0RwsVh3Ru+x6hFbcHjQfA9OqDbmBQPhf48/zmqh7RfIFAqZtEaUgsc/T90ASzAb0psJ/Vjlqp1Q10yY3Gn+1TqOkbsSDuKWtppQkH0TZop8muim1iomyDomzQnAlUkLBuiCPl0RFtIvf89UFzbbg+1+6KFh+yIIn8r+EBD38igoSWRWyKvnuiI6SgbUV5zEYklxPiqO93A6qov8ATeKCHCnwQCwbpAmbf0QWwi+fooqE1sfooKzqgmP3sID7weP1/lBbpwNnH89FJnSxG2aKRTqXpTEsD2UehrwNlXqTpcZ/DH8qPqmzTVgY5Gn4hpz1BN9QrtNOkGhUE2LoQiKlGWrUVjnxx1Dff3WZssVZ267m1ls9gTRtra4AK9k7o592ovBV/ZVFByKISEIg2SqxKTC7onpSqDEtps6RDyKu00GVorevMIKYdvJDQi9TZoL5tNQm10VG/bzP2U2ulOB5aps0y42VzWpBLkLTL1Pejp9lUQSt6fRBDO3x9ygztegtg3QNj3PkVFQIiKKjSNbFps0p1dCPdZmW4qEtb1I81NroEZVQwjQev3KCiPAdeaAMpQWC4bILGIPMApuTUF4n4xp8J+hV3tNac5zSCQdCstGQA2g1tfSqGd6OiBckreSzMy3EAnxHwjqrvbOtERzIp7JEQeZAccnXortNGOZoCNkkhGEjYps0KaUkUaCu01okNOnqpKwuvMIoh5+6gXCPv+yo0Bqg4/F5bNLcMSx5VUemMY6H2KqB7oIKMLf7vsgCMIGMG/mgjTqaA66hRQvf5emimzRZcfwqba0jAeX2UUzMfwKG1PlPgml2QwEIDEmmqGh5vt1VTSB4QGxw+qAwR1H56qLsifcbeiCpIw8EHfSj03+i13Z7M0cZboQQfv4hRdiL0C3SqSrNLMstEPktahmZU2UjZXSbaYsVW6ml22RYhp5KKaKvToqhknyf8K15M+ZGFksbn6rDZ8h0NO+yqLik+XzK1tNGSt2Nb9EmCJLIvcFQBF/+ggdIaFoPOzvzOJW2DGR2EHohOeg+qqERcYjL3sDml8dZ23q2xYseys1mIiZ7SkWiZmI7wycV7TQwC5nNYDtmsk9aaASfZMdL5P0RsyXpj/XOi+D8agxAJhka+twLDh5tdRHsrfHfH+qNJTJTJ+mdg4r2lw2HJbNK1jr2pzjXIlrQSPVWmLJeN1jj9vyl8tKTq08/v+DOF8UixALoXiQDQ5bBBI0zA0R6rnlpfHOrRp0xXpkjdZ2W3jMBiMolYY2mi8GwDdUfUhPhX6ujXPofFp09e416s3/irB//ACY/f/C38rm/tlz+aw/3Q2wcaw5zVMzSPvT8QP8Ap1efypY+FfjjvOvv6Onxaevlv7erdg8WyVgfG9r2nYt1B+qzas1nVo1LVbRaNxO4DBxKJ7HPZJG5jLDnXQaW/NmJ2pJx2idTHMkXrMb3w4cXbDBF2T9Q275teB/zluX6rv8AK5db6fx+O7h81i3rq/z37OxiHtbGXuIDQ0uLuQaLJPlS4RWZnUebvNoiNz5M8UzHMEjHAsLcwcDYI11UmsxOp7rFomNx2YZe0GHY1j3TMyPvI6/my1m9rHuulcGSZmIrzHdztnx1iJm0RE9hQ9pMK5rniZhaysxB2s0L06kJOHJFor08yRmxzWbdUagc3aLCsID52NsBws7g7EFK4ct43WsyWzY6zq1og/G8VgijEz5Wd2apwOYHply2XbHbopXFe1umI5W+Wla9UzwPhfFIcS1zoJA8CgasEHXdrgCPZMmO2OdWjRjyVvG6zsni/H8PhwG4h4Zm+XRzj5gNBoeK1jw3yfpjbOTNTH+qdAMwLQ5jg5jhbXN1BC52rMTqXStomNw5mO4vFE4NklawkXR6Gxf0K3TBkvG612xfPjpOrW0qXiMTWd4XtyHZ12NdtQpGK826Yjn0WctIr1TPHqThuMQSOyslY40TQOtDdavgyUjdo0zTNjvOq2224Kdkrc0bg9p5g3qsXrak6tGpbpat43WdwB3E4A1zjIymOyON/K7+0rUYrzMREczG/szOWkRMzbiOPunD+M4d76jmY40TQOtDcpfDkpG7V0UzY7zqttteG7S4RzmtbiIyToBe5Ow1Vt4fLWJmazwlfEYrTERaHRi4lE+KTJIwiPMHnMBkLdw69v8ACk0tGomO6xes7mJ7OJge1+CByGdubyfX/PWX6rfymbv0/j8d2Pm8Pbq/4/fs7kePhfI6NsgL2gFzRuA4Ag+RBHuuXRaIi0xxLr11mZiJ5gvDY6N0piD2mRlFzL+IAjQ16j3SaWiItriSL1mZrE8wPifH8LC7JJOxj9CWkm6OxXSMOS0brXbnObHWdWtocvEoWiMmVoEpqM5hTydRlOyxFbTvjt3+jpNq8c9+31YJ+0GFie5kk8bXtcAWuJsHnyXWuDJaNxXiXG2fHWdTaNl8c7T4WNjLnZ/qNDm5bdbTpfwg0NDv0KtfD3tvUdi3iMddbnux4eVr2hzCHNOoI2K5TExOpdImJjcO9hYPgCyrpOIFkjQf7v8AKsyRDwXBRm4xjTX/ALbDXpGu+ed4MX3/AC4eHjWfL9vwTh+Hsm4viP1Dc3dxtdExwsVTacAdDVn1cUyzMeHx9Pbnfv8AVMURPiMnV3417fRO1RZDi8E6EBszpQ1wYKzROc1pzgeZr16K4dzgydXbjXv9DNqM+PXfnft9Vdh+Gsklxcs7Q+ds5ac4vINTYB2s2L6NTxczusR+nUaPCRGrTP6tztr7XTQ4SGd8TWsmmyxfBoSSCcxA2IaXG+pCnhadd46v015/z7r4q/Rjnpj+q3H3/wCnm+wuJEM4gka7u8QwAiVmUd83kAfmbrV+IXfxUfFx/E3EzXvr0ns8/hZ+Fk+HqYi3bfrHd2IMBF/3w9ndsyDD2G5G5bpmuWqtcL//ADU95ein/wBF/aGPjkLW4/ENaA0Dh01AAAD/AEnbAbLti/8AVi/3uGb/ANuX/YT2XlkwUMOJJL8LMSJQNTC8PcxrwOhAH5S1miPEWtTteszr6x6e7OGZ8PStu9LRG/pPr7OY4OdgZy0/6bseA9w/sLbaT4XlPnS6TuM06/VFOPfTHE4Y/tm/Ptt7LjD4MFh2t/RtlgoBzhkoXQBdYsk3uvDgx/Etrq1Z7vEZIxV3Nd1dfisrXYCQsFNOFeWjo0xnKPaljBP/AJK+8flvPH/it7T+HkuzvFcU3AtZHgjIzJIBL3zW2C5+Y5CORv2XoyUxfGnd53ufL6+7z4r5fg11WNajz+ns89HfccOpneHv5qYa+M95FTddNdtV6LxWfj9U6jdfy81JtHy/TG51b8PSccDjgcSX4IYUjuqLTGc471nNgG3j1Xn8LFI8RTpnffy15S9HjJtPhr9Ua7ee/OHnpgWy4YthExGBY7IRY+V1uqtaXSlaWxRF7dP9UsZLXrmmaV6v6Y/LTwrAGfAtZnbmE7pYgTYBAAcxwPWr9eauTL0Z7zavE8T7eqY8XXgpFbcxzHv6PZ9juKtldM18LIsSwMEuQAB4F5XCvM+68viMUU6ZrO6z2erw+Wb9UWjVo7vMdvsYH4wfp2OfJBE8SHIHNaCCcwHVoe7U866L1+FrWMcVyT+qdw8firX+JNsUc1jU/d1/+zTiEbonYbK5wZ8TpK+EmQk5W8xXLrROi8/iq2rfd55tzr0enwt62pqnavG/Vy+18JZxKEMiE57mww0A7WbU3039F0pFZ8P/AFTqOr+HO82jxP8ATG56fbzcR7cuBxLHnLI2dpdHVZAdNOW4PsvRHPiIt5TXj9nn7eHmvnFuY+/4eh4S51fFgmwjujUoMZ/p5gCxYXz5rjiY6bTPPpr+X0ItknfVWI49d/w43ZiWTDRNxLbfC57mTM/tDTTZB+f493iOnNktjni0dp9fp/n/AH4PD9WDHXLHNZ/VHp9Y/n/NZcVKHw49zTbXYiNwPgXSkH6qxGstIn+xN7xXmvP9f/D1vCnPI+LANhHdOqUOjP8ATzAAIsL581xxMdNpnn01/L6UWvMT1ViOPXf8Q5nYZz+6jH6FszO8NzXHmHxanK4X8PnyXfxlcfxLz1Tv01/O3n8HbJ8OkdMa9d/xpycZn7vHBpIacawSEcmZpqJ8M2X1per/AFxrv8Pj3eSf0W32+Jz7PouC4Nhmwd33UZiy6lwGor5i48+dr5NbW6tx3fXtWvTqY4ecwszIOKYp+zI8MNBZprI4aF+gC9tqzbDhrHnM/l4qWimfNae0RH4ed4dxRzMQMa4SlxmLn/Achido4Z+upAHgF6r1res4YmOI49dx/wAvJS1qWrmtExuf6vTU9v2dntO8jiEr44m4j/yrXZSLAYWtPeVWtaaDquGOlbYscWt08z/n0ejJe9ct5rXq4j+f3cp0Lm4LBZjebFFwo3lBLfh89L9VqZmb55mNcMRERjwRE75dSGZ7eIY0swjcUSW2HOY3JruM4N3t6LlkjHOLF1W1x6b/AJd8c3jLl6axPPrry9jOOYNxkZiooWNeyOpMM7KQwa/Ll02J/LCmG1Jr8K/bfEmat4t8XH31zDt9lpY5YmuiaGNs/CP6XX8Q9yfdcMtJpeaz5O+K8XpFo7S9fAPhCw2RiJS41eg323WLc8N1jXLzvEOyjZJ3zsxE8L3gB3dPDboAb1fIaeC7V8RaKxXUTEesRLjbw9ZtNtzEz31MwZP2aZJHG2SWZ0kd5J84EwBv4S8DUandSue9ZnXafLXH7LbBS0RvvHad8/urg3ZKGGXvi6SaXk+Z2YixVjTetLKmTNfJERPaPKOIXHhpjmZjvPnPMn8V7NRzPMrXywSnQvhfkLh0d12+itM96x0949JjaXwUtPV2n1idObhuwOHa9j3SzPc1+c5yDnIIIzUOoB8Vq/islqzWe0/RmvhcdbRaO8fWXa49wdmJaxrnOaWPEjHsoOa4dLC50yWpvXnGpdL4631vyncBbwdgxX6q3ZzH3ZFjKRp8W1g6BJyWmkU8oIx1i0385LxXZ6KSd07i+3wuhc0EZS14yk7WDR5FarmvFYrHlO492bYaTM2nzjU+zVwrhMUOGGGoyRgOBz5SXB5JINCv6lib2m3X5721FKxXo8taZ+D9nMPh4pYQHSRyuLi2SjQIADQRyFDXdbvmve/XM8s0w0pToiOHKk7BxPGQ4jE90DpF3gLB4AEGl0+ayd+N+uo25/KY9a516bnT0j8A0wdzrkMZj31y0W79aXnraazFo8ne1YtE1ntJHDOENgw7YAXOa1rm26rOYuJ2/wB5LXm1pt5zO1rSK1isdo4cKTsZCYooxLK3unvex7SA4d4QSLrkQ2jvou0eJvE2niervw4z4WkxWOY6e3J7ezI7qaKTE4iVkoaD3jw4tLXBzXNJGhsDwU+YtFovEREx6Qvy9ZrNLTMxPrMm4Ls9FHLFK17s0UPcC6pzQKBdpv5LnOS006J7b26RjrF+vz1pyOKdkow57mPe1rnZwGEDu5P7maaXa7V8Vk4+ka7eX1cbeFx8685338xcB4W3Cue9j3ve+sznkEkDWtB1Pms5L2yTuzWPHXHGq+bXjuzcGLe5+eWJzwBK2NwAkA2LgQb5LVPEZKRER5duO3szfw+O8zMx3789/dv4L2bjwr3GF8mRwFxuIc3MP6wau1zy5r5NdXOnTFhpj308b/ZXHuyzMVI2XvZIpWMyNdGQ2xZIBNafM4WOq6Y81q16dRrvzG3PJgra3VzvtxMw8y3srEI5Iy6QukILnuILraSRyrcn3V+YydfXvnt9k+Xx9HRrjv8Af3NwPBDG4E4id4ogse4FpBFVVaeils028oj2iIarhivnM+8zLXwrhTYIu6aS5pLj8VH5tx5LF8k3tNp7t0xxSvTHZjb2UiEcsYc8Nlc11afBkug3TXc72tz4nJN4v5605R4XHFJpEcTO2nh/BnxOs4nESNotLHvtpBFVVaeizbLNo7RHtEQ6UxRWe8z7zMu72f4Y3DRNijLnNtzviq/jN1oOS55Lze02nvLpjpFKxWvaGfDcAih/UbuGIOZ7XUQN9B6uJWrZrzMTM8xxDFcNIiYiOJ5lzpexUbhlM+IEfKPvAWjwaCDS6fN5O/G/XUbc/lMfbnXpudDx3ZGGRzzmkaXxNjNOGzMmU6jf4G+GizTxF6xXX+nevu1fw2O023/q1v7O3HwyP9N+mI/08gjr/ZqrvrzvquVbzW0WjvDrakWrNZ7Sx8J7PNglbK18jnMi7n4qILARluhuAAF2nLa8an13+7lGKtJ3HpEfszydj4bsPe1vfCZsYIyNeN8oI0B008Auk57z38419nOPD0jWo7Tv7r4j2VZJLLOyeeB0gBcInhoJHpakZ7aiJiJ16xEk4K7mYmY36TMOPi+zQfRM8+bLkc/MM0jNaD9Nd6+6V8RevbXr2jj2LeHpbvv07zz7vTdmuFMw8OSO6FmzqSSbJJ6rjMzadz3l2iIrERHaHWY7RRToGkD/AD/hctOsyZR8Pf8AwgF7TR0Hv/hBnjC0yID7oBaNTz0Pp4qKtBXooCaN9Psqq/8Ah/PdEESP7T+eqbNEslV2mhCQV6FBABp5IBLVNLtbWeaqAfhxyvy/hAqVoqvug5OJgynwOy1EszBbHkKjpQY0H5tPFYmGolpbimnd4HqrHJM6cnHyBzyW7H71qVpgpqjQgoL7xAJeUHV4c+wBzU1yu+B4saeqBTpKGqmlXhXXy09FZjUJHMtg29QkQsyWBqdefVbhzkfcHevqtIzY9+UacxSg5obdeJUV6CGOmV4IEoH5XeP1WG107xQC4Hx+qCMCC27epQCDvp9VFU7wFIIAVU2sA8r9kVPi8fZBCXePsoFtCBUkWmiCNefw/wCFelOqDGzIDD1RXelQLlObz/N0CJW3YIQc/EYYt13b+brUTtmY0YzB6b7jT+CqjK4KKEqiWoIqLJQFGLUBNeQbBQbYscD8ykrDPJNmd4KxCTIoHkHQg+CTGyJ02jFEWCKSIJkL5f7QL89VpkUeIe7dtoMWMkt1UB5KKbwyPM7yQduTYoMaDUyT8r/K5uhgJ6j2QDI40dR7IFRqsrbt6lUC3+r8tRUUF2gthFHVUEX+I+iKjpB/d9lAiNAWXT0VQt0PmmwugrvaTGhsrmkxJEmAN6/nso0XIByUgSQAjxrRXunYEZrQjRIkmCnsyGv6D/8AUrTLLjov6vfx6OVRi9EEQQtQWAgf3dA2UFAjbb03QSJlkAbkoNbsFk+dzb/tvl5poG99imZWjztUXFE43sff7oNUcbASHht777qoGdgALmlo8EHFcdVlXY4TFTb6oN0mxRGNFZiK5hYbD+oI2FoGtxI56INEM4OxQMa/RBTZTrR2QC597qBbpgOaKScUOqupTcDbr/UtaZmVmPxTUG5SJ6aOo9kmiy0EvJRSJbUVcUh2IWosxNfQ3uj0pWYZidBdY0dofzVZ03E7Fz9E81BIL0/AqgWv0LXbfmyb0a2xl5aSx23I+B6LTDM/XkguKAu2F/nMoNHcBvzG/Bv7lAMkligAAgqOAnQa/nVA1sOVwzEO6gHVA3EOJFANAvav3VQEUbidG35f5RWnDMZrnbqD8tD7oi2AgnKAAeWqA8riflHof5Cow48gN2o3Vc/opIxRMsgdVFejw7aaAqg3bFBjUVkZH4/Zc2xBg6ooZGilUJ7tAbHuA399UAmV6BD5X8yVdQbkt6rKwUBB6DTHjeRFqo0QvB2QHyQEJFmYaiVOdazpqFhtjT7K9xJ5XjSyNOQ19/4W4cpZXBFR2MA318lmatRYI4nv8Pvv90iJgmYlcWLbeoJ9kiPUmfRUrXPObYba7ALbIGMo604eHNATpnHQCh0GiIU7yKKblY35jZ6fyUDGz3oCAOg0RFMhvSgUDTh2jxPRpIA9UFxPIFWa/NyqLEd+PooGtiaNzRrYOpBLIFZrHjqfdUcnGPzOWVM4ZHbgUHcZsqi3FBkUUgDxH55rOmtiEai8BfEgprUFZdECjHugW6NADo1doUQqiILRVxk8kRo/Wmq5ps0W7EPPh5aKouKQDrf0Q2czFdHUpEQszJUk5JJDnE/RVAvLiNTfpSBZb4BBYhIqxQPMhA4iMaVfibHsgo1VXttqqg44CdifM1SAmCjycPbX90Ellcd6roNB7IA1/tPoLQG3IBZ1vl/JQRuXkavkD+WgYIOjj72gN0JH9Y8sqBjpSPlArzIJ9UAxSEkjLy3sEIGljR8RFkDyAH7oOHI/MSfFRXU4fHQBQdAHT1KqKzXsLQI7k9UHnw8qKMTnqUDBjHdUDG44+CBjcYOiml2JmJbzO/gppdrL2nYhTRsJailvjQLMa0yEtKAmv0IoG9PEeR5IKaB4/dNmjGtvmPak2aQxnp7FNmg5eoPsgNrW8z6BVDHQDm6vqU0AjlLbqj4kIFueTvqgtp8ED3Fg/wBo+WiqFiqq9OloGRQ3sT76ICkiykfEHdRX7oI6V3Kq6DRBTXH+32QHFWuYEa7EaoGODAbbQ5dFQLW3tZ8tVATWV8xvwH7nmm1MY69PoiE8QkplddEHNgZZAUV22iqARGlsH93U6BUN7ytgiMb523qQivPOjIU21oCIiCIIgu0EzILD0DGznqUBjEnrfmFNLuV/qPAemiaNhDx4oDY5qLs9uXqFlUcgXRVQ4A8ymzSnMCbNAe0DqrCSAPH4FUEHJs0vXp+6bNG5WDV2vgqgWluuXQHkCgnd9CfdAfcGvmHqP4QMElAUB4qgDIbGhNnlqoNBYBeb/lG/qeSAO8NU0UOg/fqoLa1XQYxtIOTxCS3eSiwbw1lnQWg7UbaFc1dppJZfuqjHiJr0zV4jYfyVFZ+5j6X4kmz9VBiLlh0A4qoWWq7TSqVRSCIIgiCIIgiCWgu0F5kEDkBtkPVA0Yl3VBf6gqaXaGYHcKptA9qBzZB1U0uzA8Jo2hdaIlDoggYAb2QQjxKbkSvEq7kNjcaoED7+6kyBcgjfNA5jPFNhz3ABIjkede6yT1Ko73CHZY+WuqaTa5uIgGt00M8+L3rn7nzVCYoHyGgPTkPMoOi3hBrV3tSDglc21KikEVRTkAKoiCIIgiCIIgiCIIgiCwgJqC0EQWgJiBrN0Dmc0BlQWgNikgR8yT2BP/ZWOwsKoY1UDi/kd5IOIFFdPC/+mqjJhvnUD/6iqO7wf5PUoGTfMUH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3" t="36436" r="1123" b="37096"/>
          <a:stretch/>
        </p:blipFill>
        <p:spPr>
          <a:xfrm>
            <a:off x="1238252" y="4051300"/>
            <a:ext cx="6667496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1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 of Payment of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6791"/>
            <a:ext cx="8229600" cy="4625609"/>
          </a:xfrm>
        </p:spPr>
        <p:txBody>
          <a:bodyPr>
            <a:normAutofit/>
          </a:bodyPr>
          <a:lstStyle/>
          <a:p>
            <a:r>
              <a:rPr lang="en-US" b="1" i="1" dirty="0" smtClean="0"/>
              <a:t>Hope v. Baumgartner</a:t>
            </a:r>
            <a:r>
              <a:rPr lang="en-US" b="1" dirty="0" smtClean="0"/>
              <a:t> (p. 157)</a:t>
            </a:r>
            <a:endParaRPr lang="en-US" b="1" i="1" dirty="0" smtClean="0"/>
          </a:p>
          <a:p>
            <a:pPr marL="118872" indent="0">
              <a:buNone/>
            </a:pPr>
            <a:endParaRPr lang="en-US" b="1" dirty="0" smtClean="0"/>
          </a:p>
        </p:txBody>
      </p:sp>
      <p:sp>
        <p:nvSpPr>
          <p:cNvPr id="4" name="AutoShape 2" descr="data:image/jpeg;base64,/9j/4AAQSkZJRgABAQAAAQABAAD/2wCEAAkGBxQTEhQUEhQVFRUWFBcVFxcVFBYVGBUUFBcWFxQUFBQYHSggGBwlGxQUITEhJSkrLi4uFx8zODMsNygtLisBCgoKDg0OFxAQFywcHBwsLSwsLCwsLCwsLCwxLCwsLCwsLCwsLCwsLCwsLCwsLCwsLCwsLCwsLCwsLCwsLCwsLP/AABEIAKkBKwMBEQACEQEDEQH/xAAbAAACAwEBAQAAAAAAAAAAAAACAwABBAUGB//EAD8QAAEEAAQDBgUDAwEFCQAAAAEAAgMRBBIhMQVBUQYTYXGBkSIyobHwFMHRQlLhI2JygpLxBxUWJDNDVKLC/8QAGQEBAQEBAQEAAAAAAAAAAAAAAAECAwQF/8QAMREBAAICAQIEBQMDBAMAAAAAAAECAxEhEjEEQVFxExRhgbEykcEiUvBCctHxIzM0/9oADAMBAAIRAxEAPwD6+JR0KqLBaefuEFFg5H2KDOd0VY/ZETmgYB4n7qKKj1H2RE16e2qAcyoYzVA1zKQC1yCILQU99KBBdaKsFAQeeqIYJigPv1ReZQXaKloJaCWgloIgigpERBSKiCigiCkEQRArp/P8haRdDofzyQC5jetfnigzjcoo2jVEMYADqkhunj91lVd2PzRBO6/LtBTmn/qqBLfAIJGd1UkTTWqA3Sk8vYoIJB5eaCEA9EFGIILEaBZCggCBrGILtBLQXagloIgtBEEQRBEEQUiogiCkFIIgxhpHVUMErvwKohxB6BAoblA6Ma+iCx8w1pSRAgu0EAu7RRBnRyDPNiqIaCCT/G6ILDyXaoYNj6oGCIdVBToigFzeoH2RQj1H1QG2UjS79EQXVUR7xyseaCg5AWZAOZQTOgIILUFoJaCWgiC7RVIIgiCIIglIKQZg/oft+yqHR2eioJ7erfsgyt3KQGM3PkqIHG6Fa9VmRHa8gPLRAOqC2vI9UURl6gFEcXicBa7O299+hRRYPHDS9HfRB1Y3233VQwONDy/fdQTvEFBxOxRTG5vAogJdxpSAhzVRYjPIqNKdGeiCq80RQkI2+oQCd1RbnjTQhQQSeKAhIgLP1tAQKgtALngIFmXoqCa9FEHKArQRBEEtBzTF5Kg42kf9VUO7x3j90At6oCZzVFtbZ2tZlUIrdEQO8UBRc/y0UyvAfnoiKkhaRRaaP5yRXmcdhCw6bcj/ACg1cNxWlcx9QiOqHWNAB5E6KhbiVFMjcRyRDBIOY9lQMjgSKv1QGOaCyd1BbXnZAWR3W/MIAlBrb2RQfwqirUXSq1QR4AQ0oPJGvJAzN4Iir80EaB4IJWuyAwEBBqgtBEVaDJJiKJVAl4/LVRbSOqBgvk4IEN3KBkfP0QWPm1+iioAgmVEW2O78EUXdHl90F/GOv3QJMQcCDsfy0RwsVh3Ru+x6hFbcHjQfA9OqDbmBQPhf48/zmqh7RfIFAqZtEaUgsc/T90ASzAb0psJ/Vjlqp1Q10yY3Gn+1TqOkbsSDuKWtppQkH0TZop8muim1iomyDomzQnAlUkLBuiCPl0RFtIvf89UFzbbg+1+6KFh+yIIn8r+EBD38igoSWRWyKvnuiI6SgbUV5zEYklxPiqO93A6qov8ATeKCHCnwQCwbpAmbf0QWwi+fooqE1sfooKzqgmP3sID7weP1/lBbpwNnH89FJnSxG2aKRTqXpTEsD2UehrwNlXqTpcZ/DH8qPqmzTVgY5Gn4hpz1BN9QrtNOkGhUE2LoQiKlGWrUVjnxx1Dff3WZssVZ267m1ls9gTRtra4AK9k7o592ovBV/ZVFByKISEIg2SqxKTC7onpSqDEtps6RDyKu00GVorevMIKYdvJDQi9TZoL5tNQm10VG/bzP2U2ulOB5aps0y42VzWpBLkLTL1Pejp9lUQSt6fRBDO3x9ygztegtg3QNj3PkVFQIiKKjSNbFps0p1dCPdZmW4qEtb1I81NroEZVQwjQev3KCiPAdeaAMpQWC4bILGIPMApuTUF4n4xp8J+hV3tNac5zSCQdCstGQA2g1tfSqGd6OiBckreSzMy3EAnxHwjqrvbOtERzIp7JEQeZAccnXortNGOZoCNkkhGEjYps0KaUkUaCu01okNOnqpKwuvMIoh5+6gXCPv+yo0Bqg4/F5bNLcMSx5VUemMY6H2KqB7oIKMLf7vsgCMIGMG/mgjTqaA66hRQvf5emimzRZcfwqba0jAeX2UUzMfwKG1PlPgml2QwEIDEmmqGh5vt1VTSB4QGxw+qAwR1H56qLsifcbeiCpIw8EHfSj03+i13Z7M0cZboQQfv4hRdiL0C3SqSrNLMstEPktahmZU2UjZXSbaYsVW6ml22RYhp5KKaKvToqhknyf8K15M+ZGFksbn6rDZ8h0NO+yqLik+XzK1tNGSt2Nb9EmCJLIvcFQBF/+ggdIaFoPOzvzOJW2DGR2EHohOeg+qqERcYjL3sDml8dZ23q2xYseys1mIiZ7SkWiZmI7wycV7TQwC5nNYDtmsk9aaASfZMdL5P0RsyXpj/XOi+D8agxAJhka+twLDh5tdRHsrfHfH+qNJTJTJ+mdg4r2lw2HJbNK1jr2pzjXIlrQSPVWmLJeN1jj9vyl8tKTq08/v+DOF8UixALoXiQDQ5bBBI0zA0R6rnlpfHOrRp0xXpkjdZ2W3jMBiMolYY2mi8GwDdUfUhPhX6ujXPofFp09e416s3/irB//ACY/f/C38rm/tlz+aw/3Q2wcaw5zVMzSPvT8QP8Ap1efypY+FfjjvOvv6Onxaevlv7erdg8WyVgfG9r2nYt1B+qzas1nVo1LVbRaNxO4DBxKJ7HPZJG5jLDnXQaW/NmJ2pJx2idTHMkXrMb3w4cXbDBF2T9Q275teB/zluX6rv8AK5db6fx+O7h81i3rq/z37OxiHtbGXuIDQ0uLuQaLJPlS4RWZnUebvNoiNz5M8UzHMEjHAsLcwcDYI11UmsxOp7rFomNx2YZe0GHY1j3TMyPvI6/my1m9rHuulcGSZmIrzHdztnx1iJm0RE9hQ9pMK5rniZhaysxB2s0L06kJOHJFor08yRmxzWbdUagc3aLCsID52NsBws7g7EFK4ct43WsyWzY6zq1og/G8VgijEz5Wd2apwOYHply2XbHbopXFe1umI5W+Wla9UzwPhfFIcS1zoJA8CgasEHXdrgCPZMmO2OdWjRjyVvG6zsni/H8PhwG4h4Zm+XRzj5gNBoeK1jw3yfpjbOTNTH+qdAMwLQ5jg5jhbXN1BC52rMTqXStomNw5mO4vFE4NklawkXR6Gxf0K3TBkvG612xfPjpOrW0qXiMTWd4XtyHZ12NdtQpGK826Yjn0WctIr1TPHqThuMQSOyslY40TQOtDdavgyUjdo0zTNjvOq2224Kdkrc0bg9p5g3qsXrak6tGpbpat43WdwB3E4A1zjIymOyON/K7+0rUYrzMREczG/szOWkRMzbiOPunD+M4d76jmY40TQOtDcpfDkpG7V0UzY7zqttteG7S4RzmtbiIyToBe5Ow1Vt4fLWJmazwlfEYrTERaHRi4lE+KTJIwiPMHnMBkLdw69v8ACk0tGomO6xes7mJ7OJge1+CByGdubyfX/PWX6rfymbv0/j8d2Pm8Pbq/4/fs7kePhfI6NsgL2gFzRuA4Ag+RBHuuXRaIi0xxLr11mZiJ5gvDY6N0piD2mRlFzL+IAjQ16j3SaWiItriSL1mZrE8wPifH8LC7JJOxj9CWkm6OxXSMOS0brXbnObHWdWtocvEoWiMmVoEpqM5hTydRlOyxFbTvjt3+jpNq8c9+31YJ+0GFie5kk8bXtcAWuJsHnyXWuDJaNxXiXG2fHWdTaNl8c7T4WNjLnZ/qNDm5bdbTpfwg0NDv0KtfD3tvUdi3iMddbnux4eVr2hzCHNOoI2K5TExOpdImJjcO9hYPgCyrpOIFkjQf7v8AKsyRDwXBRm4xjTX/ALbDXpGu+ed4MX3/AC4eHjWfL9vwTh+Hsm4viP1Dc3dxtdExwsVTacAdDVn1cUyzMeHx9Pbnfv8AVMURPiMnV3417fRO1RZDi8E6EBszpQ1wYKzROc1pzgeZr16K4dzgydXbjXv9DNqM+PXfnft9Vdh+Gsklxcs7Q+ds5ac4vINTYB2s2L6NTxczusR+nUaPCRGrTP6tztr7XTQ4SGd8TWsmmyxfBoSSCcxA2IaXG+pCnhadd46v015/z7r4q/Rjnpj+q3H3/wCnm+wuJEM4gka7u8QwAiVmUd83kAfmbrV+IXfxUfFx/E3EzXvr0ns8/hZ+Fk+HqYi3bfrHd2IMBF/3w9ndsyDD2G5G5bpmuWqtcL//ADU95ein/wBF/aGPjkLW4/ENaA0Dh01AAAD/AEnbAbLti/8AVi/3uGb/ANuX/YT2XlkwUMOJJL8LMSJQNTC8PcxrwOhAH5S1miPEWtTteszr6x6e7OGZ8PStu9LRG/pPr7OY4OdgZy0/6bseA9w/sLbaT4XlPnS6TuM06/VFOPfTHE4Y/tm/Ptt7LjD4MFh2t/RtlgoBzhkoXQBdYsk3uvDgx/Etrq1Z7vEZIxV3Nd1dfisrXYCQsFNOFeWjo0xnKPaljBP/AJK+8flvPH/it7T+HkuzvFcU3AtZHgjIzJIBL3zW2C5+Y5CORv2XoyUxfGnd53ufL6+7z4r5fg11WNajz+ns89HfccOpneHv5qYa+M95FTddNdtV6LxWfj9U6jdfy81JtHy/TG51b8PSccDjgcSX4IYUjuqLTGc471nNgG3j1Xn8LFI8RTpnffy15S9HjJtPhr9Ua7ee/OHnpgWy4YthExGBY7IRY+V1uqtaXSlaWxRF7dP9UsZLXrmmaV6v6Y/LTwrAGfAtZnbmE7pYgTYBAAcxwPWr9eauTL0Z7zavE8T7eqY8XXgpFbcxzHv6PZ9juKtldM18LIsSwMEuQAB4F5XCvM+68viMUU6ZrO6z2erw+Wb9UWjVo7vMdvsYH4wfp2OfJBE8SHIHNaCCcwHVoe7U866L1+FrWMcVyT+qdw8firX+JNsUc1jU/d1/+zTiEbonYbK5wZ8TpK+EmQk5W8xXLrROi8/iq2rfd55tzr0enwt62pqnavG/Vy+18JZxKEMiE57mww0A7WbU3039F0pFZ8P/AFTqOr+HO82jxP8ATG56fbzcR7cuBxLHnLI2dpdHVZAdNOW4PsvRHPiIt5TXj9nn7eHmvnFuY+/4eh4S51fFgmwjujUoMZ/p5gCxYXz5rjiY6bTPPpr+X0ItknfVWI49d/w43ZiWTDRNxLbfC57mTM/tDTTZB+f493iOnNktjni0dp9fp/n/AH4PD9WDHXLHNZ/VHp9Y/n/NZcVKHw49zTbXYiNwPgXSkH6qxGstIn+xN7xXmvP9f/D1vCnPI+LANhHdOqUOjP8ATzAAIsL581xxMdNpnn01/L6UWvMT1ViOPXf8Q5nYZz+6jH6FszO8NzXHmHxanK4X8PnyXfxlcfxLz1Tv01/O3n8HbJ8OkdMa9d/xpycZn7vHBpIacawSEcmZpqJ8M2X1per/AFxrv8Pj3eSf0W32+Jz7PouC4Nhmwd33UZiy6lwGor5i48+dr5NbW6tx3fXtWvTqY4ecwszIOKYp+zI8MNBZprI4aF+gC9tqzbDhrHnM/l4qWimfNae0RH4ed4dxRzMQMa4SlxmLn/Achido4Z+upAHgF6r1res4YmOI49dx/wAvJS1qWrmtExuf6vTU9v2dntO8jiEr44m4j/yrXZSLAYWtPeVWtaaDquGOlbYscWt08z/n0ejJe9ct5rXq4j+f3cp0Lm4LBZjebFFwo3lBLfh89L9VqZmb55mNcMRERjwRE75dSGZ7eIY0swjcUSW2HOY3JruM4N3t6LlkjHOLF1W1x6b/AJd8c3jLl6axPPrry9jOOYNxkZiooWNeyOpMM7KQwa/Ll02J/LCmG1Jr8K/bfEmat4t8XH31zDt9lpY5YmuiaGNs/CP6XX8Q9yfdcMtJpeaz5O+K8XpFo7S9fAPhCw2RiJS41eg323WLc8N1jXLzvEOyjZJ3zsxE8L3gB3dPDboAb1fIaeC7V8RaKxXUTEesRLjbw9ZtNtzEz31MwZP2aZJHG2SWZ0kd5J84EwBv4S8DUandSue9ZnXafLXH7LbBS0RvvHad8/urg3ZKGGXvi6SaXk+Z2YixVjTetLKmTNfJERPaPKOIXHhpjmZjvPnPMn8V7NRzPMrXywSnQvhfkLh0d12+itM96x0949JjaXwUtPV2n1idObhuwOHa9j3SzPc1+c5yDnIIIzUOoB8Vq/islqzWe0/RmvhcdbRaO8fWXa49wdmJaxrnOaWPEjHsoOa4dLC50yWpvXnGpdL4631vyncBbwdgxX6q3ZzH3ZFjKRp8W1g6BJyWmkU8oIx1i0385LxXZ6KSd07i+3wuhc0EZS14yk7WDR5FarmvFYrHlO492bYaTM2nzjU+zVwrhMUOGGGoyRgOBz5SXB5JINCv6lib2m3X5721FKxXo8taZ+D9nMPh4pYQHSRyuLi2SjQIADQRyFDXdbvmve/XM8s0w0pToiOHKk7BxPGQ4jE90DpF3gLB4AEGl0+ayd+N+uo25/KY9a516bnT0j8A0wdzrkMZj31y0W79aXnraazFo8ne1YtE1ntJHDOENgw7YAXOa1rm26rOYuJ2/wB5LXm1pt5zO1rSK1isdo4cKTsZCYooxLK3unvex7SA4d4QSLrkQ2jvou0eJvE2niervw4z4WkxWOY6e3J7ezI7qaKTE4iVkoaD3jw4tLXBzXNJGhsDwU+YtFovEREx6Qvy9ZrNLTMxPrMm4Ls9FHLFK17s0UPcC6pzQKBdpv5LnOS006J7b26RjrF+vz1pyOKdkow57mPe1rnZwGEDu5P7maaXa7V8Vk4+ka7eX1cbeFx8685338xcB4W3Cue9j3ve+sznkEkDWtB1Pms5L2yTuzWPHXHGq+bXjuzcGLe5+eWJzwBK2NwAkA2LgQb5LVPEZKRER5duO3szfw+O8zMx3789/dv4L2bjwr3GF8mRwFxuIc3MP6wau1zy5r5NdXOnTFhpj308b/ZXHuyzMVI2XvZIpWMyNdGQ2xZIBNafM4WOq6Y81q16dRrvzG3PJgra3VzvtxMw8y3srEI5Iy6QukILnuILraSRyrcn3V+YydfXvnt9k+Xx9HRrjv8Af3NwPBDG4E4id4ogse4FpBFVVaeils028oj2iIarhivnM+8zLXwrhTYIu6aS5pLj8VH5tx5LF8k3tNp7t0xxSvTHZjb2UiEcsYc8Nlc11afBkug3TXc72tz4nJN4v5605R4XHFJpEcTO2nh/BnxOs4nESNotLHvtpBFVVaeizbLNo7RHtEQ6UxRWe8z7zMu72f4Y3DRNijLnNtzviq/jN1oOS55Lze02nvLpjpFKxWvaGfDcAih/UbuGIOZ7XUQN9B6uJWrZrzMTM8xxDFcNIiYiOJ5lzpexUbhlM+IEfKPvAWjwaCDS6fN5O/G/XUbc/lMfbnXpudDx3ZGGRzzmkaXxNjNOGzMmU6jf4G+GizTxF6xXX+nevu1fw2O023/q1v7O3HwyP9N+mI/08gjr/ZqrvrzvquVbzW0WjvDrakWrNZ7Sx8J7PNglbK18jnMi7n4qILARluhuAAF2nLa8an13+7lGKtJ3HpEfszydj4bsPe1vfCZsYIyNeN8oI0B008Auk57z38419nOPD0jWo7Tv7r4j2VZJLLOyeeB0gBcInhoJHpakZ7aiJiJ16xEk4K7mYmY36TMOPi+zQfRM8+bLkc/MM0jNaD9Nd6+6V8RevbXr2jj2LeHpbvv07zz7vTdmuFMw8OSO6FmzqSSbJJ6rjMzadz3l2iIrERHaHWY7RRToGkD/AD/hctOsyZR8Pf8AwgF7TR0Hv/hBnjC0yID7oBaNTz0Pp4qKtBXooCaN9Psqq/8Ah/PdEESP7T+eqbNEslV2mhCQV6FBABp5IBLVNLtbWeaqAfhxyvy/hAqVoqvug5OJgynwOy1EszBbHkKjpQY0H5tPFYmGolpbimnd4HqrHJM6cnHyBzyW7H71qVpgpqjQgoL7xAJeUHV4c+wBzU1yu+B4saeqBTpKGqmlXhXXy09FZjUJHMtg29QkQsyWBqdefVbhzkfcHevqtIzY9+UacxSg5obdeJUV6CGOmV4IEoH5XeP1WG107xQC4Hx+qCMCC27epQCDvp9VFU7wFIIAVU2sA8r9kVPi8fZBCXePsoFtCBUkWmiCNefw/wCFelOqDGzIDD1RXelQLlObz/N0CJW3YIQc/EYYt13b+brUTtmY0YzB6b7jT+CqjK4KKEqiWoIqLJQFGLUBNeQbBQbYscD8ykrDPJNmd4KxCTIoHkHQg+CTGyJ02jFEWCKSIJkL5f7QL89VpkUeIe7dtoMWMkt1UB5KKbwyPM7yQduTYoMaDUyT8r/K5uhgJ6j2QDI40dR7IFRqsrbt6lUC3+r8tRUUF2gthFHVUEX+I+iKjpB/d9lAiNAWXT0VQt0PmmwugrvaTGhsrmkxJEmAN6/nso0XIByUgSQAjxrRXunYEZrQjRIkmCnsyGv6D/8AUrTLLjov6vfx6OVRi9EEQQtQWAgf3dA2UFAjbb03QSJlkAbkoNbsFk+dzb/tvl5poG99imZWjztUXFE43sff7oNUcbASHht777qoGdgALmlo8EHFcdVlXY4TFTb6oN0mxRGNFZiK5hYbD+oI2FoGtxI56INEM4OxQMa/RBTZTrR2QC597qBbpgOaKScUOqupTcDbr/UtaZmVmPxTUG5SJ6aOo9kmiy0EvJRSJbUVcUh2IWosxNfQ3uj0pWYZidBdY0dofzVZ03E7Fz9E81BIL0/AqgWv0LXbfmyb0a2xl5aSx23I+B6LTDM/XkguKAu2F/nMoNHcBvzG/Bv7lAMkligAAgqOAnQa/nVA1sOVwzEO6gHVA3EOJFANAvav3VQEUbidG35f5RWnDMZrnbqD8tD7oi2AgnKAAeWqA8riflHof5Cow48gN2o3Vc/opIxRMsgdVFejw7aaAqg3bFBjUVkZH4/Zc2xBg6ooZGilUJ7tAbHuA399UAmV6BD5X8yVdQbkt6rKwUBB6DTHjeRFqo0QvB2QHyQEJFmYaiVOdazpqFhtjT7K9xJ5XjSyNOQ19/4W4cpZXBFR2MA318lmatRYI4nv8Pvv90iJgmYlcWLbeoJ9kiPUmfRUrXPObYba7ALbIGMo604eHNATpnHQCh0GiIU7yKKblY35jZ6fyUDGz3oCAOg0RFMhvSgUDTh2jxPRpIA9UFxPIFWa/NyqLEd+PooGtiaNzRrYOpBLIFZrHjqfdUcnGPzOWVM4ZHbgUHcZsqi3FBkUUgDxH55rOmtiEai8BfEgprUFZdECjHugW6NADo1doUQqiILRVxk8kRo/Wmq5ps0W7EPPh5aKouKQDrf0Q2czFdHUpEQszJUk5JJDnE/RVAvLiNTfpSBZb4BBYhIqxQPMhA4iMaVfibHsgo1VXttqqg44CdifM1SAmCjycPbX90Ellcd6roNB7IA1/tPoLQG3IBZ1vl/JQRuXkavkD+WgYIOjj72gN0JH9Y8sqBjpSPlArzIJ9UAxSEkjLy3sEIGljR8RFkDyAH7oOHI/MSfFRXU4fHQBQdAHT1KqKzXsLQI7k9UHnw8qKMTnqUDBjHdUDG44+CBjcYOiml2JmJbzO/gppdrL2nYhTRsJailvjQLMa0yEtKAmv0IoG9PEeR5IKaB4/dNmjGtvmPak2aQxnp7FNmg5eoPsgNrW8z6BVDHQDm6vqU0AjlLbqj4kIFueTvqgtp8ED3Fg/wBo+WiqFiqq9OloGRQ3sT76ICkiykfEHdRX7oI6V3Kq6DRBTXH+32QHFWuYEa7EaoGODAbbQ5dFQLW3tZ8tVATWV8xvwH7nmm1MY69PoiE8QkplddEHNgZZAUV22iqARGlsH93U6BUN7ytgiMb523qQivPOjIU21oCIiCIIgu0EzILD0DGznqUBjEnrfmFNLuV/qPAemiaNhDx4oDY5qLs9uXqFlUcgXRVQ4A8ymzSnMCbNAe0DqrCSAPH4FUEHJs0vXp+6bNG5WDV2vgqgWluuXQHkCgnd9CfdAfcGvmHqP4QMElAUB4qgDIbGhNnlqoNBYBeb/lG/qeSAO8NU0UOg/fqoLa1XQYxtIOTxCS3eSiwbw1lnQWg7UbaFc1dppJZfuqjHiJr0zV4jYfyVFZ+5j6X4kmz9VBiLlh0A4qoWWq7TSqVRSCIIgiCIIgiCWgu0F5kEDkBtkPVA0Yl3VBf6gqaXaGYHcKptA9qBzZB1U0uzA8Jo2hdaIlDoggYAb2QQjxKbkSvEq7kNjcaoED7+6kyBcgjfNA5jPFNhz3ABIjkede6yT1Ko73CHZY+WuqaTa5uIgGt00M8+L3rn7nzVCYoHyGgPTkPMoOi3hBrV3tSDglc21KikEVRTkAKoiCIIgiCIIgiCIIgiCwgJqC0EQWgJiBrN0Dmc0BlQWgNikgR8yT2BP/ZWOwsKoY1UDi/kd5IOIFFdPC/+mqjJhvnUD/6iqO7wf5PUoGTfMUH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Claims after estate distributed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Creditor may seek recovery from heirs, beneficiaries, and lower-ranked creditors up to amount received from the estate.</a:t>
            </a:r>
          </a:p>
          <a:p>
            <a:pPr lvl="1"/>
            <a:r>
              <a:rPr lang="en-US" b="1" dirty="0" smtClean="0"/>
              <a:t>Exceptions:</a:t>
            </a:r>
          </a:p>
          <a:p>
            <a:pPr lvl="2"/>
            <a:r>
              <a:rPr lang="en-US" b="1" dirty="0" smtClean="0"/>
              <a:t>Claim barred by statute of limitations</a:t>
            </a:r>
          </a:p>
          <a:p>
            <a:pPr lvl="2"/>
            <a:r>
              <a:rPr lang="en-US" b="1" dirty="0" smtClean="0"/>
              <a:t>Claim barred by the “non-claim” statute</a:t>
            </a:r>
          </a:p>
          <a:p>
            <a:pPr lvl="2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02969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0" y="1003300"/>
            <a:ext cx="8077200" cy="1651000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/>
              <a:t>Claims Against the Estate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100" dirty="0" smtClean="0"/>
              <a:t>[continued]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28868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0900" cy="125272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claims need to be presented?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Must present claim “for money” and have it rejected before creditor can receive a court judgment.</a:t>
            </a:r>
          </a:p>
          <a:p>
            <a:pPr lvl="2"/>
            <a:r>
              <a:rPr lang="en-US" b="1" dirty="0" smtClean="0"/>
              <a:t>PC §§ 314</a:t>
            </a:r>
            <a:endParaRPr lang="en-US" b="1" dirty="0"/>
          </a:p>
          <a:p>
            <a:pPr lvl="2"/>
            <a:r>
              <a:rPr lang="en-US" b="1" dirty="0"/>
              <a:t>EC </a:t>
            </a:r>
            <a:r>
              <a:rPr lang="en-US" b="1" dirty="0" smtClean="0"/>
              <a:t>§</a:t>
            </a:r>
            <a:r>
              <a:rPr lang="en-US" b="1" dirty="0"/>
              <a:t>§</a:t>
            </a:r>
            <a:r>
              <a:rPr lang="en-US" b="1" dirty="0" smtClean="0"/>
              <a:t> 355.065</a:t>
            </a:r>
          </a:p>
          <a:p>
            <a:pPr lvl="2"/>
            <a:endParaRPr lang="en-US" b="1" dirty="0"/>
          </a:p>
          <a:p>
            <a:pPr lvl="1"/>
            <a:r>
              <a:rPr lang="en-US" b="1" dirty="0" smtClean="0"/>
              <a:t>Unliquidated claims do not have to be presented.</a:t>
            </a:r>
          </a:p>
          <a:p>
            <a:pPr lvl="2"/>
            <a:endParaRPr lang="en-US" b="1" dirty="0"/>
          </a:p>
          <a:p>
            <a:pPr lvl="1"/>
            <a:r>
              <a:rPr lang="en-US" b="1" dirty="0" smtClean="0"/>
              <a:t>Question 5 – p. 151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844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09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Time of Presentment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General Rule – Any time before:</a:t>
            </a:r>
          </a:p>
          <a:p>
            <a:pPr lvl="1"/>
            <a:r>
              <a:rPr lang="en-US" b="1" dirty="0" smtClean="0"/>
              <a:t>Estate closed, or</a:t>
            </a:r>
          </a:p>
          <a:p>
            <a:pPr lvl="1"/>
            <a:r>
              <a:rPr lang="en-US" b="1" dirty="0" smtClean="0"/>
              <a:t>Statute of limitations runs</a:t>
            </a:r>
          </a:p>
          <a:p>
            <a:pPr lvl="2"/>
            <a:r>
              <a:rPr lang="en-US" b="1" dirty="0" smtClean="0"/>
              <a:t>PC § 298</a:t>
            </a:r>
            <a:endParaRPr lang="en-US" b="1" dirty="0"/>
          </a:p>
          <a:p>
            <a:pPr lvl="2"/>
            <a:r>
              <a:rPr lang="en-US" b="1" dirty="0"/>
              <a:t>EC </a:t>
            </a:r>
            <a:r>
              <a:rPr lang="en-US" b="1" dirty="0" smtClean="0"/>
              <a:t>§</a:t>
            </a:r>
            <a:r>
              <a:rPr lang="en-US" b="1" dirty="0"/>
              <a:t>§</a:t>
            </a:r>
            <a:r>
              <a:rPr lang="en-US" b="1" dirty="0" smtClean="0"/>
              <a:t> 355.001</a:t>
            </a:r>
          </a:p>
        </p:txBody>
      </p:sp>
    </p:spTree>
    <p:extLst>
      <p:ext uri="{BB962C8B-B14F-4D97-AF65-F5344CB8AC3E}">
        <p14:creationId xmlns:p14="http://schemas.microsoft.com/office/powerpoint/2010/main" val="168404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4709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Time of Presentment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Exception for unsecured creditor who received notice</a:t>
            </a:r>
          </a:p>
          <a:p>
            <a:pPr lvl="1"/>
            <a:r>
              <a:rPr lang="en-US" b="1" dirty="0" smtClean="0"/>
              <a:t>4 months after receipt of notice (PC </a:t>
            </a:r>
            <a:r>
              <a:rPr lang="en-US" b="1" dirty="0"/>
              <a:t>§ </a:t>
            </a:r>
            <a:r>
              <a:rPr lang="en-US" b="1" dirty="0" smtClean="0"/>
              <a:t>298)</a:t>
            </a:r>
          </a:p>
          <a:p>
            <a:pPr lvl="1"/>
            <a:r>
              <a:rPr lang="en-US" b="1" dirty="0" smtClean="0"/>
              <a:t>120 days after receipt of notice (EC § 355.060)</a:t>
            </a:r>
          </a:p>
        </p:txBody>
      </p:sp>
    </p:spTree>
    <p:extLst>
      <p:ext uri="{BB962C8B-B14F-4D97-AF65-F5344CB8AC3E}">
        <p14:creationId xmlns:p14="http://schemas.microsoft.com/office/powerpoint/2010/main" val="319908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Secured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Types of Claims</a:t>
            </a:r>
          </a:p>
          <a:p>
            <a:pPr lvl="1"/>
            <a:r>
              <a:rPr lang="en-US" b="1" dirty="0" smtClean="0"/>
              <a:t>Mortgage</a:t>
            </a:r>
          </a:p>
          <a:p>
            <a:pPr lvl="1"/>
            <a:r>
              <a:rPr lang="en-US" b="1" dirty="0" smtClean="0"/>
              <a:t>Deed of trust</a:t>
            </a:r>
          </a:p>
          <a:p>
            <a:pPr lvl="1"/>
            <a:r>
              <a:rPr lang="en-US" b="1" dirty="0" smtClean="0"/>
              <a:t>Article 9 secured interest</a:t>
            </a:r>
          </a:p>
          <a:p>
            <a:pPr lvl="1"/>
            <a:endParaRPr lang="en-US" b="1" dirty="0"/>
          </a:p>
          <a:p>
            <a:r>
              <a:rPr lang="en-US" b="1" dirty="0" smtClean="0"/>
              <a:t>Creditor has choice of how to proceed.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5543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Secured Claims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1.  Preferred Debt and Lien Against the Collateral</a:t>
            </a:r>
          </a:p>
          <a:p>
            <a:pPr lvl="2"/>
            <a:r>
              <a:rPr lang="en-US" b="1" dirty="0" smtClean="0"/>
              <a:t>PC § 306(d)</a:t>
            </a:r>
          </a:p>
          <a:p>
            <a:pPr lvl="2"/>
            <a:r>
              <a:rPr lang="en-US" b="1" dirty="0" smtClean="0"/>
              <a:t>EC § 355.154</a:t>
            </a:r>
          </a:p>
          <a:p>
            <a:pPr lvl="1"/>
            <a:r>
              <a:rPr lang="en-US" b="1" dirty="0"/>
              <a:t> </a:t>
            </a:r>
            <a:r>
              <a:rPr lang="en-US" b="1" dirty="0" smtClean="0"/>
              <a:t>CR gets top priority over the collateral, now and later in the hands of purchasers, heirs, and beneficiaries.</a:t>
            </a:r>
          </a:p>
          <a:p>
            <a:pPr lvl="1"/>
            <a:r>
              <a:rPr lang="en-US" b="1" dirty="0" smtClean="0"/>
              <a:t>But, no right to deficiency if undersecured.</a:t>
            </a:r>
          </a:p>
          <a:p>
            <a:pPr lvl="1"/>
            <a:r>
              <a:rPr lang="en-US" b="1" dirty="0" smtClean="0"/>
              <a:t>Presumed if no timely election.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7697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3826</TotalTime>
  <Words>887</Words>
  <Application>Microsoft Office PowerPoint</Application>
  <PresentationFormat>On-screen Show (4:3)</PresentationFormat>
  <Paragraphs>171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3" baseType="lpstr">
      <vt:lpstr>Arial</vt:lpstr>
      <vt:lpstr>Corbel</vt:lpstr>
      <vt:lpstr>Wingdings</vt:lpstr>
      <vt:lpstr>Wingdings 2</vt:lpstr>
      <vt:lpstr>Wingdings 3</vt:lpstr>
      <vt:lpstr>Module</vt:lpstr>
      <vt:lpstr>Claims Against the Estate</vt:lpstr>
      <vt:lpstr>PR gives notice to creditors</vt:lpstr>
      <vt:lpstr>Presentment by Creditor -- Generally</vt:lpstr>
      <vt:lpstr>Claims Against the Estate  [continued]</vt:lpstr>
      <vt:lpstr>Which claims need to be presented?</vt:lpstr>
      <vt:lpstr>Time of Presentment</vt:lpstr>
      <vt:lpstr>Time of Presentment</vt:lpstr>
      <vt:lpstr>Secured Claims</vt:lpstr>
      <vt:lpstr>Secured Claims</vt:lpstr>
      <vt:lpstr>Secured Claims</vt:lpstr>
      <vt:lpstr>Secured Claims</vt:lpstr>
      <vt:lpstr>Secured Claims</vt:lpstr>
      <vt:lpstr>Action of PR on presented claims</vt:lpstr>
      <vt:lpstr>Action of PR on presented claims</vt:lpstr>
      <vt:lpstr>Action of PR on presented claims</vt:lpstr>
      <vt:lpstr>Action of PR on presented claims</vt:lpstr>
      <vt:lpstr>Claims Against the Estate  [continued]</vt:lpstr>
      <vt:lpstr>WARNINGS for Independent  Administration</vt:lpstr>
      <vt:lpstr>Lusk v. Mintz – p. 152</vt:lpstr>
      <vt:lpstr>When are claims paid?</vt:lpstr>
      <vt:lpstr>Order of Payment of Claims</vt:lpstr>
      <vt:lpstr>Order of Payment of Claims</vt:lpstr>
      <vt:lpstr>Order of Payment of Claims</vt:lpstr>
      <vt:lpstr>Order of Payment of Claims</vt:lpstr>
      <vt:lpstr>Order of Payment of Claims</vt:lpstr>
      <vt:lpstr>Order of Payment of Claims</vt:lpstr>
      <vt:lpstr>Order of Payment of Claims</vt:lpstr>
      <vt:lpstr>Order of Payment of Claims</vt:lpstr>
      <vt:lpstr>Order of Payment of Claims</vt:lpstr>
      <vt:lpstr>Order of Payment of Claims</vt:lpstr>
      <vt:lpstr>Order of Payment of Claims</vt:lpstr>
      <vt:lpstr>Order of Payment of Claims</vt:lpstr>
      <vt:lpstr>Order of Payment of Claims</vt:lpstr>
      <vt:lpstr>Order of Payment of Claims</vt:lpstr>
      <vt:lpstr>Order of Payment of Claims</vt:lpstr>
      <vt:lpstr>Order of Payment of Claims</vt:lpstr>
      <vt:lpstr>Claims after estate distributed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Wills and Trusts</dc:title>
  <dc:creator>Gerry W. Beyer</dc:creator>
  <cp:lastModifiedBy>Gerry Beyer</cp:lastModifiedBy>
  <cp:revision>169</cp:revision>
  <dcterms:created xsi:type="dcterms:W3CDTF">2010-08-22T16:14:53Z</dcterms:created>
  <dcterms:modified xsi:type="dcterms:W3CDTF">2013-10-20T21:10:28Z</dcterms:modified>
</cp:coreProperties>
</file>