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5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10/13/2013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10/13/2013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10/13/2013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10/13/2013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10/13/2013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10/13/2013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10/13/2013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62100"/>
            <a:ext cx="8077200" cy="16510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Dealing With Estate Property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Manage </a:t>
            </a:r>
            <a:r>
              <a:rPr lang="en-US" dirty="0" smtClean="0"/>
              <a:t>Probate </a:t>
            </a:r>
            <a:r>
              <a:rPr lang="en-US" dirty="0" smtClean="0"/>
              <a:t>Assets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Personal representative must manage property with the care that a prudent person would take of his or her own property.</a:t>
            </a:r>
          </a:p>
          <a:p>
            <a:pPr lvl="2"/>
            <a:r>
              <a:rPr lang="en-US" b="1" dirty="0" smtClean="0"/>
              <a:t>PC § 230</a:t>
            </a:r>
          </a:p>
          <a:p>
            <a:pPr lvl="2"/>
            <a:r>
              <a:rPr lang="en-US" b="1" dirty="0" smtClean="0"/>
              <a:t>EC § 351.101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1972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Sell Estate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 may need to sell estate property to pay debts and expenses.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0806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Sell Estate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Order of property sold</a:t>
            </a:r>
          </a:p>
          <a:p>
            <a:pPr lvl="2"/>
            <a:r>
              <a:rPr lang="en-US" b="1" dirty="0" smtClean="0"/>
              <a:t>PC § 322B</a:t>
            </a:r>
          </a:p>
          <a:p>
            <a:pPr lvl="2"/>
            <a:r>
              <a:rPr lang="en-US" b="1" dirty="0" smtClean="0"/>
              <a:t>EC § 355.109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Property passing by intestacy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Residuary property (personal first, then real)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General bequests (personal first, then real)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Specific gifts of personal property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Specific gifts of real property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9956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Sell Estate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Court permission needed in most cases</a:t>
            </a:r>
          </a:p>
          <a:p>
            <a:pPr lvl="2"/>
            <a:r>
              <a:rPr lang="en-US" b="1" dirty="0" smtClean="0"/>
              <a:t>PC § 331</a:t>
            </a:r>
          </a:p>
          <a:p>
            <a:pPr lvl="2"/>
            <a:r>
              <a:rPr lang="en-US" b="1" dirty="0" smtClean="0"/>
              <a:t>EC § 356.001</a:t>
            </a:r>
          </a:p>
        </p:txBody>
      </p:sp>
    </p:spTree>
    <p:extLst>
      <p:ext uri="{BB962C8B-B14F-4D97-AF65-F5344CB8AC3E}">
        <p14:creationId xmlns:p14="http://schemas.microsoft.com/office/powerpoint/2010/main" val="210129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Sell Estate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Avoid hassle of getting court permission by authorizing sales in the will</a:t>
            </a:r>
          </a:p>
          <a:p>
            <a:pPr lvl="2"/>
            <a:r>
              <a:rPr lang="en-US" b="1" dirty="0" smtClean="0"/>
              <a:t>PC § 332</a:t>
            </a:r>
          </a:p>
          <a:p>
            <a:pPr lvl="2"/>
            <a:r>
              <a:rPr lang="en-US" b="1" dirty="0" smtClean="0"/>
              <a:t>EC § 356.002</a:t>
            </a:r>
          </a:p>
          <a:p>
            <a:pPr lvl="2"/>
            <a:endParaRPr lang="en-US" b="1" dirty="0"/>
          </a:p>
          <a:p>
            <a:pPr lvl="1"/>
            <a:r>
              <a:rPr lang="en-US" b="1" i="1" dirty="0" smtClean="0"/>
              <a:t>Freeman v. Tinsley</a:t>
            </a:r>
            <a:r>
              <a:rPr lang="en-US" b="1" dirty="0" smtClean="0"/>
              <a:t> – p. 141</a:t>
            </a:r>
          </a:p>
          <a:p>
            <a:pPr lvl="1"/>
            <a:endParaRPr lang="en-US" b="1" i="1" dirty="0"/>
          </a:p>
          <a:p>
            <a:pPr lvl="1"/>
            <a:r>
              <a:rPr lang="en-US" b="1" dirty="0" smtClean="0"/>
              <a:t>Special rules for independent administrations</a:t>
            </a:r>
          </a:p>
          <a:p>
            <a:pPr lvl="2"/>
            <a:r>
              <a:rPr lang="en-US" b="1" dirty="0"/>
              <a:t>PC </a:t>
            </a:r>
            <a:r>
              <a:rPr lang="en-US" b="1" dirty="0" smtClean="0"/>
              <a:t>§§ 145A &amp; 145C</a:t>
            </a:r>
            <a:endParaRPr lang="en-US" b="1" dirty="0"/>
          </a:p>
          <a:p>
            <a:pPr lvl="2"/>
            <a:r>
              <a:rPr lang="en-US" b="1" dirty="0"/>
              <a:t>EC </a:t>
            </a:r>
            <a:r>
              <a:rPr lang="en-US" b="1" dirty="0" smtClean="0"/>
              <a:t>§ 401.006 &amp; Chapter 402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9328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Sell Estate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79609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Avoid self-dealing (PR cannot purchase estate assets)</a:t>
            </a:r>
          </a:p>
          <a:p>
            <a:pPr lvl="2"/>
            <a:r>
              <a:rPr lang="en-US" b="1" dirty="0" smtClean="0"/>
              <a:t>PC § 352</a:t>
            </a:r>
          </a:p>
          <a:p>
            <a:pPr lvl="2"/>
            <a:r>
              <a:rPr lang="en-US" b="1" dirty="0" smtClean="0"/>
              <a:t>EC § 356.651</a:t>
            </a:r>
          </a:p>
          <a:p>
            <a:pPr lvl="2"/>
            <a:endParaRPr lang="en-US" b="1" dirty="0"/>
          </a:p>
          <a:p>
            <a:pPr lvl="1"/>
            <a:r>
              <a:rPr lang="en-US" b="1" dirty="0" smtClean="0"/>
              <a:t>Exceptions</a:t>
            </a:r>
          </a:p>
          <a:p>
            <a:pPr lvl="2"/>
            <a:r>
              <a:rPr lang="en-US" b="1" dirty="0" smtClean="0"/>
              <a:t>Express permission in will</a:t>
            </a:r>
          </a:p>
          <a:p>
            <a:pPr lvl="2"/>
            <a:r>
              <a:rPr lang="en-US" b="1" dirty="0" smtClean="0"/>
              <a:t>Court permission if in best interest of estate</a:t>
            </a:r>
            <a:endParaRPr lang="en-US" b="1" i="1" dirty="0"/>
          </a:p>
          <a:p>
            <a:pPr lvl="2"/>
            <a:r>
              <a:rPr lang="en-US" b="1" dirty="0" smtClean="0"/>
              <a:t>PC § 352</a:t>
            </a:r>
            <a:endParaRPr lang="en-US" b="1" dirty="0"/>
          </a:p>
          <a:p>
            <a:pPr lvl="2"/>
            <a:r>
              <a:rPr lang="en-US" b="1" dirty="0"/>
              <a:t>EC </a:t>
            </a:r>
            <a:r>
              <a:rPr lang="en-US" b="1" dirty="0" smtClean="0"/>
              <a:t>§§ 356.651-356.655</a:t>
            </a:r>
          </a:p>
          <a:p>
            <a:pPr lvl="2"/>
            <a:endParaRPr lang="en-US" b="1" dirty="0"/>
          </a:p>
          <a:p>
            <a:pPr lvl="1"/>
            <a:r>
              <a:rPr lang="en-US" b="1" i="1" dirty="0" smtClean="0"/>
              <a:t>In re Estate of Hernandez</a:t>
            </a:r>
            <a:r>
              <a:rPr lang="en-US" b="1" dirty="0" smtClean="0"/>
              <a:t> – p. 144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60397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Rent Estate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Without court permission ≤ 1 year</a:t>
            </a:r>
          </a:p>
          <a:p>
            <a:pPr lvl="1"/>
            <a:r>
              <a:rPr lang="en-US" b="1" dirty="0" smtClean="0"/>
              <a:t>Must be in best interest of the estate</a:t>
            </a:r>
          </a:p>
          <a:p>
            <a:pPr lvl="2"/>
            <a:r>
              <a:rPr lang="en-US" b="1" dirty="0" smtClean="0"/>
              <a:t>PC § 359</a:t>
            </a:r>
          </a:p>
          <a:p>
            <a:pPr lvl="2"/>
            <a:r>
              <a:rPr lang="en-US" b="1" dirty="0" smtClean="0"/>
              <a:t>EC § 357.001</a:t>
            </a:r>
          </a:p>
          <a:p>
            <a:pPr lvl="2"/>
            <a:endParaRPr lang="en-US" b="1" dirty="0"/>
          </a:p>
          <a:p>
            <a:r>
              <a:rPr lang="en-US" b="1" dirty="0" smtClean="0"/>
              <a:t>With court permission &gt; 1 year</a:t>
            </a:r>
          </a:p>
          <a:p>
            <a:pPr lvl="2"/>
            <a:r>
              <a:rPr lang="en-US" b="1" dirty="0"/>
              <a:t>PC § </a:t>
            </a:r>
            <a:r>
              <a:rPr lang="en-US" b="1" dirty="0" smtClean="0"/>
              <a:t>361</a:t>
            </a:r>
            <a:endParaRPr lang="en-US" b="1" dirty="0"/>
          </a:p>
          <a:p>
            <a:pPr lvl="2"/>
            <a:r>
              <a:rPr lang="en-US" b="1" dirty="0"/>
              <a:t>EC § </a:t>
            </a:r>
            <a:r>
              <a:rPr lang="en-US" b="1" dirty="0" smtClean="0"/>
              <a:t>357.002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9965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 Mineral Property 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PC </a:t>
            </a:r>
            <a:r>
              <a:rPr lang="en-US" b="1" dirty="0" smtClean="0"/>
              <a:t>§§ 367-372</a:t>
            </a:r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/>
              <a:t>EC </a:t>
            </a:r>
            <a:r>
              <a:rPr lang="en-US" b="1" dirty="0" smtClean="0"/>
              <a:t>Chapter 358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79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3707</TotalTime>
  <Words>261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Corbel</vt:lpstr>
      <vt:lpstr>Wingdings</vt:lpstr>
      <vt:lpstr>Wingdings 2</vt:lpstr>
      <vt:lpstr>Wingdings 3</vt:lpstr>
      <vt:lpstr>Module</vt:lpstr>
      <vt:lpstr>Dealing With Estate Property </vt:lpstr>
      <vt:lpstr>1.  Manage Probate Assets</vt:lpstr>
      <vt:lpstr>2.  Sell Estate Property</vt:lpstr>
      <vt:lpstr>2.  Sell Estate Property</vt:lpstr>
      <vt:lpstr>2.  Sell Estate Property</vt:lpstr>
      <vt:lpstr>2.  Sell Estate Property</vt:lpstr>
      <vt:lpstr>2.  Sell Estate Property</vt:lpstr>
      <vt:lpstr>3.  Rent Estate Property</vt:lpstr>
      <vt:lpstr>4.  Mineral Property Authority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151</cp:revision>
  <dcterms:created xsi:type="dcterms:W3CDTF">2010-08-22T16:14:53Z</dcterms:created>
  <dcterms:modified xsi:type="dcterms:W3CDTF">2013-10-13T23:30:39Z</dcterms:modified>
</cp:coreProperties>
</file>