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7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12/1/2013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06348"/>
            <a:ext cx="8077200" cy="342595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Set Aside</a:t>
            </a:r>
            <a:br>
              <a:rPr lang="en-US" dirty="0" smtClean="0"/>
            </a:br>
            <a:r>
              <a:rPr lang="en-US" dirty="0" smtClean="0"/>
              <a:t>Exempt Property</a:t>
            </a:r>
            <a:br>
              <a:rPr lang="en-US" dirty="0" smtClean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Exceptions = homestead may be reached to pay these creditors:</a:t>
            </a:r>
          </a:p>
          <a:p>
            <a:pPr lvl="2"/>
            <a:r>
              <a:rPr lang="en-US" b="1" dirty="0" smtClean="0"/>
              <a:t>Purchase money mortgage on homestead</a:t>
            </a:r>
          </a:p>
          <a:p>
            <a:pPr lvl="2"/>
            <a:r>
              <a:rPr lang="en-US" b="1" dirty="0" smtClean="0"/>
              <a:t>Property taxes on homestead</a:t>
            </a:r>
          </a:p>
          <a:p>
            <a:pPr lvl="2"/>
            <a:r>
              <a:rPr lang="en-US" b="1" dirty="0" smtClean="0"/>
              <a:t>Improvements on homestead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601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Exceptions = homestead may be reached to pay these creditors:</a:t>
            </a:r>
          </a:p>
          <a:p>
            <a:pPr lvl="2"/>
            <a:r>
              <a:rPr lang="en-US" b="1" dirty="0" smtClean="0"/>
              <a:t>Purchase money mortgage on homestead</a:t>
            </a:r>
          </a:p>
          <a:p>
            <a:pPr lvl="2"/>
            <a:r>
              <a:rPr lang="en-US" b="1" dirty="0" smtClean="0"/>
              <a:t>Property taxes on homestead</a:t>
            </a:r>
          </a:p>
          <a:p>
            <a:pPr lvl="2"/>
            <a:r>
              <a:rPr lang="en-US" b="1" dirty="0" smtClean="0"/>
              <a:t>Improvements on homestead</a:t>
            </a:r>
          </a:p>
          <a:p>
            <a:pPr lvl="2"/>
            <a:r>
              <a:rPr lang="en-US" b="1" dirty="0" err="1" smtClean="0"/>
              <a:t>Owelty</a:t>
            </a:r>
            <a:r>
              <a:rPr lang="en-US" b="1" dirty="0" smtClean="0"/>
              <a:t> of partition upon divorce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6234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Exceptions = homestead may be reached to pay these creditors:</a:t>
            </a:r>
          </a:p>
          <a:p>
            <a:pPr lvl="2"/>
            <a:r>
              <a:rPr lang="en-US" b="1" dirty="0" smtClean="0"/>
              <a:t>Purchase money mortgage on homestead</a:t>
            </a:r>
          </a:p>
          <a:p>
            <a:pPr lvl="2"/>
            <a:r>
              <a:rPr lang="en-US" b="1" dirty="0" smtClean="0"/>
              <a:t>Property taxes on homestead</a:t>
            </a:r>
          </a:p>
          <a:p>
            <a:pPr lvl="2"/>
            <a:r>
              <a:rPr lang="en-US" b="1" dirty="0" smtClean="0"/>
              <a:t>Improvements on homestead</a:t>
            </a:r>
          </a:p>
          <a:p>
            <a:pPr lvl="2"/>
            <a:r>
              <a:rPr lang="en-US" b="1" dirty="0" err="1" smtClean="0"/>
              <a:t>Owelty</a:t>
            </a:r>
            <a:r>
              <a:rPr lang="en-US" b="1" dirty="0" smtClean="0"/>
              <a:t> of partition upon divorce</a:t>
            </a:r>
          </a:p>
          <a:p>
            <a:pPr lvl="2"/>
            <a:r>
              <a:rPr lang="en-US" b="1" dirty="0" smtClean="0"/>
              <a:t>Federal tax lien (e.g., unpaid income taxes)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992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Exceptions = homestead may be reached to pay these creditors:</a:t>
            </a:r>
          </a:p>
          <a:p>
            <a:pPr lvl="2"/>
            <a:r>
              <a:rPr lang="en-US" b="1" dirty="0" smtClean="0"/>
              <a:t>Purchase money mortgage on homestead</a:t>
            </a:r>
          </a:p>
          <a:p>
            <a:pPr lvl="2"/>
            <a:r>
              <a:rPr lang="en-US" b="1" dirty="0" smtClean="0"/>
              <a:t>Property taxes on homestead</a:t>
            </a:r>
          </a:p>
          <a:p>
            <a:pPr lvl="2"/>
            <a:r>
              <a:rPr lang="en-US" b="1" dirty="0" smtClean="0"/>
              <a:t>Improvements on homestead</a:t>
            </a:r>
          </a:p>
          <a:p>
            <a:pPr lvl="2"/>
            <a:r>
              <a:rPr lang="en-US" b="1" dirty="0" err="1" smtClean="0"/>
              <a:t>Owelty</a:t>
            </a:r>
            <a:r>
              <a:rPr lang="en-US" b="1" dirty="0" smtClean="0"/>
              <a:t> of partition upon divorce</a:t>
            </a:r>
          </a:p>
          <a:p>
            <a:pPr lvl="2"/>
            <a:r>
              <a:rPr lang="en-US" b="1" dirty="0" smtClean="0"/>
              <a:t>Federal tax lien (e.g., unpaid income taxes)</a:t>
            </a:r>
          </a:p>
          <a:p>
            <a:pPr lvl="2"/>
            <a:r>
              <a:rPr lang="en-US" b="1" dirty="0" smtClean="0"/>
              <a:t>Refinancing of above liens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9874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Exceptions = homestead may be reached to pay these creditors:</a:t>
            </a:r>
          </a:p>
          <a:p>
            <a:pPr lvl="2"/>
            <a:r>
              <a:rPr lang="en-US" b="1" dirty="0" smtClean="0"/>
              <a:t>Purchase money mortgage on homestead</a:t>
            </a:r>
          </a:p>
          <a:p>
            <a:pPr lvl="2"/>
            <a:r>
              <a:rPr lang="en-US" b="1" dirty="0" smtClean="0"/>
              <a:t>Property taxes on homestead</a:t>
            </a:r>
          </a:p>
          <a:p>
            <a:pPr lvl="2"/>
            <a:r>
              <a:rPr lang="en-US" b="1" dirty="0" smtClean="0"/>
              <a:t>Improvements on homestead</a:t>
            </a:r>
          </a:p>
          <a:p>
            <a:pPr lvl="2"/>
            <a:r>
              <a:rPr lang="en-US" b="1" dirty="0" err="1" smtClean="0"/>
              <a:t>Owelty</a:t>
            </a:r>
            <a:r>
              <a:rPr lang="en-US" b="1" dirty="0" smtClean="0"/>
              <a:t> of partition upon divorce</a:t>
            </a:r>
          </a:p>
          <a:p>
            <a:pPr lvl="2"/>
            <a:r>
              <a:rPr lang="en-US" b="1" dirty="0" smtClean="0"/>
              <a:t>Federal tax lien (e.g., unpaid income taxes)</a:t>
            </a:r>
          </a:p>
          <a:p>
            <a:pPr lvl="2"/>
            <a:r>
              <a:rPr lang="en-US" b="1" dirty="0" smtClean="0"/>
              <a:t>Refinancing of above liens</a:t>
            </a:r>
          </a:p>
          <a:p>
            <a:pPr lvl="2"/>
            <a:r>
              <a:rPr lang="en-US" b="1" dirty="0" smtClean="0"/>
              <a:t>Certain home equity loans</a:t>
            </a:r>
          </a:p>
          <a:p>
            <a:pPr marL="768096" lvl="2" indent="0">
              <a:buNone/>
            </a:pP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6860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Exceptions = homestead may be reached to pay these creditors:</a:t>
            </a:r>
          </a:p>
          <a:p>
            <a:pPr lvl="2"/>
            <a:r>
              <a:rPr lang="en-US" b="1" dirty="0" smtClean="0"/>
              <a:t>Purchase money mortgage on homestead</a:t>
            </a:r>
          </a:p>
          <a:p>
            <a:pPr lvl="2"/>
            <a:r>
              <a:rPr lang="en-US" b="1" dirty="0" smtClean="0"/>
              <a:t>Property taxes on homestead</a:t>
            </a:r>
          </a:p>
          <a:p>
            <a:pPr lvl="2"/>
            <a:r>
              <a:rPr lang="en-US" b="1" dirty="0" smtClean="0"/>
              <a:t>Improvements on homestead</a:t>
            </a:r>
          </a:p>
          <a:p>
            <a:pPr lvl="2"/>
            <a:r>
              <a:rPr lang="en-US" b="1" dirty="0" err="1" smtClean="0"/>
              <a:t>Owelty</a:t>
            </a:r>
            <a:r>
              <a:rPr lang="en-US" b="1" dirty="0" smtClean="0"/>
              <a:t> of partition upon divorce</a:t>
            </a:r>
          </a:p>
          <a:p>
            <a:pPr lvl="2"/>
            <a:r>
              <a:rPr lang="en-US" b="1" dirty="0" smtClean="0"/>
              <a:t>Federal tax lien (e.g., unpaid income taxes)</a:t>
            </a:r>
          </a:p>
          <a:p>
            <a:pPr lvl="2"/>
            <a:r>
              <a:rPr lang="en-US" b="1" dirty="0" smtClean="0"/>
              <a:t>Refinancing of above liens</a:t>
            </a:r>
          </a:p>
          <a:p>
            <a:pPr lvl="2"/>
            <a:r>
              <a:rPr lang="en-US" b="1" dirty="0" smtClean="0"/>
              <a:t>Certain home equity loans</a:t>
            </a:r>
          </a:p>
          <a:p>
            <a:pPr lvl="2"/>
            <a:r>
              <a:rPr lang="en-US" b="1" dirty="0" smtClean="0"/>
              <a:t>Certain reverse mortgages</a:t>
            </a:r>
          </a:p>
          <a:p>
            <a:pPr lvl="2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6867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Occupancy right of surviving spouse</a:t>
            </a:r>
          </a:p>
          <a:p>
            <a:pPr lvl="1"/>
            <a:r>
              <a:rPr lang="en-US" b="1" dirty="0" smtClean="0"/>
              <a:t>Until abandonment or death, whichever comes first.</a:t>
            </a:r>
            <a:endParaRPr lang="en-US" b="1" dirty="0"/>
          </a:p>
          <a:p>
            <a:pPr lvl="1"/>
            <a:r>
              <a:rPr lang="en-US" b="1" dirty="0" smtClean="0"/>
              <a:t>Can live in homestead with a new partner!</a:t>
            </a:r>
          </a:p>
          <a:p>
            <a:pPr lvl="1"/>
            <a:r>
              <a:rPr lang="en-US" b="1" dirty="0" smtClean="0"/>
              <a:t>Duties similar to those of a life tenant</a:t>
            </a:r>
          </a:p>
          <a:p>
            <a:pPr lvl="2"/>
            <a:r>
              <a:rPr lang="en-US" b="1" dirty="0" smtClean="0"/>
              <a:t>Pay property taxes</a:t>
            </a:r>
          </a:p>
          <a:p>
            <a:pPr lvl="2"/>
            <a:r>
              <a:rPr lang="en-US" b="1" dirty="0" smtClean="0"/>
              <a:t>Maintain home</a:t>
            </a:r>
          </a:p>
          <a:p>
            <a:pPr lvl="2"/>
            <a:r>
              <a:rPr lang="en-US" b="1" dirty="0" smtClean="0"/>
              <a:t>Pay interest on mortgage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8347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Occupancy right of minor child</a:t>
            </a:r>
          </a:p>
          <a:p>
            <a:pPr lvl="1"/>
            <a:r>
              <a:rPr lang="en-US" b="1" dirty="0" smtClean="0"/>
              <a:t>Until reach age 18.</a:t>
            </a:r>
          </a:p>
          <a:p>
            <a:pPr lvl="1"/>
            <a:r>
              <a:rPr lang="en-US" b="1" dirty="0" smtClean="0"/>
              <a:t>Duties similar to those of a life tenant.</a:t>
            </a:r>
          </a:p>
          <a:p>
            <a:pPr lvl="2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6970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Title to homestead</a:t>
            </a:r>
          </a:p>
          <a:p>
            <a:pPr lvl="1"/>
            <a:r>
              <a:rPr lang="en-US" b="1" dirty="0" smtClean="0"/>
              <a:t>Passes under will or to heirs regardless of who has the special occupancy right.</a:t>
            </a:r>
          </a:p>
        </p:txBody>
      </p:sp>
    </p:spTree>
    <p:extLst>
      <p:ext uri="{BB962C8B-B14F-4D97-AF65-F5344CB8AC3E}">
        <p14:creationId xmlns:p14="http://schemas.microsoft.com/office/powerpoint/2010/main" val="76873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Exempt personal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Persons entitled:</a:t>
            </a:r>
          </a:p>
          <a:p>
            <a:pPr lvl="1"/>
            <a:r>
              <a:rPr lang="en-US" b="1" dirty="0" smtClean="0"/>
              <a:t>Surviving spouse</a:t>
            </a:r>
          </a:p>
          <a:p>
            <a:pPr lvl="1"/>
            <a:r>
              <a:rPr lang="en-US" b="1" dirty="0" smtClean="0"/>
              <a:t>Minor children</a:t>
            </a:r>
          </a:p>
          <a:p>
            <a:pPr lvl="1"/>
            <a:r>
              <a:rPr lang="en-US" b="1" dirty="0" smtClean="0"/>
              <a:t>Unmarried adult children living at home</a:t>
            </a:r>
          </a:p>
          <a:p>
            <a:pPr lvl="1"/>
            <a:r>
              <a:rPr lang="en-US" b="1" dirty="0" smtClean="0"/>
              <a:t>Adult incapacitated children</a:t>
            </a:r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955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Two types of possible protections: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Against being reached to pay the claims of most creditors.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Ability of surviving spouse and minor children to occupy the homestead.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2771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Exempt personal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Maximum exempt value</a:t>
            </a:r>
          </a:p>
          <a:p>
            <a:pPr lvl="1"/>
            <a:r>
              <a:rPr lang="en-US" b="1" dirty="0" smtClean="0"/>
              <a:t>$60,000</a:t>
            </a:r>
          </a:p>
          <a:p>
            <a:pPr lvl="1"/>
            <a:r>
              <a:rPr lang="en-US" b="1" dirty="0" smtClean="0"/>
              <a:t>[if no family, while alive, $30,000]</a:t>
            </a:r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556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Exempt personal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75191"/>
            <a:ext cx="8699500" cy="493040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Property exempt under Prop. Code § 42.002:</a:t>
            </a:r>
          </a:p>
          <a:p>
            <a:pPr lvl="1"/>
            <a:r>
              <a:rPr lang="en-US" b="1" dirty="0" smtClean="0"/>
              <a:t>Home furnishings and heirlooms</a:t>
            </a:r>
          </a:p>
          <a:p>
            <a:pPr lvl="1"/>
            <a:r>
              <a:rPr lang="en-US" b="1" dirty="0" smtClean="0"/>
              <a:t>Food</a:t>
            </a:r>
          </a:p>
          <a:p>
            <a:pPr lvl="1"/>
            <a:r>
              <a:rPr lang="en-US" b="1" dirty="0" smtClean="0"/>
              <a:t>Clothes</a:t>
            </a:r>
          </a:p>
          <a:p>
            <a:pPr lvl="1"/>
            <a:r>
              <a:rPr lang="en-US" b="1" dirty="0" smtClean="0"/>
              <a:t>Jewelry (not to exceed 25%) </a:t>
            </a:r>
          </a:p>
          <a:p>
            <a:pPr lvl="1"/>
            <a:r>
              <a:rPr lang="en-US" b="1" dirty="0" smtClean="0"/>
              <a:t>2 firearms</a:t>
            </a:r>
          </a:p>
          <a:p>
            <a:pPr lvl="1"/>
            <a:r>
              <a:rPr lang="en-US" b="1" dirty="0" smtClean="0"/>
              <a:t>Sporting equipment</a:t>
            </a:r>
          </a:p>
          <a:p>
            <a:pPr lvl="1"/>
            <a:r>
              <a:rPr lang="en-US" b="1" dirty="0" smtClean="0"/>
              <a:t>Car or motorcycle for each family member</a:t>
            </a:r>
          </a:p>
          <a:p>
            <a:pPr lvl="1"/>
            <a:r>
              <a:rPr lang="en-US" b="1" dirty="0" smtClean="0"/>
              <a:t>Specified animals (12 cows, 120 birds, 2 horses, pets)</a:t>
            </a:r>
          </a:p>
          <a:p>
            <a:pPr lvl="1"/>
            <a:r>
              <a:rPr lang="en-US" b="1" dirty="0" smtClean="0"/>
              <a:t>Life insurance surrender value</a:t>
            </a:r>
          </a:p>
          <a:p>
            <a:pPr lvl="1"/>
            <a:r>
              <a:rPr lang="en-US" b="1" dirty="0" smtClean="0"/>
              <a:t>Current wages</a:t>
            </a:r>
          </a:p>
          <a:p>
            <a:pPr lvl="1"/>
            <a:r>
              <a:rPr lang="en-US" b="1" dirty="0" smtClean="0"/>
              <a:t>Many others</a:t>
            </a:r>
          </a:p>
          <a:p>
            <a:pPr lvl="1"/>
            <a:endParaRPr lang="en-US" b="1" dirty="0" smtClean="0"/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56647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Exempt personal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75191"/>
            <a:ext cx="86995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If Estate is Insolvent</a:t>
            </a:r>
          </a:p>
          <a:p>
            <a:pPr lvl="1"/>
            <a:r>
              <a:rPr lang="en-US" b="1" dirty="0" smtClean="0"/>
              <a:t>PC § 279</a:t>
            </a:r>
          </a:p>
          <a:p>
            <a:pPr lvl="1"/>
            <a:r>
              <a:rPr lang="en-US" b="1" dirty="0" smtClean="0"/>
              <a:t>EC § 353.153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The exempt property claimants take title to the property free and clear of creditors, heirs, and beneficiaries.</a:t>
            </a:r>
          </a:p>
          <a:p>
            <a:pPr lvl="1"/>
            <a:endParaRPr lang="en-US" b="1" dirty="0" smtClean="0"/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38928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Exempt personal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75191"/>
            <a:ext cx="86995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If Estate is Solvent</a:t>
            </a:r>
          </a:p>
          <a:p>
            <a:pPr lvl="1"/>
            <a:r>
              <a:rPr lang="en-US" b="1" dirty="0" smtClean="0"/>
              <a:t>PC § 278</a:t>
            </a:r>
          </a:p>
          <a:p>
            <a:pPr lvl="1"/>
            <a:r>
              <a:rPr lang="en-US" b="1" dirty="0" smtClean="0"/>
              <a:t>EC § 353.152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The exempt property passes to the heirs and beneficiaries (not the exempt property claimants).</a:t>
            </a:r>
          </a:p>
          <a:p>
            <a:pPr lvl="1"/>
            <a:endParaRPr lang="en-US" b="1" dirty="0" smtClean="0"/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3467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</a:t>
            </a:r>
            <a:r>
              <a:rPr lang="en-US" dirty="0" smtClean="0"/>
              <a:t>.  Allowances in Lieu of Exempt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75191"/>
            <a:ext cx="86995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Homestead</a:t>
            </a:r>
          </a:p>
          <a:p>
            <a:pPr lvl="1"/>
            <a:r>
              <a:rPr lang="en-US" b="1" dirty="0" smtClean="0"/>
              <a:t>PC § 273 = $15,000</a:t>
            </a:r>
          </a:p>
          <a:p>
            <a:pPr lvl="1"/>
            <a:r>
              <a:rPr lang="en-US" b="1" dirty="0" smtClean="0"/>
              <a:t>EC § 353.053 = $45,000 as of 1/1/14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Exempt personal property</a:t>
            </a:r>
          </a:p>
          <a:p>
            <a:pPr lvl="1"/>
            <a:r>
              <a:rPr lang="en-US" b="1" dirty="0"/>
              <a:t>PC § 273 = </a:t>
            </a:r>
            <a:r>
              <a:rPr lang="en-US" b="1" dirty="0" smtClean="0"/>
              <a:t>$5,000</a:t>
            </a:r>
            <a:endParaRPr lang="en-US" b="1" dirty="0"/>
          </a:p>
          <a:p>
            <a:pPr lvl="1"/>
            <a:r>
              <a:rPr lang="en-US" b="1" dirty="0"/>
              <a:t>EC § 353.053 = </a:t>
            </a:r>
            <a:r>
              <a:rPr lang="en-US" b="1" dirty="0" smtClean="0"/>
              <a:t>$30,000 </a:t>
            </a:r>
            <a:r>
              <a:rPr lang="en-US" b="1" dirty="0"/>
              <a:t>as of 1/1/14</a:t>
            </a:r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97556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 Family Allowance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75191"/>
            <a:ext cx="8699500" cy="4930409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Entitled Individuals</a:t>
            </a:r>
          </a:p>
          <a:p>
            <a:pPr lvl="1"/>
            <a:r>
              <a:rPr lang="en-US" b="1" dirty="0"/>
              <a:t>PC § </a:t>
            </a:r>
            <a:r>
              <a:rPr lang="en-US" b="1" dirty="0" smtClean="0"/>
              <a:t>286</a:t>
            </a:r>
            <a:endParaRPr lang="en-US" b="1" dirty="0"/>
          </a:p>
          <a:p>
            <a:pPr lvl="1"/>
            <a:r>
              <a:rPr lang="en-US" b="1" dirty="0"/>
              <a:t>EC § </a:t>
            </a:r>
            <a:r>
              <a:rPr lang="en-US" b="1" dirty="0" smtClean="0"/>
              <a:t>353.101</a:t>
            </a:r>
            <a:endParaRPr lang="en-US" b="1" dirty="0"/>
          </a:p>
          <a:p>
            <a:endParaRPr lang="en-US" b="1" dirty="0" smtClean="0"/>
          </a:p>
          <a:p>
            <a:pPr lvl="1"/>
            <a:r>
              <a:rPr lang="en-US" b="1" dirty="0" smtClean="0"/>
              <a:t>1.  Surviving spouse</a:t>
            </a:r>
          </a:p>
          <a:p>
            <a:pPr lvl="1"/>
            <a:r>
              <a:rPr lang="en-US" b="1" dirty="0" smtClean="0"/>
              <a:t>2.  Minor children</a:t>
            </a:r>
          </a:p>
          <a:p>
            <a:pPr lvl="1"/>
            <a:r>
              <a:rPr lang="en-US" b="1" dirty="0" smtClean="0"/>
              <a:t>3.  Disabled children but, as of 1/1/14, only if decedent was actually caring for the child.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No allowance for adult child who still lives at home.</a:t>
            </a:r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0379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 Family Allowance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75191"/>
            <a:ext cx="86995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Condition</a:t>
            </a:r>
          </a:p>
          <a:p>
            <a:pPr lvl="1"/>
            <a:r>
              <a:rPr lang="en-US" b="1" dirty="0" smtClean="0"/>
              <a:t>Entitled individuals cannot have property of their own adequate for support.</a:t>
            </a:r>
          </a:p>
        </p:txBody>
      </p:sp>
    </p:spTree>
    <p:extLst>
      <p:ext uri="{BB962C8B-B14F-4D97-AF65-F5344CB8AC3E}">
        <p14:creationId xmlns:p14="http://schemas.microsoft.com/office/powerpoint/2010/main" val="41955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 Family Allowance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75191"/>
            <a:ext cx="86995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Amount</a:t>
            </a:r>
          </a:p>
          <a:p>
            <a:pPr lvl="1"/>
            <a:r>
              <a:rPr lang="en-US" b="1" dirty="0" smtClean="0"/>
              <a:t>Amount needed to support entitled individuals for one year after the decedent’s death.</a:t>
            </a:r>
          </a:p>
          <a:p>
            <a:pPr lvl="1"/>
            <a:r>
              <a:rPr lang="en-US" b="1" dirty="0" smtClean="0"/>
              <a:t>Thus, depends on the facts.</a:t>
            </a:r>
          </a:p>
        </p:txBody>
      </p:sp>
    </p:spTree>
    <p:extLst>
      <p:ext uri="{BB962C8B-B14F-4D97-AF65-F5344CB8AC3E}">
        <p14:creationId xmlns:p14="http://schemas.microsoft.com/office/powerpoint/2010/main" val="324745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 Family Allowance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75191"/>
            <a:ext cx="86995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Amount</a:t>
            </a:r>
          </a:p>
          <a:p>
            <a:pPr lvl="1"/>
            <a:r>
              <a:rPr lang="en-US" b="1" dirty="0" smtClean="0"/>
              <a:t>Amount received does not reduce intestate share or gift under the will.</a:t>
            </a:r>
          </a:p>
          <a:p>
            <a:pPr lvl="1"/>
            <a:r>
              <a:rPr lang="en-US" b="1" dirty="0" smtClean="0"/>
              <a:t>Not treated as advancement or satisfaction.</a:t>
            </a:r>
          </a:p>
          <a:p>
            <a:pPr lvl="1"/>
            <a:r>
              <a:rPr lang="en-US" b="1" dirty="0" smtClean="0"/>
              <a:t>Treated as a debt of the estate which has significant priority.</a:t>
            </a:r>
          </a:p>
        </p:txBody>
      </p:sp>
    </p:spTree>
    <p:extLst>
      <p:ext uri="{BB962C8B-B14F-4D97-AF65-F5344CB8AC3E}">
        <p14:creationId xmlns:p14="http://schemas.microsoft.com/office/powerpoint/2010/main" val="28803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 Family Allowance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75191"/>
            <a:ext cx="8699500" cy="4930409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In re Estate of Rhea</a:t>
            </a:r>
            <a:r>
              <a:rPr lang="en-US" b="1" dirty="0" smtClean="0"/>
              <a:t>, 257 S.W.3d 787 (Tex. App. – Fort Worth 2008, no pet.).</a:t>
            </a:r>
            <a:endParaRPr lang="en-US" b="1" i="1" dirty="0" smtClean="0"/>
          </a:p>
        </p:txBody>
      </p:sp>
    </p:spTree>
    <p:extLst>
      <p:ext uri="{BB962C8B-B14F-4D97-AF65-F5344CB8AC3E}">
        <p14:creationId xmlns:p14="http://schemas.microsoft.com/office/powerpoint/2010/main" val="54084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is it?</a:t>
            </a:r>
          </a:p>
          <a:p>
            <a:pPr lvl="1"/>
            <a:r>
              <a:rPr lang="en-US" b="1" dirty="0" smtClean="0"/>
              <a:t>The home you own in which you live</a:t>
            </a:r>
          </a:p>
          <a:p>
            <a:pPr lvl="2"/>
            <a:r>
              <a:rPr lang="en-US" b="1" dirty="0" smtClean="0"/>
              <a:t>Renters do not have homestead rights.</a:t>
            </a:r>
          </a:p>
          <a:p>
            <a:pPr lvl="2"/>
            <a:endParaRPr lang="en-US" b="1" dirty="0"/>
          </a:p>
          <a:p>
            <a:pPr lvl="1"/>
            <a:r>
              <a:rPr lang="en-US" b="1" dirty="0" smtClean="0"/>
              <a:t>Size</a:t>
            </a:r>
          </a:p>
          <a:p>
            <a:pPr lvl="2"/>
            <a:r>
              <a:rPr lang="en-US" b="1" dirty="0" smtClean="0"/>
              <a:t>Rural = 200 acres (family), 100 acres (non-family)</a:t>
            </a:r>
          </a:p>
          <a:p>
            <a:pPr lvl="3"/>
            <a:r>
              <a:rPr lang="en-US" b="1" dirty="0" smtClean="0"/>
              <a:t>Can be separate parcels</a:t>
            </a:r>
          </a:p>
          <a:p>
            <a:pPr lvl="2"/>
            <a:r>
              <a:rPr lang="en-US" b="1" dirty="0" smtClean="0"/>
              <a:t>Urban </a:t>
            </a:r>
            <a:r>
              <a:rPr lang="en-US" b="1" smtClean="0"/>
              <a:t>= 10 </a:t>
            </a:r>
            <a:r>
              <a:rPr lang="en-US" b="1" dirty="0" smtClean="0"/>
              <a:t>acres</a:t>
            </a:r>
          </a:p>
          <a:p>
            <a:pPr lvl="3"/>
            <a:r>
              <a:rPr lang="en-US" b="1" dirty="0" smtClean="0"/>
              <a:t>Must be contiguous parcels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362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How big is it?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Rural = 200 acres (family), 100 acres (non-family)</a:t>
            </a:r>
          </a:p>
          <a:p>
            <a:pPr lvl="2"/>
            <a:r>
              <a:rPr lang="en-US" b="1" dirty="0" smtClean="0"/>
              <a:t>Can be separate parcels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Urban </a:t>
            </a:r>
            <a:r>
              <a:rPr lang="en-US" b="1" smtClean="0"/>
              <a:t>= </a:t>
            </a:r>
            <a:r>
              <a:rPr lang="en-US" b="1" smtClean="0"/>
              <a:t>10 </a:t>
            </a:r>
            <a:r>
              <a:rPr lang="en-US" b="1" dirty="0" smtClean="0"/>
              <a:t>acres</a:t>
            </a:r>
          </a:p>
          <a:p>
            <a:pPr lvl="2"/>
            <a:r>
              <a:rPr lang="en-US" b="1" dirty="0" smtClean="0"/>
              <a:t>Must be contiguous parcels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241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How much is it worth?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No limit on value!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426" y="3466592"/>
            <a:ext cx="4431458" cy="2934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4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PC § 270</a:t>
            </a:r>
          </a:p>
          <a:p>
            <a:pPr lvl="1"/>
            <a:r>
              <a:rPr lang="en-US" b="1" dirty="0" smtClean="0"/>
              <a:t>EC § 102.004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Condition = </a:t>
            </a:r>
            <a:r>
              <a:rPr lang="en-US" b="1" u="sng" dirty="0" smtClean="0"/>
              <a:t>must</a:t>
            </a:r>
            <a:r>
              <a:rPr lang="en-US" b="1" dirty="0" smtClean="0"/>
              <a:t> be survived by either:</a:t>
            </a:r>
          </a:p>
          <a:p>
            <a:pPr lvl="2"/>
            <a:r>
              <a:rPr lang="en-US" b="1" dirty="0" smtClean="0"/>
              <a:t>Surviving Spouse, or</a:t>
            </a:r>
          </a:p>
          <a:p>
            <a:pPr lvl="2"/>
            <a:r>
              <a:rPr lang="en-US" b="1" dirty="0" smtClean="0"/>
              <a:t>Minor child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1292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General Rule = homestead cannot be used to pay most of the decedent’s creditors:</a:t>
            </a:r>
          </a:p>
          <a:p>
            <a:pPr lvl="2"/>
            <a:r>
              <a:rPr lang="en-US" b="1" dirty="0" smtClean="0"/>
              <a:t>Credit cards</a:t>
            </a:r>
          </a:p>
          <a:p>
            <a:pPr lvl="2"/>
            <a:r>
              <a:rPr lang="en-US" b="1" dirty="0" smtClean="0"/>
              <a:t>Utilities</a:t>
            </a:r>
          </a:p>
          <a:p>
            <a:pPr lvl="2"/>
            <a:r>
              <a:rPr lang="en-US" b="1" dirty="0" smtClean="0"/>
              <a:t>Tort claims</a:t>
            </a:r>
          </a:p>
          <a:p>
            <a:pPr lvl="2"/>
            <a:r>
              <a:rPr lang="en-US" b="1" dirty="0" smtClean="0"/>
              <a:t>Contract claims</a:t>
            </a:r>
          </a:p>
          <a:p>
            <a:pPr lvl="2"/>
            <a:r>
              <a:rPr lang="en-US" b="1" dirty="0" smtClean="0"/>
              <a:t>Student loans</a:t>
            </a:r>
          </a:p>
          <a:p>
            <a:pPr lvl="2"/>
            <a:r>
              <a:rPr lang="en-US" b="1" dirty="0" smtClean="0"/>
              <a:t>Article 9 creditors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9198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Exceptions = homestead may be reached to pay these creditors:</a:t>
            </a:r>
          </a:p>
          <a:p>
            <a:pPr lvl="2"/>
            <a:r>
              <a:rPr lang="en-US" b="1" dirty="0" smtClean="0"/>
              <a:t>Purchase money mortgage on homestead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314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 smtClean="0"/>
              <a:t>Creditor protection upon death</a:t>
            </a:r>
          </a:p>
          <a:p>
            <a:pPr lvl="1"/>
            <a:r>
              <a:rPr lang="en-US" b="1" dirty="0" smtClean="0"/>
              <a:t>Exceptions = homestead may be reached to pay these creditors:</a:t>
            </a:r>
          </a:p>
          <a:p>
            <a:pPr lvl="2"/>
            <a:r>
              <a:rPr lang="en-US" b="1" dirty="0" smtClean="0"/>
              <a:t>Purchase money mortgage on homestead</a:t>
            </a:r>
          </a:p>
          <a:p>
            <a:pPr lvl="2"/>
            <a:r>
              <a:rPr lang="en-US" b="1" dirty="0" smtClean="0"/>
              <a:t>Property taxes on homestead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048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3144</TotalTime>
  <Words>951</Words>
  <Application>Microsoft Office PowerPoint</Application>
  <PresentationFormat>On-screen Show (4:3)</PresentationFormat>
  <Paragraphs>187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Corbel</vt:lpstr>
      <vt:lpstr>Wingdings</vt:lpstr>
      <vt:lpstr>Wingdings 2</vt:lpstr>
      <vt:lpstr>Wingdings 3</vt:lpstr>
      <vt:lpstr>Module</vt:lpstr>
      <vt:lpstr>Set Aside Exempt Property 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1. Homestead</vt:lpstr>
      <vt:lpstr>2.  Exempt personal property</vt:lpstr>
      <vt:lpstr>2.  Exempt personal property</vt:lpstr>
      <vt:lpstr>2.  Exempt personal property</vt:lpstr>
      <vt:lpstr>2.  Exempt personal property</vt:lpstr>
      <vt:lpstr>2.  Exempt personal property</vt:lpstr>
      <vt:lpstr>3.  Allowances in Lieu of Exempt Property</vt:lpstr>
      <vt:lpstr>4.  Family Allowance</vt:lpstr>
      <vt:lpstr>4.  Family Allowance</vt:lpstr>
      <vt:lpstr>4.  Family Allowance</vt:lpstr>
      <vt:lpstr>4.  Family Allowance</vt:lpstr>
      <vt:lpstr>4.  Family Allowance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147</cp:revision>
  <dcterms:created xsi:type="dcterms:W3CDTF">2010-08-22T16:14:53Z</dcterms:created>
  <dcterms:modified xsi:type="dcterms:W3CDTF">2013-12-01T17:25:29Z</dcterms:modified>
</cp:coreProperties>
</file>