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  <p:sldId id="271" r:id="rId6"/>
    <p:sldId id="283" r:id="rId7"/>
    <p:sldId id="284" r:id="rId8"/>
    <p:sldId id="285" r:id="rId9"/>
    <p:sldId id="286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80" r:id="rId18"/>
    <p:sldId id="287" r:id="rId19"/>
    <p:sldId id="281" r:id="rId20"/>
    <p:sldId id="28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5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9/29/2013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9/29/2013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/>
              <a:pPr/>
              <a:t>9/29/2013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/>
              <a:pPr/>
              <a:t>9/29/2013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8300" y="104648"/>
            <a:ext cx="8077200" cy="220675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/>
              <a:t>Inventory, Appraisement, and</a:t>
            </a:r>
            <a:r>
              <a:rPr lang="en-US" dirty="0"/>
              <a:t> </a:t>
            </a:r>
            <a:r>
              <a:rPr lang="en-US" dirty="0" smtClean="0"/>
              <a:t>List of Claims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766"/>
          <a:stretch/>
        </p:blipFill>
        <p:spPr>
          <a:xfrm>
            <a:off x="1873250" y="2311400"/>
            <a:ext cx="5753100" cy="431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39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 List of Claims</a:t>
            </a:r>
            <a:br>
              <a:rPr lang="en-US" dirty="0" smtClean="0"/>
            </a:br>
            <a:r>
              <a:rPr lang="en-US" dirty="0"/>
              <a:t>PC § 251; EC § 309.052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List of claims due and owing the estate</a:t>
            </a:r>
          </a:p>
          <a:p>
            <a:pPr lvl="1"/>
            <a:r>
              <a:rPr lang="en-US" b="1" dirty="0" smtClean="0"/>
              <a:t>Decedent was a creditor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Avoid “rookie mistake” of listing decedent’s debts.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1415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Supported by Sworn Affidavit</a:t>
            </a:r>
            <a:br>
              <a:rPr lang="en-US" dirty="0" smtClean="0"/>
            </a:br>
            <a:r>
              <a:rPr lang="en-US" dirty="0"/>
              <a:t>PC § 252; EC § 309.053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Personal representative must swear under oath that </a:t>
            </a:r>
            <a:r>
              <a:rPr lang="en-US" b="1" dirty="0" err="1" smtClean="0"/>
              <a:t>IAL</a:t>
            </a:r>
            <a:r>
              <a:rPr lang="en-US" b="1" dirty="0" smtClean="0"/>
              <a:t> is true and complete.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5726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Time</a:t>
            </a:r>
            <a:br>
              <a:rPr lang="en-US" dirty="0" smtClean="0"/>
            </a:br>
            <a:r>
              <a:rPr lang="en-US" dirty="0"/>
              <a:t>PC § 250; EC § 309.051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90 days from when PR qualified</a:t>
            </a:r>
          </a:p>
          <a:p>
            <a:pPr lvl="1"/>
            <a:r>
              <a:rPr lang="en-US" b="1" dirty="0" smtClean="0"/>
              <a:t>Court may shorten time period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2363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Action by Court</a:t>
            </a:r>
            <a:br>
              <a:rPr lang="en-US" dirty="0" smtClean="0"/>
            </a:br>
            <a:r>
              <a:rPr lang="en-US" dirty="0"/>
              <a:t>PC § 255; EC § 309.054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Court examines and approves or disapproves.</a:t>
            </a:r>
          </a:p>
          <a:p>
            <a:endParaRPr lang="en-US" b="1" dirty="0"/>
          </a:p>
          <a:p>
            <a:r>
              <a:rPr lang="en-US" b="1" dirty="0" smtClean="0"/>
              <a:t>If court disapproves, PR must resubmit within time set by court but no longer than 20 days.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4449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3004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Affidavit in Lieu of Inventory</a:t>
            </a:r>
            <a:br>
              <a:rPr lang="en-US" dirty="0" smtClean="0"/>
            </a:br>
            <a:r>
              <a:rPr lang="en-US" dirty="0" smtClean="0"/>
              <a:t>PC </a:t>
            </a:r>
            <a:r>
              <a:rPr lang="en-US" cap="all" dirty="0" smtClean="0"/>
              <a:t>§</a:t>
            </a:r>
            <a:r>
              <a:rPr lang="en-US" cap="all" dirty="0"/>
              <a:t> 250; EC § </a:t>
            </a:r>
            <a:r>
              <a:rPr lang="en-US" cap="all" dirty="0" smtClean="0"/>
              <a:t>309.056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New procedure created in 2011.</a:t>
            </a:r>
          </a:p>
          <a:p>
            <a:endParaRPr lang="en-US" b="1" dirty="0"/>
          </a:p>
          <a:p>
            <a:r>
              <a:rPr lang="en-US" b="1" dirty="0" smtClean="0"/>
              <a:t>Purpose = privacy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977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378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Affidavit in Lieu of Inventory</a:t>
            </a:r>
            <a:br>
              <a:rPr lang="en-US" dirty="0" smtClean="0"/>
            </a:br>
            <a:r>
              <a:rPr lang="en-US" dirty="0" smtClean="0"/>
              <a:t>PC </a:t>
            </a:r>
            <a:r>
              <a:rPr lang="en-US" cap="all" dirty="0" smtClean="0"/>
              <a:t>§</a:t>
            </a:r>
            <a:r>
              <a:rPr lang="en-US" cap="all" dirty="0"/>
              <a:t> 250; EC § </a:t>
            </a:r>
            <a:r>
              <a:rPr lang="en-US" cap="all" dirty="0" smtClean="0"/>
              <a:t>309.056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Prerequisites:</a:t>
            </a:r>
            <a:endParaRPr lang="en-US" b="1" dirty="0"/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/>
              <a:t>Independent administration, and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/>
              <a:t>No </a:t>
            </a:r>
            <a:r>
              <a:rPr lang="en-US" b="1" dirty="0"/>
              <a:t>debts (except secured debts, taxes, and administration expenses) remain by the time the inventory is due (90 days after appointment)</a:t>
            </a:r>
            <a:endParaRPr lang="en-US" b="1" dirty="0" smtClean="0"/>
          </a:p>
          <a:p>
            <a:endParaRPr lang="en-US" b="1" dirty="0"/>
          </a:p>
          <a:p>
            <a:pPr marL="457200" lvl="1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2444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876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Affidavit in Lieu of Inventory</a:t>
            </a:r>
            <a:br>
              <a:rPr lang="en-US" dirty="0" smtClean="0"/>
            </a:br>
            <a:r>
              <a:rPr lang="en-US" dirty="0" smtClean="0"/>
              <a:t>PC </a:t>
            </a:r>
            <a:r>
              <a:rPr lang="en-US" cap="all" dirty="0" smtClean="0"/>
              <a:t>§</a:t>
            </a:r>
            <a:r>
              <a:rPr lang="en-US" cap="all" dirty="0"/>
              <a:t> 250; EC § </a:t>
            </a:r>
            <a:r>
              <a:rPr lang="en-US" cap="all" dirty="0" smtClean="0"/>
              <a:t>309.056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 </a:t>
            </a:r>
            <a:r>
              <a:rPr lang="en-US" b="1" i="1" dirty="0" smtClean="0"/>
              <a:t>must</a:t>
            </a:r>
            <a:r>
              <a:rPr lang="en-US" b="1" dirty="0" smtClean="0"/>
              <a:t> still prepare inventory.</a:t>
            </a:r>
          </a:p>
          <a:p>
            <a:endParaRPr lang="en-US" b="1" dirty="0"/>
          </a:p>
          <a:p>
            <a:r>
              <a:rPr lang="en-US" b="1" dirty="0" smtClean="0"/>
              <a:t>PR </a:t>
            </a:r>
            <a:r>
              <a:rPr lang="en-US" b="1" u="sng" dirty="0" smtClean="0"/>
              <a:t>must</a:t>
            </a:r>
            <a:r>
              <a:rPr lang="en-US" b="1" dirty="0" smtClean="0"/>
              <a:t> give to any heir or beneficiary who makes a written request.</a:t>
            </a:r>
          </a:p>
          <a:p>
            <a:endParaRPr lang="en-US" b="1" dirty="0"/>
          </a:p>
          <a:p>
            <a:r>
              <a:rPr lang="en-US" b="1" dirty="0" smtClean="0"/>
              <a:t>PR </a:t>
            </a:r>
            <a:r>
              <a:rPr lang="en-US" b="1" u="sng" dirty="0" smtClean="0"/>
              <a:t>may</a:t>
            </a:r>
            <a:r>
              <a:rPr lang="en-US" b="1" dirty="0" smtClean="0"/>
              <a:t> give to anyone PR believes in good faith to be an interested person.</a:t>
            </a:r>
          </a:p>
          <a:p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0745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378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Affidavit in Lieu of Inventory</a:t>
            </a:r>
            <a:br>
              <a:rPr lang="en-US" dirty="0" smtClean="0"/>
            </a:br>
            <a:r>
              <a:rPr lang="en-US" dirty="0" smtClean="0"/>
              <a:t>Changes effective 1/1/14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Procedure available even if will says “file inventory”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To rebut claim that standard language requires inventory filing.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“Safe harbor” language revised to say, “return of any required inventory.”</a:t>
            </a:r>
          </a:p>
          <a:p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1085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378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Affidavit in Lieu of Inventory</a:t>
            </a:r>
            <a:br>
              <a:rPr lang="en-US" dirty="0" smtClean="0"/>
            </a:br>
            <a:r>
              <a:rPr lang="en-US" dirty="0" smtClean="0"/>
              <a:t>Changes effective 1/1/14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Executor cannot </a:t>
            </a:r>
            <a:r>
              <a:rPr lang="en-US" b="1" dirty="0"/>
              <a:t>be held liable for the decision to use, or not use, the affidavit in lieu of inventory procedure.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5450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Penalty for Failure to Comply</a:t>
            </a:r>
            <a:br>
              <a:rPr lang="en-US" dirty="0" smtClean="0"/>
            </a:br>
            <a:r>
              <a:rPr lang="en-US" dirty="0" smtClean="0"/>
              <a:t>New EC </a:t>
            </a:r>
            <a:r>
              <a:rPr lang="en-US" dirty="0"/>
              <a:t>§ 309.057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If PR disobeys a show cause order without good cause, court may impose a fine of up to $1,000.</a:t>
            </a:r>
          </a:p>
        </p:txBody>
      </p:sp>
    </p:spTree>
    <p:extLst>
      <p:ext uri="{BB962C8B-B14F-4D97-AF65-F5344CB8AC3E}">
        <p14:creationId xmlns:p14="http://schemas.microsoft.com/office/powerpoint/2010/main" val="415188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</a:t>
            </a:r>
            <a:r>
              <a:rPr lang="en-US" b="1" dirty="0"/>
              <a:t>. </a:t>
            </a:r>
            <a:r>
              <a:rPr lang="en-US" b="1" dirty="0" smtClean="0"/>
              <a:t>Vis-à-vis Creditors</a:t>
            </a:r>
          </a:p>
          <a:p>
            <a:endParaRPr lang="en-US" b="1" dirty="0"/>
          </a:p>
          <a:p>
            <a:r>
              <a:rPr lang="en-US" b="1" dirty="0" smtClean="0"/>
              <a:t>2</a:t>
            </a:r>
            <a:r>
              <a:rPr lang="en-US" b="1" dirty="0"/>
              <a:t>. </a:t>
            </a:r>
            <a:r>
              <a:rPr lang="en-US" b="1" dirty="0" smtClean="0"/>
              <a:t>Vis-à-vis Heirs and Beneficiaries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3977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Garner v. Long</a:t>
            </a:r>
            <a:r>
              <a:rPr lang="en-US" b="1" dirty="0" smtClean="0"/>
              <a:t> – p. 127</a:t>
            </a:r>
          </a:p>
          <a:p>
            <a:endParaRPr lang="en-US" b="1" i="1" dirty="0"/>
          </a:p>
          <a:p>
            <a:r>
              <a:rPr lang="en-US" b="1" i="1" dirty="0" smtClean="0"/>
              <a:t>Lee v. Lee</a:t>
            </a:r>
            <a:r>
              <a:rPr lang="en-US" b="1" dirty="0" smtClean="0"/>
              <a:t> – p. 131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84265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</a:t>
            </a:r>
            <a:r>
              <a:rPr lang="en-US" dirty="0" err="1" smtClean="0"/>
              <a:t>waivable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Not </a:t>
            </a:r>
            <a:r>
              <a:rPr lang="en-US" b="1" dirty="0" err="1" smtClean="0"/>
              <a:t>waivable</a:t>
            </a:r>
            <a:r>
              <a:rPr lang="en-US" b="1" dirty="0" smtClean="0"/>
              <a:t> by:</a:t>
            </a:r>
          </a:p>
          <a:p>
            <a:pPr lvl="1"/>
            <a:r>
              <a:rPr lang="en-US" b="1" dirty="0" smtClean="0"/>
              <a:t>Testator</a:t>
            </a:r>
          </a:p>
          <a:p>
            <a:pPr lvl="1"/>
            <a:r>
              <a:rPr lang="en-US" b="1" dirty="0" smtClean="0"/>
              <a:t>Heirs or beneficiaries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Why not?</a:t>
            </a:r>
          </a:p>
          <a:p>
            <a:endParaRPr lang="en-US" b="1" dirty="0"/>
          </a:p>
          <a:p>
            <a:r>
              <a:rPr lang="en-US" sz="2400" b="1" dirty="0" smtClean="0"/>
              <a:t>Note:  Not need if will filed as muniment of title.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72244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 Inventory</a:t>
            </a:r>
            <a:r>
              <a:rPr lang="en-US" cap="all" dirty="0" smtClean="0"/>
              <a:t/>
            </a:r>
            <a:br>
              <a:rPr lang="en-US" cap="all" dirty="0" smtClean="0"/>
            </a:br>
            <a:r>
              <a:rPr lang="en-US" cap="all" dirty="0" smtClean="0"/>
              <a:t>pc § 250; </a:t>
            </a:r>
            <a:r>
              <a:rPr lang="en-US" cap="all" dirty="0" err="1" smtClean="0"/>
              <a:t>ec</a:t>
            </a:r>
            <a:r>
              <a:rPr lang="en-US" cap="all" dirty="0" smtClean="0"/>
              <a:t> § 309.051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b="1" dirty="0" smtClean="0"/>
              <a:t>Contents:</a:t>
            </a:r>
            <a:endParaRPr lang="en-US" b="1" dirty="0"/>
          </a:p>
          <a:p>
            <a:pPr lvl="1"/>
            <a:r>
              <a:rPr lang="en-US" b="1" dirty="0" smtClean="0"/>
              <a:t>All real property located in Texas</a:t>
            </a:r>
          </a:p>
          <a:p>
            <a:pPr lvl="1"/>
            <a:r>
              <a:rPr lang="en-US" b="1" dirty="0" smtClean="0"/>
              <a:t>All personal property wherever located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If decedent was married at time of death, indicate whether separate or community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Note 3, page 124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2013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Appraisement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Value of each asset as of date of death.</a:t>
            </a:r>
          </a:p>
          <a:p>
            <a:endParaRPr lang="en-US" b="1" dirty="0"/>
          </a:p>
          <a:p>
            <a:r>
              <a:rPr lang="en-US" b="1" dirty="0" smtClean="0"/>
              <a:t>Who values?</a:t>
            </a:r>
          </a:p>
          <a:p>
            <a:pPr lvl="1"/>
            <a:r>
              <a:rPr lang="en-US" b="1" dirty="0" smtClean="0"/>
              <a:t>Personal representative</a:t>
            </a:r>
          </a:p>
          <a:p>
            <a:pPr lvl="1"/>
            <a:r>
              <a:rPr lang="en-US" b="1" dirty="0" smtClean="0"/>
              <a:t>Appraisers</a:t>
            </a:r>
          </a:p>
          <a:p>
            <a:pPr lvl="2"/>
            <a:r>
              <a:rPr lang="en-US" b="1" dirty="0"/>
              <a:t>PC § </a:t>
            </a:r>
            <a:r>
              <a:rPr lang="en-US" b="1" dirty="0" smtClean="0"/>
              <a:t>248</a:t>
            </a:r>
          </a:p>
          <a:p>
            <a:pPr lvl="2"/>
            <a:r>
              <a:rPr lang="en-US" b="1" dirty="0" smtClean="0"/>
              <a:t>EC </a:t>
            </a:r>
            <a:r>
              <a:rPr lang="en-US" b="1" dirty="0"/>
              <a:t>§ 309.001</a:t>
            </a:r>
          </a:p>
        </p:txBody>
      </p:sp>
    </p:spTree>
    <p:extLst>
      <p:ext uri="{BB962C8B-B14F-4D97-AF65-F5344CB8AC3E}">
        <p14:creationId xmlns:p14="http://schemas.microsoft.com/office/powerpoint/2010/main" val="146502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Appraisement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Who may ask for appraisers?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Interested person</a:t>
            </a:r>
          </a:p>
          <a:p>
            <a:pPr lvl="1"/>
            <a:r>
              <a:rPr lang="en-US" b="1" dirty="0" smtClean="0"/>
              <a:t>Court, on its own motion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8273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Appraisement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Standard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Court must have good cause to appoint.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0528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Appraisement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Number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One, two, or three at court’s discretion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36264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Appraisement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Fee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At least $5.00 per day.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3895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3037</TotalTime>
  <Words>448</Words>
  <Application>Microsoft Office PowerPoint</Application>
  <PresentationFormat>On-screen Show (4:3)</PresentationFormat>
  <Paragraphs>88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Corbel</vt:lpstr>
      <vt:lpstr>Wingdings</vt:lpstr>
      <vt:lpstr>Wingdings 2</vt:lpstr>
      <vt:lpstr>Wingdings 3</vt:lpstr>
      <vt:lpstr>Module</vt:lpstr>
      <vt:lpstr>Inventory, Appraisement, and List of Claims</vt:lpstr>
      <vt:lpstr>Purposes</vt:lpstr>
      <vt:lpstr>Not waivable</vt:lpstr>
      <vt:lpstr>1.  Inventory pc § 250; ec § 309.051</vt:lpstr>
      <vt:lpstr>2.  Appraisement</vt:lpstr>
      <vt:lpstr>2.  Appraisement</vt:lpstr>
      <vt:lpstr>2.  Appraisement</vt:lpstr>
      <vt:lpstr>2.  Appraisement</vt:lpstr>
      <vt:lpstr>2.  Appraisement</vt:lpstr>
      <vt:lpstr>3.  List of Claims PC § 251; EC § 309.052</vt:lpstr>
      <vt:lpstr>Supported by Sworn Affidavit PC § 252; EC § 309.053</vt:lpstr>
      <vt:lpstr>Time PC § 250; EC § 309.051</vt:lpstr>
      <vt:lpstr>Action by Court PC § 255; EC § 309.054</vt:lpstr>
      <vt:lpstr>Affidavit in Lieu of Inventory PC § 250; EC § 309.056</vt:lpstr>
      <vt:lpstr>Affidavit in Lieu of Inventory PC § 250; EC § 309.056</vt:lpstr>
      <vt:lpstr>Affidavit in Lieu of Inventory PC § 250; EC § 309.056</vt:lpstr>
      <vt:lpstr>Affidavit in Lieu of Inventory Changes effective 1/1/14</vt:lpstr>
      <vt:lpstr>Affidavit in Lieu of Inventory Changes effective 1/1/14</vt:lpstr>
      <vt:lpstr>Penalty for Failure to Comply New EC § 309.057</vt:lpstr>
      <vt:lpstr>Cases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Wills and Trusts</dc:title>
  <dc:creator>Gerry W. Beyer</dc:creator>
  <cp:lastModifiedBy>Gerry Beyer</cp:lastModifiedBy>
  <cp:revision>132</cp:revision>
  <dcterms:created xsi:type="dcterms:W3CDTF">2010-08-22T16:14:53Z</dcterms:created>
  <dcterms:modified xsi:type="dcterms:W3CDTF">2013-09-30T00:04:13Z</dcterms:modified>
</cp:coreProperties>
</file>