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9/24/2013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9/24/2013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9/24/2013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9/24/2013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107948"/>
            <a:ext cx="8077200" cy="220675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Notice to</a:t>
            </a:r>
            <a:br>
              <a:rPr lang="en-US" dirty="0" smtClean="0"/>
            </a:br>
            <a:r>
              <a:rPr lang="en-US" dirty="0" smtClean="0"/>
              <a:t>Beneficiaries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39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Beneficiaries not entitled to notice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Contingent beneficiaries if contingency did not happen by the time the testator died.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380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Beneficiaries not entitled to notice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Beneficiary already made an appearance in the proceeding before the court admitted the will to probate.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5696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Beneficiaries not entitled to notice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Value of gifts to the beneficiary is $2,000 or less.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9174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Beneficiaries not entitled to notice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Already received all gifts by the 60</a:t>
            </a:r>
            <a:r>
              <a:rPr lang="en-US" b="1" baseline="30000" dirty="0" smtClean="0"/>
              <a:t>th</a:t>
            </a:r>
            <a:r>
              <a:rPr lang="en-US" b="1" dirty="0" smtClean="0"/>
              <a:t> day after will admitted to probate.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6356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Beneficiaries not entitled to notice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5.  Executed a waiver</a:t>
            </a:r>
          </a:p>
          <a:p>
            <a:pPr lvl="1"/>
            <a:r>
              <a:rPr lang="en-US" b="1" dirty="0" smtClean="0"/>
              <a:t>Beneficiary must first get a copy of the will or a statement summarizing the beneficiary’s gifts.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9937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of Notice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Name and address of beneficiary (or other special person who needs to be notified).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5418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of Notice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Testator’s name.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9672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of Notice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Statement that testator’s will admitted to probate.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4416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of Notice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Statement that beneficiary is a beneficiary of the will.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9185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of Notice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5.  Personal representative’s name and contact information.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9385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 the past, notice required </a:t>
            </a:r>
            <a:r>
              <a:rPr lang="en-US" b="1" dirty="0"/>
              <a:t>only </a:t>
            </a:r>
            <a:r>
              <a:rPr lang="en-US" b="1" dirty="0" smtClean="0"/>
              <a:t>to charitable beneficiaries.</a:t>
            </a:r>
          </a:p>
          <a:p>
            <a:pPr marL="118872" indent="0">
              <a:buNone/>
            </a:pPr>
            <a:endParaRPr lang="en-US" b="1" dirty="0" smtClean="0"/>
          </a:p>
          <a:p>
            <a:r>
              <a:rPr lang="en-US" b="1" dirty="0" smtClean="0"/>
              <a:t>Changed in 2007.</a:t>
            </a:r>
          </a:p>
          <a:p>
            <a:endParaRPr lang="en-US" b="1" dirty="0"/>
          </a:p>
          <a:p>
            <a:r>
              <a:rPr lang="en-US" b="1" dirty="0" smtClean="0"/>
              <a:t>Authority</a:t>
            </a:r>
          </a:p>
          <a:p>
            <a:pPr lvl="1"/>
            <a:r>
              <a:rPr lang="en-US" b="1" dirty="0" smtClean="0"/>
              <a:t>PC § 128A</a:t>
            </a:r>
          </a:p>
          <a:p>
            <a:pPr lvl="1"/>
            <a:r>
              <a:rPr lang="en-US" b="1" dirty="0" smtClean="0"/>
              <a:t>EC § Chapter 308, Subchapter 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489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of Notice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6.  Either:</a:t>
            </a:r>
          </a:p>
          <a:p>
            <a:pPr lvl="1"/>
            <a:r>
              <a:rPr lang="en-US" b="1" dirty="0" smtClean="0"/>
              <a:t>Copy of will and order admitting it to probate, or</a:t>
            </a:r>
          </a:p>
          <a:p>
            <a:pPr lvl="1"/>
            <a:r>
              <a:rPr lang="en-US" b="1" dirty="0" smtClean="0"/>
              <a:t>Summary of beneficiary’s gifts plus court and admission information.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747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of Giving Notice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b="1" dirty="0"/>
              <a:t>Certified mail, return receipt requested</a:t>
            </a:r>
          </a:p>
          <a:p>
            <a:pPr lvl="2"/>
            <a:r>
              <a:rPr lang="en-US" b="1" dirty="0"/>
              <a:t>$3.10</a:t>
            </a:r>
          </a:p>
          <a:p>
            <a:pPr lvl="2"/>
            <a:r>
              <a:rPr lang="en-US" b="1" dirty="0"/>
              <a:t>$2.55 physical return receipt or $1.25 electronic return receipt</a:t>
            </a:r>
          </a:p>
          <a:p>
            <a:pPr lvl="2"/>
            <a:r>
              <a:rPr lang="en-US" b="1" dirty="0"/>
              <a:t>Postage cost</a:t>
            </a:r>
          </a:p>
          <a:p>
            <a:pPr lvl="1"/>
            <a:r>
              <a:rPr lang="en-US" b="1" dirty="0"/>
              <a:t>Registered mail, return receipt requested</a:t>
            </a:r>
          </a:p>
          <a:p>
            <a:pPr lvl="2"/>
            <a:r>
              <a:rPr lang="en-US" b="1" dirty="0"/>
              <a:t>$11.20 (if no $ value on package)</a:t>
            </a:r>
          </a:p>
          <a:p>
            <a:pPr lvl="2"/>
            <a:r>
              <a:rPr lang="en-US" b="1" dirty="0"/>
              <a:t>$2.55 physical return receipt or $1.25 electronic return receipt</a:t>
            </a:r>
          </a:p>
          <a:p>
            <a:pPr lvl="2"/>
            <a:r>
              <a:rPr lang="en-US" b="1" dirty="0"/>
              <a:t>Postage cost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56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Compliance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Timing = Within 90 days of when the court admitted the will to probate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4421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Compliance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Evidence filed</a:t>
            </a:r>
          </a:p>
          <a:p>
            <a:pPr lvl="1"/>
            <a:r>
              <a:rPr lang="en-US" b="1" dirty="0" smtClean="0"/>
              <a:t>Sworn affidavit of executor, or</a:t>
            </a:r>
          </a:p>
          <a:p>
            <a:pPr lvl="1"/>
            <a:r>
              <a:rPr lang="en-US" b="1" dirty="0" smtClean="0"/>
              <a:t>Certificate signed by executor’s attorney.</a:t>
            </a:r>
          </a:p>
        </p:txBody>
      </p:sp>
    </p:spTree>
    <p:extLst>
      <p:ext uri="{BB962C8B-B14F-4D97-AF65-F5344CB8AC3E}">
        <p14:creationId xmlns:p14="http://schemas.microsoft.com/office/powerpoint/2010/main" val="364980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Compliance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Contents of Certificate or Affidavit</a:t>
            </a:r>
          </a:p>
          <a:p>
            <a:pPr lvl="1"/>
            <a:r>
              <a:rPr lang="en-US" b="1" dirty="0" smtClean="0"/>
              <a:t>Name and address of each person notified.</a:t>
            </a:r>
          </a:p>
        </p:txBody>
      </p:sp>
    </p:spTree>
    <p:extLst>
      <p:ext uri="{BB962C8B-B14F-4D97-AF65-F5344CB8AC3E}">
        <p14:creationId xmlns:p14="http://schemas.microsoft.com/office/powerpoint/2010/main" val="100975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Compliance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</a:t>
            </a:r>
            <a:r>
              <a:rPr lang="en-US" b="1" dirty="0" smtClean="0"/>
              <a:t>.  Contents of Certificate or Affidavit</a:t>
            </a:r>
          </a:p>
          <a:p>
            <a:pPr lvl="1"/>
            <a:r>
              <a:rPr lang="en-US" b="1" dirty="0" smtClean="0"/>
              <a:t>Name and address of each person notified.</a:t>
            </a:r>
          </a:p>
          <a:p>
            <a:pPr lvl="1"/>
            <a:r>
              <a:rPr lang="en-US" b="1" dirty="0" smtClean="0"/>
              <a:t>Name and address of each beneficiary who filed a waiver.</a:t>
            </a:r>
          </a:p>
        </p:txBody>
      </p:sp>
    </p:spTree>
    <p:extLst>
      <p:ext uri="{BB962C8B-B14F-4D97-AF65-F5344CB8AC3E}">
        <p14:creationId xmlns:p14="http://schemas.microsoft.com/office/powerpoint/2010/main" val="234512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Compliance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</a:t>
            </a:r>
            <a:r>
              <a:rPr lang="en-US" b="1" dirty="0" smtClean="0"/>
              <a:t>.  Contents of Certificate or Affidavit</a:t>
            </a:r>
          </a:p>
          <a:p>
            <a:pPr lvl="1"/>
            <a:r>
              <a:rPr lang="en-US" b="1" dirty="0" smtClean="0"/>
              <a:t>Name and address of each person notified.</a:t>
            </a:r>
          </a:p>
          <a:p>
            <a:pPr lvl="1"/>
            <a:r>
              <a:rPr lang="en-US" b="1" dirty="0" smtClean="0"/>
              <a:t>Name and address of each beneficiary who filed a waiver.</a:t>
            </a:r>
          </a:p>
          <a:p>
            <a:pPr lvl="1"/>
            <a:r>
              <a:rPr lang="en-US" b="1" dirty="0" smtClean="0"/>
              <a:t>Name of each beneficiary whose identity or address executor could not locate with reasonable diligence.</a:t>
            </a:r>
          </a:p>
        </p:txBody>
      </p:sp>
    </p:spTree>
    <p:extLst>
      <p:ext uri="{BB962C8B-B14F-4D97-AF65-F5344CB8AC3E}">
        <p14:creationId xmlns:p14="http://schemas.microsoft.com/office/powerpoint/2010/main" val="260732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Compliance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</a:t>
            </a:r>
            <a:r>
              <a:rPr lang="en-US" b="1" dirty="0" smtClean="0"/>
              <a:t>.  Contents of Certificate or Affidavit</a:t>
            </a:r>
          </a:p>
          <a:p>
            <a:pPr lvl="1"/>
            <a:r>
              <a:rPr lang="en-US" b="1" dirty="0" smtClean="0"/>
              <a:t>Name and address of each person notified.</a:t>
            </a:r>
          </a:p>
          <a:p>
            <a:pPr lvl="1"/>
            <a:r>
              <a:rPr lang="en-US" b="1" dirty="0" smtClean="0"/>
              <a:t>Name and address of each beneficiary who filed a waiver.</a:t>
            </a:r>
          </a:p>
          <a:p>
            <a:pPr lvl="1"/>
            <a:r>
              <a:rPr lang="en-US" b="1" dirty="0" smtClean="0"/>
              <a:t>Name of each beneficiary whose identity or address executor could not locate with reasonable diligence.</a:t>
            </a:r>
          </a:p>
          <a:p>
            <a:pPr lvl="1"/>
            <a:r>
              <a:rPr lang="en-US" b="1" dirty="0" smtClean="0"/>
              <a:t>Other information about why proper notice not given.</a:t>
            </a:r>
          </a:p>
        </p:txBody>
      </p:sp>
    </p:spTree>
    <p:extLst>
      <p:ext uri="{BB962C8B-B14F-4D97-AF65-F5344CB8AC3E}">
        <p14:creationId xmlns:p14="http://schemas.microsoft.com/office/powerpoint/2010/main" val="320117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Ramifications and</a:t>
            </a:r>
            <a:br>
              <a:rPr lang="en-US" dirty="0" smtClean="0"/>
            </a:br>
            <a:r>
              <a:rPr lang="en-US" dirty="0" smtClean="0"/>
              <a:t>Unanswered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10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of Notice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1775191"/>
            <a:ext cx="8521700" cy="4625609"/>
          </a:xfrm>
        </p:spPr>
        <p:txBody>
          <a:bodyPr>
            <a:normAutofit/>
          </a:bodyPr>
          <a:lstStyle/>
          <a:p>
            <a:r>
              <a:rPr lang="en-US" b="1" dirty="0" smtClean="0"/>
              <a:t>Not later than the 60</a:t>
            </a:r>
            <a:r>
              <a:rPr lang="en-US" b="1" baseline="30000" dirty="0" smtClean="0"/>
              <a:t>th</a:t>
            </a:r>
            <a:r>
              <a:rPr lang="en-US" b="1" dirty="0" smtClean="0"/>
              <a:t> day after order admitting will to probate.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pPr lvl="1"/>
            <a:r>
              <a:rPr lang="en-US" b="1" dirty="0" smtClean="0"/>
              <a:t>If discover beneficiary later, ASAP after discovery.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0514" y="3122612"/>
            <a:ext cx="4362972" cy="2460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gets notice?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Beneficiaries:</a:t>
            </a:r>
          </a:p>
          <a:p>
            <a:pPr lvl="1"/>
            <a:r>
              <a:rPr lang="en-US" b="1" dirty="0" smtClean="0"/>
              <a:t>Human</a:t>
            </a:r>
          </a:p>
          <a:p>
            <a:pPr lvl="1"/>
            <a:r>
              <a:rPr lang="en-US" b="1" dirty="0" smtClean="0"/>
              <a:t>Entity</a:t>
            </a:r>
          </a:p>
          <a:p>
            <a:pPr lvl="1"/>
            <a:r>
              <a:rPr lang="en-US" b="1" dirty="0" smtClean="0"/>
              <a:t>State</a:t>
            </a:r>
          </a:p>
          <a:p>
            <a:pPr lvl="1"/>
            <a:r>
              <a:rPr lang="en-US" b="1" dirty="0" smtClean="0"/>
              <a:t>Governmental entity</a:t>
            </a:r>
          </a:p>
          <a:p>
            <a:pPr lvl="1"/>
            <a:r>
              <a:rPr lang="en-US" b="1" dirty="0" smtClean="0"/>
              <a:t>Charitable organization</a:t>
            </a:r>
          </a:p>
          <a:p>
            <a:pPr lvl="1"/>
            <a:r>
              <a:rPr lang="en-US" b="1" dirty="0" smtClean="0"/>
              <a:t>Trustee of trust if pour over provision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3358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Survival is presumed for the statutory or will-provided time period.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2342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 If the beneficiary is a trust and the executor is also the trustee, to the first beneficiaries entitled to trust income.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5624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If the beneficiary has a guardian, notice goes to the guardian.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1598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If the beneficiary is a minor without a guardian, notice goes to a parent of the minor.</a:t>
            </a:r>
          </a:p>
          <a:p>
            <a:pPr lvl="1"/>
            <a:r>
              <a:rPr lang="en-US" b="1" dirty="0" smtClean="0"/>
              <a:t>Practice tip:  Give notice to both parents even through not required.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2817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5.  Attorney general if the beneficiary is charity and cannot be otherwise notified.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521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1335</TotalTime>
  <Words>635</Words>
  <Application>Microsoft Office PowerPoint</Application>
  <PresentationFormat>On-screen Show (4:3)</PresentationFormat>
  <Paragraphs>96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Corbel</vt:lpstr>
      <vt:lpstr>Wingdings</vt:lpstr>
      <vt:lpstr>Wingdings 2</vt:lpstr>
      <vt:lpstr>Wingdings 3</vt:lpstr>
      <vt:lpstr>Module</vt:lpstr>
      <vt:lpstr>Notice to Beneficiaries</vt:lpstr>
      <vt:lpstr>History</vt:lpstr>
      <vt:lpstr>Timing of Notice</vt:lpstr>
      <vt:lpstr>Who gets notice?</vt:lpstr>
      <vt:lpstr>Special rules</vt:lpstr>
      <vt:lpstr>Special rules</vt:lpstr>
      <vt:lpstr>Special rules</vt:lpstr>
      <vt:lpstr>Special rules</vt:lpstr>
      <vt:lpstr>Special rules</vt:lpstr>
      <vt:lpstr>Beneficiaries not entitled to notice</vt:lpstr>
      <vt:lpstr>Beneficiaries not entitled to notice</vt:lpstr>
      <vt:lpstr>Beneficiaries not entitled to notice</vt:lpstr>
      <vt:lpstr>Beneficiaries not entitled to notice</vt:lpstr>
      <vt:lpstr>Beneficiaries not entitled to notice</vt:lpstr>
      <vt:lpstr>Contents of Notice</vt:lpstr>
      <vt:lpstr>Contents of Notice</vt:lpstr>
      <vt:lpstr>Contents of Notice</vt:lpstr>
      <vt:lpstr>Contents of Notice</vt:lpstr>
      <vt:lpstr>Contents of Notice</vt:lpstr>
      <vt:lpstr>Contents of Notice</vt:lpstr>
      <vt:lpstr>Method of Giving Notice</vt:lpstr>
      <vt:lpstr>Proof of Compliance</vt:lpstr>
      <vt:lpstr>Proof of Compliance</vt:lpstr>
      <vt:lpstr>Proof of Compliance</vt:lpstr>
      <vt:lpstr>Proof of Compliance</vt:lpstr>
      <vt:lpstr>Proof of Compliance</vt:lpstr>
      <vt:lpstr>Proof of Compliance</vt:lpstr>
      <vt:lpstr>Ramifications and Unanswered Questions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122</cp:revision>
  <dcterms:created xsi:type="dcterms:W3CDTF">2010-08-22T16:14:53Z</dcterms:created>
  <dcterms:modified xsi:type="dcterms:W3CDTF">2013-09-24T21:07:40Z</dcterms:modified>
</cp:coreProperties>
</file>