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7" r:id="rId2"/>
    <p:sldId id="268" r:id="rId3"/>
    <p:sldId id="269" r:id="rId4"/>
    <p:sldId id="270" r:id="rId5"/>
    <p:sldId id="271" r:id="rId6"/>
    <p:sldId id="272" r:id="rId7"/>
    <p:sldId id="273" r:id="rId8"/>
    <p:sldId id="274" r:id="rId9"/>
    <p:sldId id="275" r:id="rId10"/>
    <p:sldId id="276" r:id="rId11"/>
    <p:sldId id="277" r:id="rId12"/>
    <p:sldId id="278" r:id="rId13"/>
    <p:sldId id="279" r:id="rId14"/>
    <p:sldId id="280" r:id="rId15"/>
    <p:sldId id="281" r:id="rId16"/>
    <p:sldId id="282" r:id="rId17"/>
    <p:sldId id="283" r:id="rId18"/>
    <p:sldId id="284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0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8AD0-017D-4572-A0D7-E15B7866308D}" type="datetimeFigureOut">
              <a:rPr lang="en-US" smtClean="0"/>
              <a:pPr/>
              <a:t>9/22/2013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8AD0-017D-4572-A0D7-E15B7866308D}" type="datetimeFigureOut">
              <a:rPr lang="en-US" smtClean="0"/>
              <a:pPr/>
              <a:t>9/22/2013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8AD0-017D-4572-A0D7-E15B7866308D}" type="datetimeFigureOut">
              <a:rPr lang="en-US" smtClean="0"/>
              <a:pPr/>
              <a:t>9/22/2013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8AD0-017D-4572-A0D7-E15B7866308D}" type="datetimeFigureOut">
              <a:rPr lang="en-US" smtClean="0"/>
              <a:pPr/>
              <a:t>9/22/2013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8AD0-017D-4572-A0D7-E15B7866308D}" type="datetimeFigureOut">
              <a:rPr lang="en-US" smtClean="0"/>
              <a:pPr/>
              <a:t>9/22/2013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8AD0-017D-4572-A0D7-E15B7866308D}" type="datetimeFigureOut">
              <a:rPr lang="en-US" smtClean="0"/>
              <a:pPr/>
              <a:t>9/22/2013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8AD0-017D-4572-A0D7-E15B7866308D}" type="datetimeFigureOut">
              <a:rPr lang="en-US" smtClean="0"/>
              <a:pPr/>
              <a:t>9/22/2013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8AD0-017D-4572-A0D7-E15B7866308D}" type="datetimeFigureOut">
              <a:rPr lang="en-US" smtClean="0"/>
              <a:pPr/>
              <a:t>9/22/2013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8AD0-017D-4572-A0D7-E15B7866308D}" type="datetimeFigureOut">
              <a:rPr lang="en-US" smtClean="0"/>
              <a:pPr/>
              <a:t>9/22/2013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8AD0-017D-4572-A0D7-E15B7866308D}" type="datetimeFigureOut">
              <a:rPr lang="en-US" smtClean="0"/>
              <a:pPr/>
              <a:t>9/22/2013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17A88AD0-017D-4572-A0D7-E15B7866308D}" type="datetimeFigureOut">
              <a:rPr lang="en-US" smtClean="0"/>
              <a:pPr/>
              <a:t>9/22/2013</a:t>
            </a:fld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17A88AD0-017D-4572-A0D7-E15B7866308D}" type="datetimeFigureOut">
              <a:rPr lang="en-US" smtClean="0"/>
              <a:pPr/>
              <a:t>9/22/2013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371348"/>
            <a:ext cx="8077200" cy="2206752"/>
          </a:xfrm>
        </p:spPr>
        <p:txBody>
          <a:bodyPr>
            <a:normAutofit/>
          </a:bodyPr>
          <a:lstStyle/>
          <a:p>
            <a:pPr algn="ctr">
              <a:lnSpc>
                <a:spcPct val="150000"/>
              </a:lnSpc>
            </a:pPr>
            <a:r>
              <a:rPr lang="en-US" dirty="0" smtClean="0"/>
              <a:t>Notice to</a:t>
            </a:r>
            <a:br>
              <a:rPr lang="en-US" dirty="0" smtClean="0"/>
            </a:br>
            <a:r>
              <a:rPr lang="en-US" dirty="0" smtClean="0"/>
              <a:t>Creditors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54275" y="2817812"/>
            <a:ext cx="4362450" cy="3533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6397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2.  General Notice to Creditors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Sample</a:t>
            </a:r>
            <a:endParaRPr lang="en-US" b="1" dirty="0"/>
          </a:p>
          <a:p>
            <a:endParaRPr lang="en-US" b="1" dirty="0"/>
          </a:p>
          <a:p>
            <a:pPr marL="118872" indent="0">
              <a:buNone/>
            </a:pP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97300" y="1775191"/>
            <a:ext cx="3911600" cy="4889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8630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3.  Secured Claimants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Authority</a:t>
            </a:r>
          </a:p>
          <a:p>
            <a:pPr lvl="1"/>
            <a:r>
              <a:rPr lang="en-US" b="1" dirty="0" smtClean="0"/>
              <a:t>PC §  295</a:t>
            </a:r>
          </a:p>
          <a:p>
            <a:pPr lvl="1"/>
            <a:r>
              <a:rPr lang="en-US" b="1" dirty="0" smtClean="0"/>
              <a:t>EC § 308.053</a:t>
            </a:r>
          </a:p>
          <a:p>
            <a:pPr lvl="1"/>
            <a:endParaRPr lang="en-US" b="1" dirty="0"/>
          </a:p>
          <a:p>
            <a:r>
              <a:rPr lang="en-US" b="1" dirty="0" smtClean="0"/>
              <a:t>Examples</a:t>
            </a:r>
          </a:p>
          <a:p>
            <a:pPr lvl="1"/>
            <a:r>
              <a:rPr lang="en-US" b="1" dirty="0" smtClean="0"/>
              <a:t>Mortgage on real property</a:t>
            </a:r>
          </a:p>
          <a:p>
            <a:pPr lvl="1"/>
            <a:r>
              <a:rPr lang="en-US" b="1" dirty="0" smtClean="0"/>
              <a:t>Lien against real property (e.g., unpaid property taxes)</a:t>
            </a:r>
          </a:p>
          <a:p>
            <a:pPr lvl="1"/>
            <a:r>
              <a:rPr lang="en-US" b="1" dirty="0" smtClean="0"/>
              <a:t>Security interest (Article 9 </a:t>
            </a:r>
            <a:r>
              <a:rPr lang="en-US" b="1" dirty="0" smtClean="0"/>
              <a:t>UCC</a:t>
            </a:r>
            <a:r>
              <a:rPr lang="en-US" b="1" dirty="0" smtClean="0"/>
              <a:t>)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417756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3.  Secured Claimants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When?</a:t>
            </a:r>
          </a:p>
          <a:p>
            <a:endParaRPr lang="en-US" b="1" dirty="0"/>
          </a:p>
          <a:p>
            <a:pPr lvl="1"/>
            <a:r>
              <a:rPr lang="en-US" b="1" dirty="0" smtClean="0"/>
              <a:t>Within 2 months of receiving notice, or</a:t>
            </a:r>
          </a:p>
          <a:p>
            <a:pPr lvl="1"/>
            <a:endParaRPr lang="en-US" b="1" dirty="0"/>
          </a:p>
          <a:p>
            <a:pPr lvl="1"/>
            <a:r>
              <a:rPr lang="en-US" b="1" dirty="0" smtClean="0"/>
              <a:t>Within a reasonable time after learning of the secured claim, if learn of claim after the two month period.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97773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3.  Secured Claimants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/>
              <a:t>Method</a:t>
            </a:r>
          </a:p>
          <a:p>
            <a:pPr lvl="1"/>
            <a:r>
              <a:rPr lang="en-US" b="1" dirty="0"/>
              <a:t>Certified mail, return receipt requested</a:t>
            </a:r>
          </a:p>
          <a:p>
            <a:pPr lvl="2"/>
            <a:r>
              <a:rPr lang="en-US" b="1" dirty="0"/>
              <a:t>$3.10</a:t>
            </a:r>
          </a:p>
          <a:p>
            <a:pPr lvl="2"/>
            <a:r>
              <a:rPr lang="en-US" b="1" dirty="0"/>
              <a:t>$2.55 physical return receipt or $1.25 electronic return receipt</a:t>
            </a:r>
          </a:p>
          <a:p>
            <a:pPr lvl="2"/>
            <a:r>
              <a:rPr lang="en-US" b="1" dirty="0"/>
              <a:t>Postage cost</a:t>
            </a:r>
          </a:p>
          <a:p>
            <a:pPr lvl="1"/>
            <a:r>
              <a:rPr lang="en-US" b="1" dirty="0"/>
              <a:t>Registered mail, return receipt requested</a:t>
            </a:r>
          </a:p>
          <a:p>
            <a:pPr lvl="2"/>
            <a:r>
              <a:rPr lang="en-US" b="1" dirty="0"/>
              <a:t>$11.20 (if no $ value on package)</a:t>
            </a:r>
          </a:p>
          <a:p>
            <a:pPr lvl="2"/>
            <a:r>
              <a:rPr lang="en-US" b="1" dirty="0"/>
              <a:t>$2.55 physical return receipt or $1.25 electronic return receipt</a:t>
            </a:r>
          </a:p>
          <a:p>
            <a:pPr lvl="2"/>
            <a:r>
              <a:rPr lang="en-US" b="1" dirty="0"/>
              <a:t>Postage cost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745546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4.  Unsecured Claims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Authority</a:t>
            </a:r>
          </a:p>
          <a:p>
            <a:pPr lvl="1"/>
            <a:r>
              <a:rPr lang="en-US" b="1" dirty="0" smtClean="0"/>
              <a:t>PC § 294(d)</a:t>
            </a:r>
          </a:p>
          <a:p>
            <a:pPr lvl="1"/>
            <a:r>
              <a:rPr lang="en-US" b="1" dirty="0" smtClean="0"/>
              <a:t>EC § 308.054</a:t>
            </a:r>
          </a:p>
          <a:p>
            <a:pPr lvl="1"/>
            <a:endParaRPr lang="en-US" b="1" dirty="0"/>
          </a:p>
          <a:p>
            <a:r>
              <a:rPr lang="en-US" b="1" dirty="0" smtClean="0"/>
              <a:t>Examples:</a:t>
            </a:r>
          </a:p>
          <a:p>
            <a:pPr lvl="1"/>
            <a:r>
              <a:rPr lang="en-US" b="1" dirty="0" smtClean="0"/>
              <a:t>Credit cards</a:t>
            </a:r>
          </a:p>
          <a:p>
            <a:pPr lvl="1"/>
            <a:r>
              <a:rPr lang="en-US" b="1" dirty="0" smtClean="0"/>
              <a:t>Utilities</a:t>
            </a:r>
          </a:p>
          <a:p>
            <a:pPr lvl="1"/>
            <a:r>
              <a:rPr lang="en-US" b="1" dirty="0" smtClean="0"/>
              <a:t>Services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736446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4.  Unsecured Claims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Optional</a:t>
            </a:r>
          </a:p>
          <a:p>
            <a:pPr lvl="1"/>
            <a:r>
              <a:rPr lang="en-US" b="1" dirty="0" smtClean="0"/>
              <a:t>The PR is under no duty to “help out” the unsecured creditors other than by publishing notice.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57275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4.  Unsecured Claims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“Reward” for giving notice</a:t>
            </a:r>
          </a:p>
          <a:p>
            <a:pPr lvl="1"/>
            <a:r>
              <a:rPr lang="en-US" b="1" dirty="0" smtClean="0"/>
              <a:t>Unsecured creditor must present claim within four months.</a:t>
            </a:r>
          </a:p>
          <a:p>
            <a:pPr lvl="1"/>
            <a:r>
              <a:rPr lang="en-US" b="1" dirty="0" smtClean="0"/>
              <a:t>If not, claim is forever barred, even if the </a:t>
            </a:r>
            <a:r>
              <a:rPr lang="en-US" b="1" dirty="0" smtClean="0"/>
              <a:t>SoL</a:t>
            </a:r>
            <a:r>
              <a:rPr lang="en-US" b="1" dirty="0" smtClean="0"/>
              <a:t> has not run!!</a:t>
            </a:r>
          </a:p>
          <a:p>
            <a:pPr lvl="1"/>
            <a:r>
              <a:rPr lang="en-US" b="1" dirty="0" smtClean="0"/>
              <a:t>Term of art = Non-claim statute</a:t>
            </a:r>
          </a:p>
        </p:txBody>
      </p:sp>
    </p:spTree>
    <p:extLst>
      <p:ext uri="{BB962C8B-B14F-4D97-AF65-F5344CB8AC3E}">
        <p14:creationId xmlns:p14="http://schemas.microsoft.com/office/powerpoint/2010/main" val="4287581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4.  Unsecured Claims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3200" y="1775191"/>
            <a:ext cx="8483600" cy="4625609"/>
          </a:xfrm>
        </p:spPr>
        <p:txBody>
          <a:bodyPr>
            <a:normAutofit lnSpcReduction="10000"/>
          </a:bodyPr>
          <a:lstStyle/>
          <a:p>
            <a:r>
              <a:rPr lang="en-US" b="1" dirty="0"/>
              <a:t>Method</a:t>
            </a:r>
          </a:p>
          <a:p>
            <a:pPr lvl="1"/>
            <a:r>
              <a:rPr lang="en-US" b="1" dirty="0" smtClean="0"/>
              <a:t>Certified mail, return receipt requested</a:t>
            </a:r>
            <a:endParaRPr lang="en-US" b="1" dirty="0"/>
          </a:p>
          <a:p>
            <a:pPr lvl="2"/>
            <a:r>
              <a:rPr lang="en-US" b="1" dirty="0"/>
              <a:t>$</a:t>
            </a:r>
            <a:r>
              <a:rPr lang="en-US" b="1" dirty="0" smtClean="0"/>
              <a:t>3.10</a:t>
            </a:r>
          </a:p>
          <a:p>
            <a:pPr lvl="2"/>
            <a:r>
              <a:rPr lang="en-US" b="1" dirty="0" smtClean="0"/>
              <a:t>$2.55 physical return receipt or $1.25 electronic return receipt</a:t>
            </a:r>
          </a:p>
          <a:p>
            <a:pPr lvl="2"/>
            <a:r>
              <a:rPr lang="en-US" b="1" dirty="0" smtClean="0"/>
              <a:t>Postage </a:t>
            </a:r>
            <a:r>
              <a:rPr lang="en-US" b="1" dirty="0"/>
              <a:t>cost</a:t>
            </a:r>
          </a:p>
          <a:p>
            <a:pPr lvl="1"/>
            <a:r>
              <a:rPr lang="en-US" b="1" dirty="0"/>
              <a:t>Registered </a:t>
            </a:r>
            <a:r>
              <a:rPr lang="en-US" b="1" dirty="0" smtClean="0"/>
              <a:t>mail, return receipt requested</a:t>
            </a:r>
            <a:endParaRPr lang="en-US" b="1" dirty="0"/>
          </a:p>
          <a:p>
            <a:pPr lvl="2"/>
            <a:r>
              <a:rPr lang="en-US" b="1" dirty="0"/>
              <a:t>$11.20 (if no $ value on package</a:t>
            </a:r>
            <a:r>
              <a:rPr lang="en-US" b="1" dirty="0" smtClean="0"/>
              <a:t>)</a:t>
            </a:r>
          </a:p>
          <a:p>
            <a:pPr lvl="2"/>
            <a:r>
              <a:rPr lang="en-US" b="1" dirty="0"/>
              <a:t>$2.55 physical return receipt or $1.25 electronic return receipt</a:t>
            </a:r>
          </a:p>
          <a:p>
            <a:pPr lvl="2"/>
            <a:r>
              <a:rPr lang="en-US" b="1" dirty="0"/>
              <a:t>Postage cost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555521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Penalty for not giving required notices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Authority</a:t>
            </a:r>
          </a:p>
          <a:p>
            <a:pPr lvl="1"/>
            <a:r>
              <a:rPr lang="en-US" b="1" dirty="0" smtClean="0"/>
              <a:t>PC § 297</a:t>
            </a:r>
          </a:p>
          <a:p>
            <a:pPr lvl="1"/>
            <a:r>
              <a:rPr lang="en-US" b="1" dirty="0" smtClean="0"/>
              <a:t>EC § 308.056</a:t>
            </a:r>
          </a:p>
          <a:p>
            <a:pPr lvl="1"/>
            <a:endParaRPr lang="en-US" b="1" dirty="0"/>
          </a:p>
          <a:p>
            <a:r>
              <a:rPr lang="en-US" b="1" dirty="0" smtClean="0"/>
              <a:t>PR is personally liable for all damages the creditor suffers due to the failure to give proper notice.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592600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Purpose of notice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Inform creditors that their debtor is dead so creditors can take steps to get paid.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534630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1.  Notice to Comptroller of Public Accounts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Authority</a:t>
            </a:r>
          </a:p>
          <a:p>
            <a:pPr lvl="1"/>
            <a:r>
              <a:rPr lang="en-US" b="1" dirty="0" smtClean="0"/>
              <a:t>PC § 294(a)</a:t>
            </a:r>
          </a:p>
          <a:p>
            <a:pPr lvl="1"/>
            <a:r>
              <a:rPr lang="en-US" b="1" dirty="0" smtClean="0"/>
              <a:t>EC § 308.051(a)(2)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118722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1.  Notice to Comptroller of Public Accounts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When?</a:t>
            </a:r>
          </a:p>
          <a:p>
            <a:endParaRPr lang="en-US" b="1" dirty="0"/>
          </a:p>
          <a:p>
            <a:pPr lvl="1"/>
            <a:r>
              <a:rPr lang="en-US" b="1" dirty="0" smtClean="0"/>
              <a:t>Within one month of receiving letters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374935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1.  Notice to Comptroller of Public Accounts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Condition</a:t>
            </a:r>
          </a:p>
          <a:p>
            <a:pPr marL="118872" indent="0">
              <a:buNone/>
            </a:pPr>
            <a:endParaRPr lang="en-US" b="1" dirty="0"/>
          </a:p>
          <a:p>
            <a:pPr lvl="1"/>
            <a:r>
              <a:rPr lang="en-US" b="1" dirty="0" smtClean="0"/>
              <a:t>Only if decedent remitted (or should have remitted) taxes administered by the comptroller.</a:t>
            </a:r>
          </a:p>
          <a:p>
            <a:pPr lvl="1"/>
            <a:endParaRPr lang="en-US" b="1" dirty="0"/>
          </a:p>
          <a:p>
            <a:pPr lvl="1"/>
            <a:r>
              <a:rPr lang="en-US" b="1" dirty="0" smtClean="0"/>
              <a:t>Advice = give notice regardless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178458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1.  Notice to Comptroller of Public Accounts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Method</a:t>
            </a:r>
          </a:p>
          <a:p>
            <a:endParaRPr lang="en-US" b="1" dirty="0"/>
          </a:p>
          <a:p>
            <a:pPr lvl="1"/>
            <a:r>
              <a:rPr lang="en-US" b="1" dirty="0" smtClean="0"/>
              <a:t>Certified mail</a:t>
            </a:r>
          </a:p>
          <a:p>
            <a:pPr lvl="2"/>
            <a:r>
              <a:rPr lang="en-US" b="1" dirty="0" smtClean="0"/>
              <a:t>$3.10 plus postage cost</a:t>
            </a:r>
          </a:p>
          <a:p>
            <a:pPr lvl="1"/>
            <a:r>
              <a:rPr lang="en-US" b="1" dirty="0" smtClean="0"/>
              <a:t>Registered mail</a:t>
            </a:r>
          </a:p>
          <a:p>
            <a:pPr lvl="2"/>
            <a:r>
              <a:rPr lang="en-US" b="1" dirty="0" smtClean="0"/>
              <a:t>$11.20 (if no $ value on package) plus postage cost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29977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2.  General Notice to Creditors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Authority</a:t>
            </a:r>
          </a:p>
          <a:p>
            <a:pPr lvl="1"/>
            <a:r>
              <a:rPr lang="en-US" b="1" dirty="0"/>
              <a:t>PC § 294(a)</a:t>
            </a:r>
          </a:p>
          <a:p>
            <a:pPr lvl="1"/>
            <a:r>
              <a:rPr lang="en-US" b="1" dirty="0"/>
              <a:t>EC § 308.051(a)(2)</a:t>
            </a:r>
          </a:p>
          <a:p>
            <a:pPr marL="118872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5870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2.  General Notice to Creditors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When?</a:t>
            </a:r>
          </a:p>
          <a:p>
            <a:endParaRPr lang="en-US" b="1" dirty="0"/>
          </a:p>
          <a:p>
            <a:pPr lvl="1"/>
            <a:r>
              <a:rPr lang="en-US" b="1" dirty="0"/>
              <a:t>Within one month of receiving letters</a:t>
            </a:r>
          </a:p>
          <a:p>
            <a:pPr marL="118872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9433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2.  General Notice to Creditors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Method</a:t>
            </a:r>
            <a:endParaRPr lang="en-US" b="1" dirty="0"/>
          </a:p>
          <a:p>
            <a:endParaRPr lang="en-US" b="1" dirty="0"/>
          </a:p>
          <a:p>
            <a:pPr lvl="1"/>
            <a:r>
              <a:rPr lang="en-US" b="1" dirty="0" smtClean="0"/>
              <a:t>Publication in newspaper in county where letters issued.</a:t>
            </a:r>
            <a:endParaRPr lang="en-US" b="1" dirty="0"/>
          </a:p>
          <a:p>
            <a:pPr marL="118872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6792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1262</TotalTime>
  <Words>466</Words>
  <Application>Microsoft Office PowerPoint</Application>
  <PresentationFormat>On-screen Show (4:3)</PresentationFormat>
  <Paragraphs>96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4" baseType="lpstr">
      <vt:lpstr>Arial</vt:lpstr>
      <vt:lpstr>Corbel</vt:lpstr>
      <vt:lpstr>Wingdings</vt:lpstr>
      <vt:lpstr>Wingdings 2</vt:lpstr>
      <vt:lpstr>Wingdings 3</vt:lpstr>
      <vt:lpstr>Module</vt:lpstr>
      <vt:lpstr>Notice to Creditors</vt:lpstr>
      <vt:lpstr>Purpose of notice</vt:lpstr>
      <vt:lpstr>1.  Notice to Comptroller of Public Accounts</vt:lpstr>
      <vt:lpstr>1.  Notice to Comptroller of Public Accounts</vt:lpstr>
      <vt:lpstr>1.  Notice to Comptroller of Public Accounts</vt:lpstr>
      <vt:lpstr>1.  Notice to Comptroller of Public Accounts</vt:lpstr>
      <vt:lpstr>2.  General Notice to Creditors</vt:lpstr>
      <vt:lpstr>2.  General Notice to Creditors</vt:lpstr>
      <vt:lpstr>2.  General Notice to Creditors</vt:lpstr>
      <vt:lpstr>2.  General Notice to Creditors</vt:lpstr>
      <vt:lpstr>3.  Secured Claimants</vt:lpstr>
      <vt:lpstr>3.  Secured Claimants</vt:lpstr>
      <vt:lpstr>3.  Secured Claimants</vt:lpstr>
      <vt:lpstr>4.  Unsecured Claims</vt:lpstr>
      <vt:lpstr>4.  Unsecured Claims</vt:lpstr>
      <vt:lpstr>4.  Unsecured Claims</vt:lpstr>
      <vt:lpstr>4.  Unsecured Claims</vt:lpstr>
      <vt:lpstr>Penalty for not giving required notices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Wills and Trusts</dc:title>
  <dc:creator>Gerry W. Beyer</dc:creator>
  <cp:lastModifiedBy>Gerry Beyer</cp:lastModifiedBy>
  <cp:revision>115</cp:revision>
  <dcterms:created xsi:type="dcterms:W3CDTF">2010-08-22T16:14:53Z</dcterms:created>
  <dcterms:modified xsi:type="dcterms:W3CDTF">2013-09-22T21:21:20Z</dcterms:modified>
</cp:coreProperties>
</file>