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4" r:id="rId7"/>
    <p:sldId id="275" r:id="rId8"/>
    <p:sldId id="276" r:id="rId9"/>
    <p:sldId id="277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85748"/>
            <a:ext cx="8077200" cy="220675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Issuance of </a:t>
            </a:r>
            <a:br>
              <a:rPr lang="en-US" dirty="0" smtClean="0"/>
            </a:br>
            <a:r>
              <a:rPr lang="en-US" dirty="0" smtClean="0"/>
              <a:t>Letters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Expiration of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Probate/Estates Code = no expiration</a:t>
            </a:r>
          </a:p>
          <a:p>
            <a:endParaRPr lang="en-US" b="1" dirty="0"/>
          </a:p>
          <a:p>
            <a:r>
              <a:rPr lang="en-US" b="1" dirty="0" smtClean="0"/>
              <a:t>U.C.C. </a:t>
            </a:r>
            <a:r>
              <a:rPr lang="en-US" b="1" smtClean="0"/>
              <a:t>§ 8.402(c) for </a:t>
            </a:r>
            <a:r>
              <a:rPr lang="en-US" b="1" dirty="0" smtClean="0"/>
              <a:t>stock transfers = letters no older than 60 days may be requested</a:t>
            </a:r>
          </a:p>
          <a:p>
            <a:endParaRPr lang="en-US" b="1" dirty="0"/>
          </a:p>
          <a:p>
            <a:r>
              <a:rPr lang="en-US" b="1" dirty="0" smtClean="0"/>
              <a:t>Advice = get fresh letters if someone complains they are stale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3575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entitled to letters?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After the person:</a:t>
            </a:r>
          </a:p>
          <a:p>
            <a:pPr lvl="1"/>
            <a:r>
              <a:rPr lang="en-US" b="1" dirty="0" smtClean="0"/>
              <a:t>Takes oath, and</a:t>
            </a:r>
          </a:p>
          <a:p>
            <a:pPr lvl="1"/>
            <a:r>
              <a:rPr lang="en-US" b="1" dirty="0" smtClean="0"/>
              <a:t>Posts any required bond.</a:t>
            </a:r>
          </a:p>
          <a:p>
            <a:pPr lvl="1"/>
            <a:endParaRPr lang="en-US" b="1" dirty="0"/>
          </a:p>
          <a:p>
            <a:pPr lvl="2"/>
            <a:r>
              <a:rPr lang="en-US" b="1" dirty="0" smtClean="0"/>
              <a:t>PC </a:t>
            </a:r>
            <a:r>
              <a:rPr lang="en-US" b="1" dirty="0"/>
              <a:t>§ </a:t>
            </a:r>
            <a:r>
              <a:rPr lang="en-US" b="1" dirty="0" smtClean="0"/>
              <a:t>182</a:t>
            </a:r>
            <a:endParaRPr lang="en-US" b="1" dirty="0"/>
          </a:p>
          <a:p>
            <a:pPr lvl="2"/>
            <a:r>
              <a:rPr lang="en-US" b="1" dirty="0"/>
              <a:t>EC </a:t>
            </a:r>
            <a:r>
              <a:rPr lang="en-US" b="1" dirty="0" smtClean="0"/>
              <a:t>Chapter 306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319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of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Letters Testament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906" y="1898650"/>
            <a:ext cx="3365844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05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Copies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Obtain multiple copies to assist in property transfer.</a:t>
            </a:r>
          </a:p>
          <a:p>
            <a:pPr lvl="1"/>
            <a:r>
              <a:rPr lang="en-US" b="1" dirty="0" smtClean="0"/>
              <a:t>PC § 187</a:t>
            </a:r>
          </a:p>
          <a:p>
            <a:pPr lvl="1"/>
            <a:r>
              <a:rPr lang="en-US" b="1" dirty="0" smtClean="0"/>
              <a:t>EC § 306.006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262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BFP</a:t>
            </a:r>
            <a:r>
              <a:rPr lang="en-US" dirty="0" smtClean="0"/>
              <a:t>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BFP</a:t>
            </a:r>
            <a:r>
              <a:rPr lang="en-US" b="1" dirty="0" smtClean="0"/>
              <a:t> from holder of letters protected even if letters later deemed invalid.</a:t>
            </a:r>
          </a:p>
          <a:p>
            <a:pPr lvl="1"/>
            <a:r>
              <a:rPr lang="en-US" b="1" dirty="0" smtClean="0"/>
              <a:t>PC § 188</a:t>
            </a:r>
          </a:p>
          <a:p>
            <a:pPr lvl="1"/>
            <a:r>
              <a:rPr lang="en-US" b="1" dirty="0" smtClean="0"/>
              <a:t>EC § 307.001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8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BFP</a:t>
            </a:r>
            <a:r>
              <a:rPr lang="en-US" dirty="0" smtClean="0"/>
              <a:t>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Purchaser paid valuable consideration.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7451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BFP</a:t>
            </a:r>
            <a:r>
              <a:rPr lang="en-US" dirty="0" smtClean="0"/>
              <a:t>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Purchaser paid valuable consideration.</a:t>
            </a:r>
          </a:p>
          <a:p>
            <a:endParaRPr lang="en-US" b="1" dirty="0"/>
          </a:p>
          <a:p>
            <a:r>
              <a:rPr lang="en-US" b="1" dirty="0" smtClean="0"/>
              <a:t>2. </a:t>
            </a:r>
            <a:r>
              <a:rPr lang="en-US" b="1" dirty="0"/>
              <a:t> </a:t>
            </a:r>
            <a:r>
              <a:rPr lang="en-US" b="1" dirty="0" smtClean="0"/>
              <a:t>Purchaser acted in good faith.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1864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BFP</a:t>
            </a:r>
            <a:r>
              <a:rPr lang="en-US" dirty="0" smtClean="0"/>
              <a:t>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Purchaser paid valuable consideration.</a:t>
            </a:r>
          </a:p>
          <a:p>
            <a:endParaRPr lang="en-US" b="1" dirty="0"/>
          </a:p>
          <a:p>
            <a:r>
              <a:rPr lang="en-US" b="1" dirty="0" smtClean="0"/>
              <a:t>2. </a:t>
            </a:r>
            <a:r>
              <a:rPr lang="en-US" b="1" dirty="0"/>
              <a:t> </a:t>
            </a:r>
            <a:r>
              <a:rPr lang="en-US" b="1" dirty="0" smtClean="0"/>
              <a:t>Purchaser acted in good faith.</a:t>
            </a:r>
          </a:p>
          <a:p>
            <a:endParaRPr lang="en-US" b="1" dirty="0"/>
          </a:p>
          <a:p>
            <a:r>
              <a:rPr lang="en-US" b="1" dirty="0" smtClean="0"/>
              <a:t>3.  Purchaser was without notice of an illegality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860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BFP</a:t>
            </a:r>
            <a:r>
              <a:rPr lang="en-US" dirty="0" smtClean="0"/>
              <a:t>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fontScale="70000" lnSpcReduction="20000"/>
          </a:bodyPr>
          <a:lstStyle/>
          <a:p>
            <a:r>
              <a:rPr lang="en-US" b="1" i="1" dirty="0" smtClean="0"/>
              <a:t>American Finance v. Herrera</a:t>
            </a:r>
            <a:r>
              <a:rPr lang="en-US" b="1" dirty="0" smtClean="0"/>
              <a:t> – p. 108</a:t>
            </a:r>
          </a:p>
          <a:p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Independent Executor                                Beneficiary of Will</a:t>
            </a:r>
          </a:p>
          <a:p>
            <a:pPr marL="457200" lvl="1" indent="0">
              <a:buNone/>
            </a:pPr>
            <a:r>
              <a:rPr lang="en-US" b="1" dirty="0" smtClean="0"/>
              <a:t>  </a:t>
            </a:r>
            <a:r>
              <a:rPr lang="en-US" sz="2000" b="1" dirty="0" smtClean="0"/>
              <a:t>[same person as beneficiary]</a:t>
            </a:r>
          </a:p>
          <a:p>
            <a:pPr marL="457200" lvl="1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Mortgaged property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					Defaulted</a:t>
            </a:r>
          </a:p>
          <a:p>
            <a:pPr marL="457200" lvl="1" indent="0">
              <a:buNone/>
            </a:pPr>
            <a:r>
              <a:rPr lang="en-US" b="1" dirty="0" smtClean="0"/>
              <a:t>Successor PR</a:t>
            </a:r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					Foreclosure sale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					Mortgagee purchases property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					Purchaser from mortgagee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					</a:t>
            </a:r>
            <a:r>
              <a:rPr lang="en-US" b="1" dirty="0"/>
              <a:t> </a:t>
            </a:r>
            <a:r>
              <a:rPr lang="en-US" b="1" dirty="0" smtClean="0"/>
              <a:t>        </a:t>
            </a: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816100" y="4330700"/>
            <a:ext cx="3149600" cy="12573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594100" y="2565400"/>
            <a:ext cx="1371600" cy="12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007100" y="2679700"/>
            <a:ext cx="12700" cy="317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676900" y="3276600"/>
            <a:ext cx="317500" cy="292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588000" y="4521200"/>
            <a:ext cx="0" cy="330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88000" y="3898900"/>
            <a:ext cx="0" cy="317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588000" y="5156200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222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1133</TotalTime>
  <Words>179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Corbel</vt:lpstr>
      <vt:lpstr>Wingdings</vt:lpstr>
      <vt:lpstr>Wingdings 2</vt:lpstr>
      <vt:lpstr>Wingdings 3</vt:lpstr>
      <vt:lpstr>Module</vt:lpstr>
      <vt:lpstr>Issuance of  Letters</vt:lpstr>
      <vt:lpstr>When entitled to letters?</vt:lpstr>
      <vt:lpstr>Form of Letters</vt:lpstr>
      <vt:lpstr>Multiple Copies</vt:lpstr>
      <vt:lpstr>BFP Protection</vt:lpstr>
      <vt:lpstr>BFP Protection</vt:lpstr>
      <vt:lpstr>BFP Protection</vt:lpstr>
      <vt:lpstr>BFP Protection</vt:lpstr>
      <vt:lpstr>BFP Protection</vt:lpstr>
      <vt:lpstr>Expiration of Letters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108</cp:revision>
  <dcterms:created xsi:type="dcterms:W3CDTF">2010-08-22T16:14:53Z</dcterms:created>
  <dcterms:modified xsi:type="dcterms:W3CDTF">2013-09-22T19:12:16Z</dcterms:modified>
</cp:coreProperties>
</file>