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4" r:id="rId8"/>
    <p:sldId id="275" r:id="rId9"/>
    <p:sldId id="278" r:id="rId10"/>
    <p:sldId id="279" r:id="rId11"/>
    <p:sldId id="280" r:id="rId12"/>
    <p:sldId id="281" r:id="rId13"/>
    <p:sldId id="28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85748"/>
            <a:ext cx="8077200" cy="220675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Qualification of</a:t>
            </a:r>
            <a:br>
              <a:rPr lang="en-US" dirty="0" smtClean="0"/>
            </a:br>
            <a:r>
              <a:rPr lang="en-US" dirty="0" smtClean="0"/>
              <a:t>Personal Representative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Exceptions to requirement of bond</a:t>
            </a:r>
          </a:p>
          <a:p>
            <a:pPr lvl="1"/>
            <a:r>
              <a:rPr lang="en-US" b="1" dirty="0"/>
              <a:t>2</a:t>
            </a:r>
            <a:r>
              <a:rPr lang="en-US" b="1" dirty="0" smtClean="0"/>
              <a:t>.  </a:t>
            </a:r>
            <a:r>
              <a:rPr lang="en-US" b="1" dirty="0" smtClean="0"/>
              <a:t>Corporate Fiduciary</a:t>
            </a:r>
            <a:endParaRPr lang="en-US" b="1" dirty="0" smtClean="0"/>
          </a:p>
          <a:p>
            <a:pPr lvl="2"/>
            <a:r>
              <a:rPr lang="en-US" b="1" dirty="0" smtClean="0"/>
              <a:t>PC § 195</a:t>
            </a:r>
          </a:p>
          <a:p>
            <a:pPr lvl="2"/>
            <a:r>
              <a:rPr lang="en-US" b="1" dirty="0" smtClean="0"/>
              <a:t>EC </a:t>
            </a:r>
            <a:r>
              <a:rPr lang="en-US" b="1" dirty="0" smtClean="0"/>
              <a:t>§ 305.101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Why is bond automatically waived for corporate fiduciary?</a:t>
            </a:r>
          </a:p>
          <a:p>
            <a:pPr lvl="2"/>
            <a:endParaRPr lang="en-US" b="1" dirty="0"/>
          </a:p>
          <a:p>
            <a:pPr lvl="2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28666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Exceptions to requirement of bond</a:t>
            </a:r>
          </a:p>
          <a:p>
            <a:pPr lvl="1"/>
            <a:r>
              <a:rPr lang="en-US" b="1" dirty="0" smtClean="0"/>
              <a:t>3.  </a:t>
            </a:r>
            <a:r>
              <a:rPr lang="en-US" b="1" dirty="0" smtClean="0"/>
              <a:t>Court waives in an independent administration</a:t>
            </a:r>
            <a:endParaRPr lang="en-US" b="1" dirty="0" smtClean="0"/>
          </a:p>
          <a:p>
            <a:pPr lvl="2"/>
            <a:r>
              <a:rPr lang="en-US" b="1" dirty="0" smtClean="0"/>
              <a:t>PC § 145(p)</a:t>
            </a:r>
          </a:p>
          <a:p>
            <a:pPr lvl="2"/>
            <a:r>
              <a:rPr lang="en-US" b="1" dirty="0" smtClean="0"/>
              <a:t>EC </a:t>
            </a:r>
            <a:r>
              <a:rPr lang="en-US" b="1" dirty="0" smtClean="0"/>
              <a:t>§ 401.005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Whether to grant a waiver application is in court’s discretion.</a:t>
            </a:r>
          </a:p>
          <a:p>
            <a:pPr lvl="2"/>
            <a:endParaRPr lang="en-US" b="1" dirty="0"/>
          </a:p>
          <a:p>
            <a:pPr lvl="2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9293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done?</a:t>
            </a:r>
          </a:p>
          <a:p>
            <a:pPr lvl="1"/>
            <a:r>
              <a:rPr lang="en-US" b="1" dirty="0"/>
              <a:t>Before the 21</a:t>
            </a:r>
            <a:r>
              <a:rPr lang="en-US" b="1" baseline="30000" dirty="0"/>
              <a:t>st</a:t>
            </a:r>
            <a:r>
              <a:rPr lang="en-US" b="1" dirty="0"/>
              <a:t> day after the date the order </a:t>
            </a:r>
            <a:r>
              <a:rPr lang="en-US" b="1" dirty="0" smtClean="0"/>
              <a:t>granted [same as for oath]</a:t>
            </a:r>
            <a:endParaRPr lang="en-US" b="1" dirty="0"/>
          </a:p>
          <a:p>
            <a:pPr lvl="2"/>
            <a:r>
              <a:rPr lang="en-US" b="1" dirty="0"/>
              <a:t>PC § 192</a:t>
            </a:r>
          </a:p>
          <a:p>
            <a:pPr lvl="2"/>
            <a:r>
              <a:rPr lang="en-US" b="1" dirty="0"/>
              <a:t>EC § 305.003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70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Filing</a:t>
            </a:r>
          </a:p>
          <a:p>
            <a:pPr lvl="1"/>
            <a:r>
              <a:rPr lang="en-US" b="1" dirty="0"/>
              <a:t>With the clerk of the court granting letters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197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305.109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43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Oath of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Statute provides the PR’s oath</a:t>
            </a:r>
          </a:p>
          <a:p>
            <a:pPr lvl="1"/>
            <a:r>
              <a:rPr lang="en-US" b="1" dirty="0" smtClean="0"/>
              <a:t>PC § 190</a:t>
            </a:r>
          </a:p>
          <a:p>
            <a:pPr lvl="1"/>
            <a:r>
              <a:rPr lang="en-US" b="1" dirty="0" smtClean="0"/>
              <a:t>EC § 305.051 (executor)</a:t>
            </a:r>
          </a:p>
          <a:p>
            <a:pPr lvl="1"/>
            <a:r>
              <a:rPr lang="en-US" b="1" dirty="0" smtClean="0"/>
              <a:t>EC § 305.052 (administrator)</a:t>
            </a:r>
          </a:p>
          <a:p>
            <a:pPr lvl="1"/>
            <a:r>
              <a:rPr lang="en-US" b="1" dirty="0" smtClean="0"/>
              <a:t>EC § 305.053 (temporary administrator)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5854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Oath of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Oath of Executor: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/>
              <a:t>I do solemnly swear that the writing which has been offered for probate is the last will of _______, so far as I know or believe, and that I will well and truly perform all the duties of executor of said will of the estate of said ________.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780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Oath of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Who administers?</a:t>
            </a:r>
          </a:p>
          <a:p>
            <a:pPr lvl="1"/>
            <a:r>
              <a:rPr lang="en-US" b="1" dirty="0" smtClean="0"/>
              <a:t>Judge</a:t>
            </a:r>
          </a:p>
          <a:p>
            <a:pPr lvl="1"/>
            <a:r>
              <a:rPr lang="en-US" b="1" dirty="0" smtClean="0"/>
              <a:t>Notary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PC § 190</a:t>
            </a:r>
          </a:p>
          <a:p>
            <a:pPr lvl="1"/>
            <a:r>
              <a:rPr lang="en-US" b="1" dirty="0"/>
              <a:t>EC § </a:t>
            </a:r>
            <a:r>
              <a:rPr lang="en-US" b="1" dirty="0" smtClean="0"/>
              <a:t>305.054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2742920"/>
            <a:ext cx="4940300" cy="365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37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Oath of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When done?</a:t>
            </a:r>
          </a:p>
          <a:p>
            <a:pPr lvl="1"/>
            <a:r>
              <a:rPr lang="en-US" b="1" dirty="0" smtClean="0"/>
              <a:t>Before the 21</a:t>
            </a:r>
            <a:r>
              <a:rPr lang="en-US" b="1" baseline="30000" dirty="0" smtClean="0"/>
              <a:t>st</a:t>
            </a:r>
            <a:r>
              <a:rPr lang="en-US" b="1" dirty="0" smtClean="0"/>
              <a:t> day after the date the order granted</a:t>
            </a:r>
            <a:endParaRPr lang="en-US" b="1" dirty="0"/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192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305.003</a:t>
            </a:r>
          </a:p>
        </p:txBody>
      </p:sp>
    </p:spTree>
    <p:extLst>
      <p:ext uri="{BB962C8B-B14F-4D97-AF65-F5344CB8AC3E}">
        <p14:creationId xmlns:p14="http://schemas.microsoft.com/office/powerpoint/2010/main" val="336196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Oath of Office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Filing</a:t>
            </a:r>
          </a:p>
          <a:p>
            <a:pPr lvl="1"/>
            <a:r>
              <a:rPr lang="en-US" b="1" dirty="0" smtClean="0"/>
              <a:t>With the clerk of the court granting letters</a:t>
            </a:r>
            <a:endParaRPr lang="en-US" b="1" dirty="0"/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190</a:t>
            </a:r>
          </a:p>
          <a:p>
            <a:pPr lvl="2"/>
            <a:r>
              <a:rPr lang="en-US" b="1" dirty="0" smtClean="0"/>
              <a:t>EC </a:t>
            </a:r>
            <a:r>
              <a:rPr lang="en-US" b="1" dirty="0"/>
              <a:t>§ </a:t>
            </a:r>
            <a:r>
              <a:rPr lang="en-US" b="1" dirty="0" smtClean="0"/>
              <a:t>305.054</a:t>
            </a:r>
          </a:p>
        </p:txBody>
      </p:sp>
    </p:spTree>
    <p:extLst>
      <p:ext uri="{BB962C8B-B14F-4D97-AF65-F5344CB8AC3E}">
        <p14:creationId xmlns:p14="http://schemas.microsoft.com/office/powerpoint/2010/main" val="422194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www.toxicshock.tv/news/wp-content/uploads/james_bond_22_character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400" y="1904186"/>
            <a:ext cx="2952749" cy="446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ages.mylot.com/userImages/images/postphotos/234149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95056"/>
            <a:ext cx="357187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45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Presumption = required</a:t>
            </a:r>
          </a:p>
          <a:p>
            <a:pPr lvl="1"/>
            <a:r>
              <a:rPr lang="en-US" b="1" dirty="0" smtClean="0"/>
              <a:t>PC § 194</a:t>
            </a:r>
          </a:p>
          <a:p>
            <a:pPr lvl="1"/>
            <a:r>
              <a:rPr lang="en-US" b="1" dirty="0" smtClean="0"/>
              <a:t>EC </a:t>
            </a:r>
            <a:r>
              <a:rPr lang="en-US" b="1" dirty="0" smtClean="0"/>
              <a:t>§ 305.101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Purpose of bond is to protect heirs, beneficiaries, and creditors from evil PR.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671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Exceptions to requirement of bond</a:t>
            </a:r>
          </a:p>
          <a:p>
            <a:pPr lvl="1"/>
            <a:r>
              <a:rPr lang="en-US" b="1" dirty="0" smtClean="0"/>
              <a:t>1.  </a:t>
            </a:r>
            <a:r>
              <a:rPr lang="en-US" b="1" dirty="0" smtClean="0"/>
              <a:t>Testator waives in will</a:t>
            </a:r>
            <a:endParaRPr lang="en-US" b="1" dirty="0" smtClean="0"/>
          </a:p>
          <a:p>
            <a:pPr lvl="2"/>
            <a:r>
              <a:rPr lang="en-US" b="1" dirty="0" smtClean="0"/>
              <a:t>PC § 195</a:t>
            </a:r>
          </a:p>
          <a:p>
            <a:pPr lvl="2"/>
            <a:r>
              <a:rPr lang="en-US" b="1" dirty="0" smtClean="0"/>
              <a:t>EC </a:t>
            </a:r>
            <a:r>
              <a:rPr lang="en-US" b="1" dirty="0" smtClean="0"/>
              <a:t>§ 305.101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Should the testator waive bond?</a:t>
            </a:r>
          </a:p>
          <a:p>
            <a:pPr lvl="3"/>
            <a:r>
              <a:rPr lang="en-US" b="1" dirty="0" smtClean="0"/>
              <a:t>Yes: ______________________________</a:t>
            </a:r>
          </a:p>
          <a:p>
            <a:pPr lvl="3"/>
            <a:r>
              <a:rPr lang="en-US" b="1" dirty="0" smtClean="0"/>
              <a:t>No:  ______________________________</a:t>
            </a:r>
          </a:p>
          <a:p>
            <a:pPr lvl="3"/>
            <a:endParaRPr lang="en-US" b="1" dirty="0"/>
          </a:p>
          <a:p>
            <a:pPr lvl="2"/>
            <a:r>
              <a:rPr lang="en-US" b="1" dirty="0" smtClean="0"/>
              <a:t>Court may require bond even it testator waived it.</a:t>
            </a:r>
            <a:endParaRPr lang="en-US" b="1" dirty="0" smtClean="0"/>
          </a:p>
          <a:p>
            <a:pPr lvl="2"/>
            <a:endParaRPr lang="en-US" b="1" dirty="0"/>
          </a:p>
          <a:p>
            <a:pPr lvl="2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9480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1086</TotalTime>
  <Words>283</Words>
  <Application>Microsoft Office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Corbel</vt:lpstr>
      <vt:lpstr>Wingdings</vt:lpstr>
      <vt:lpstr>Wingdings 2</vt:lpstr>
      <vt:lpstr>Wingdings 3</vt:lpstr>
      <vt:lpstr>Module</vt:lpstr>
      <vt:lpstr>Qualification of Personal Representative</vt:lpstr>
      <vt:lpstr>1.  Oath of Office</vt:lpstr>
      <vt:lpstr>1.  Oath of Office</vt:lpstr>
      <vt:lpstr>1.  Oath of Office</vt:lpstr>
      <vt:lpstr>1.  Oath of Office</vt:lpstr>
      <vt:lpstr>1.  Oath of Office</vt:lpstr>
      <vt:lpstr>2.  Bond</vt:lpstr>
      <vt:lpstr>2.  Bond</vt:lpstr>
      <vt:lpstr>2.  Bond</vt:lpstr>
      <vt:lpstr>2.  Bond</vt:lpstr>
      <vt:lpstr>2.  Bond</vt:lpstr>
      <vt:lpstr>2.  Bond</vt:lpstr>
      <vt:lpstr>2.  Bond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104</cp:revision>
  <dcterms:created xsi:type="dcterms:W3CDTF">2010-08-22T16:14:53Z</dcterms:created>
  <dcterms:modified xsi:type="dcterms:W3CDTF">2013-09-22T18:26:01Z</dcterms:modified>
</cp:coreProperties>
</file>