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968248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Hearing on Application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620" y="2374900"/>
            <a:ext cx="570738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05009"/>
          </a:xfrm>
        </p:spPr>
        <p:txBody>
          <a:bodyPr>
            <a:normAutofit/>
          </a:bodyPr>
          <a:lstStyle/>
          <a:p>
            <a:r>
              <a:rPr lang="en-US" b="1" dirty="0"/>
              <a:t>5</a:t>
            </a:r>
            <a:r>
              <a:rPr lang="en-US" b="1" dirty="0" smtClean="0"/>
              <a:t>.  Personal representative is not disqualified under PC § 78; EC § 304.003:</a:t>
            </a:r>
          </a:p>
          <a:p>
            <a:pPr lvl="1"/>
            <a:r>
              <a:rPr lang="en-US" b="1" dirty="0" smtClean="0"/>
              <a:t>Minor</a:t>
            </a:r>
          </a:p>
          <a:p>
            <a:pPr lvl="1"/>
            <a:r>
              <a:rPr lang="en-US" b="1" dirty="0" smtClean="0"/>
              <a:t>Incompetent</a:t>
            </a:r>
          </a:p>
          <a:p>
            <a:pPr lvl="1"/>
            <a:r>
              <a:rPr lang="en-US" b="1" dirty="0" smtClean="0"/>
              <a:t>Convicted felon</a:t>
            </a:r>
          </a:p>
          <a:p>
            <a:pPr lvl="1"/>
            <a:r>
              <a:rPr lang="en-US" b="1" dirty="0" smtClean="0"/>
              <a:t>Non-Texas resident without resident agent</a:t>
            </a:r>
          </a:p>
          <a:p>
            <a:pPr lvl="1"/>
            <a:r>
              <a:rPr lang="en-US" b="1" dirty="0" smtClean="0"/>
              <a:t>Unauthorized corporation</a:t>
            </a:r>
          </a:p>
          <a:p>
            <a:pPr lvl="1"/>
            <a:r>
              <a:rPr lang="en-US" b="1" dirty="0" smtClean="0"/>
              <a:t>Not deemed unsuitable by court</a:t>
            </a:r>
          </a:p>
        </p:txBody>
      </p:sp>
    </p:spTree>
    <p:extLst>
      <p:ext uri="{BB962C8B-B14F-4D97-AF65-F5344CB8AC3E}">
        <p14:creationId xmlns:p14="http://schemas.microsoft.com/office/powerpoint/2010/main" val="383597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05009"/>
          </a:xfrm>
        </p:spPr>
        <p:txBody>
          <a:bodyPr>
            <a:normAutofit/>
          </a:bodyPr>
          <a:lstStyle/>
          <a:p>
            <a:r>
              <a:rPr lang="en-US" b="1" dirty="0"/>
              <a:t>5</a:t>
            </a:r>
            <a:r>
              <a:rPr lang="en-US" b="1" dirty="0" smtClean="0"/>
              <a:t>.  Personal representative is not disqualified under PC § 78; EC § 304.003:</a:t>
            </a:r>
          </a:p>
          <a:p>
            <a:pPr lvl="1"/>
            <a:r>
              <a:rPr lang="en-US" b="1" i="1" dirty="0" smtClean="0"/>
              <a:t>In re Estate of Robinson</a:t>
            </a:r>
            <a:r>
              <a:rPr lang="en-US" b="1" dirty="0" smtClean="0"/>
              <a:t> – p. 83</a:t>
            </a:r>
            <a:endParaRPr lang="en-US" b="1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368" y="3648074"/>
            <a:ext cx="3356420" cy="266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71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Requirements of Valid Will</a:t>
            </a:r>
          </a:p>
          <a:p>
            <a:pPr lvl="2"/>
            <a:r>
              <a:rPr lang="en-US" b="1" dirty="0"/>
              <a:t>PC § 84(a)</a:t>
            </a:r>
          </a:p>
          <a:p>
            <a:pPr lvl="2"/>
            <a:r>
              <a:rPr lang="en-US" b="1" dirty="0"/>
              <a:t>EC § 256.152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If will self-proved, no additional proof needed of formality compliance.</a:t>
            </a:r>
          </a:p>
        </p:txBody>
      </p:sp>
    </p:spTree>
    <p:extLst>
      <p:ext uri="{BB962C8B-B14F-4D97-AF65-F5344CB8AC3E}">
        <p14:creationId xmlns:p14="http://schemas.microsoft.com/office/powerpoint/2010/main" val="372927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Requirements of Valid Will – What?</a:t>
            </a:r>
          </a:p>
          <a:p>
            <a:pPr lvl="2"/>
            <a:r>
              <a:rPr lang="en-US" b="1" dirty="0"/>
              <a:t>PC § 84(a)</a:t>
            </a:r>
          </a:p>
          <a:p>
            <a:pPr lvl="2"/>
            <a:r>
              <a:rPr lang="en-US" b="1" dirty="0"/>
              <a:t>EC § 256.152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If will not self-proved, need proof that:</a:t>
            </a:r>
          </a:p>
          <a:p>
            <a:pPr lvl="2"/>
            <a:r>
              <a:rPr lang="en-US" b="1" dirty="0" smtClean="0"/>
              <a:t>Testator had legal capacity at time of will execution</a:t>
            </a:r>
          </a:p>
          <a:p>
            <a:pPr lvl="2"/>
            <a:r>
              <a:rPr lang="en-US" b="1" dirty="0" smtClean="0"/>
              <a:t>Testator had testamentary capacity at time of will execution</a:t>
            </a:r>
          </a:p>
          <a:p>
            <a:pPr lvl="2"/>
            <a:r>
              <a:rPr lang="en-US" b="1" dirty="0" smtClean="0"/>
              <a:t>The will complies with all formalities</a:t>
            </a:r>
          </a:p>
        </p:txBody>
      </p:sp>
    </p:spTree>
    <p:extLst>
      <p:ext uri="{BB962C8B-B14F-4D97-AF65-F5344CB8AC3E}">
        <p14:creationId xmlns:p14="http://schemas.microsoft.com/office/powerpoint/2010/main" val="417443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Requirements of Valid Will – Attested – How?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84(b)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256.153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Sworn testimony or affidavit of one or more of the attesting witnesses.</a:t>
            </a:r>
          </a:p>
          <a:p>
            <a:pPr lvl="1"/>
            <a:r>
              <a:rPr lang="en-US" b="1" dirty="0" smtClean="0"/>
              <a:t>Special procedures if witnesses unable to attend or are dead. </a:t>
            </a:r>
          </a:p>
        </p:txBody>
      </p:sp>
    </p:spTree>
    <p:extLst>
      <p:ext uri="{BB962C8B-B14F-4D97-AF65-F5344CB8AC3E}">
        <p14:creationId xmlns:p14="http://schemas.microsoft.com/office/powerpoint/2010/main" val="109140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47100" cy="4625609"/>
          </a:xfrm>
        </p:spPr>
        <p:txBody>
          <a:bodyPr/>
          <a:lstStyle/>
          <a:p>
            <a:r>
              <a:rPr lang="en-US" b="1" dirty="0" smtClean="0"/>
              <a:t>1.  Requirements of Valid Will – Holographic – How?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84(c)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256.154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Two witnesses to testator’s handwriting. </a:t>
            </a:r>
          </a:p>
        </p:txBody>
      </p:sp>
    </p:spTree>
    <p:extLst>
      <p:ext uri="{BB962C8B-B14F-4D97-AF65-F5344CB8AC3E}">
        <p14:creationId xmlns:p14="http://schemas.microsoft.com/office/powerpoint/2010/main" val="190025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47100" cy="4625609"/>
          </a:xfrm>
        </p:spPr>
        <p:txBody>
          <a:bodyPr/>
          <a:lstStyle/>
          <a:p>
            <a:r>
              <a:rPr lang="en-US" b="1" dirty="0" smtClean="0"/>
              <a:t>1.  Requirements of Valid Will – Lost Will – How?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85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256.154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1.  Same testimony as for produced will.</a:t>
            </a:r>
          </a:p>
        </p:txBody>
      </p:sp>
    </p:spTree>
    <p:extLst>
      <p:ext uri="{BB962C8B-B14F-4D97-AF65-F5344CB8AC3E}">
        <p14:creationId xmlns:p14="http://schemas.microsoft.com/office/powerpoint/2010/main" val="410063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47100" cy="4625609"/>
          </a:xfrm>
        </p:spPr>
        <p:txBody>
          <a:bodyPr/>
          <a:lstStyle/>
          <a:p>
            <a:r>
              <a:rPr lang="en-US" b="1" dirty="0" smtClean="0"/>
              <a:t>1.  Requirements of Valid Will – Lost Will – How?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85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256.154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2.  Cause of non-production.</a:t>
            </a:r>
          </a:p>
        </p:txBody>
      </p:sp>
    </p:spTree>
    <p:extLst>
      <p:ext uri="{BB962C8B-B14F-4D97-AF65-F5344CB8AC3E}">
        <p14:creationId xmlns:p14="http://schemas.microsoft.com/office/powerpoint/2010/main" val="350392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47100" cy="4625609"/>
          </a:xfrm>
        </p:spPr>
        <p:txBody>
          <a:bodyPr/>
          <a:lstStyle/>
          <a:p>
            <a:r>
              <a:rPr lang="en-US" b="1" dirty="0" smtClean="0"/>
              <a:t>1.  Requirements of Valid Will – Lost Will – How?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85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256.154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3.  Cause satisfies court that original cannot be found by reasonable diligence.</a:t>
            </a:r>
          </a:p>
        </p:txBody>
      </p:sp>
    </p:spTree>
    <p:extLst>
      <p:ext uri="{BB962C8B-B14F-4D97-AF65-F5344CB8AC3E}">
        <p14:creationId xmlns:p14="http://schemas.microsoft.com/office/powerpoint/2010/main" val="420057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47100" cy="4625609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1.  Requirements of Valid Will – Lost Will – How?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85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256.154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4.  Contents substantially proved by testimony of a credible witness who:</a:t>
            </a:r>
          </a:p>
          <a:p>
            <a:pPr lvl="2"/>
            <a:r>
              <a:rPr lang="en-US" b="1" dirty="0" smtClean="0"/>
              <a:t>Read the will,</a:t>
            </a:r>
          </a:p>
          <a:p>
            <a:pPr lvl="2"/>
            <a:r>
              <a:rPr lang="en-US" b="1" dirty="0" smtClean="0"/>
              <a:t>Heard the will read, or</a:t>
            </a:r>
          </a:p>
          <a:p>
            <a:pPr lvl="2"/>
            <a:r>
              <a:rPr lang="en-US" b="1" dirty="0" smtClean="0"/>
              <a:t>Can identify a copy.</a:t>
            </a:r>
          </a:p>
          <a:p>
            <a:pPr lvl="2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6852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First Monday after at least 10 days from the date the citation was served.</a:t>
            </a:r>
          </a:p>
          <a:p>
            <a:pPr lvl="1"/>
            <a:r>
              <a:rPr lang="en-US" b="1" dirty="0" smtClean="0"/>
              <a:t>PC § 33(g)</a:t>
            </a:r>
          </a:p>
          <a:p>
            <a:pPr lvl="1"/>
            <a:r>
              <a:rPr lang="en-US" b="1" dirty="0" smtClean="0"/>
              <a:t>EC § 51.104</a:t>
            </a:r>
          </a:p>
        </p:txBody>
      </p:sp>
    </p:spTree>
    <p:extLst>
      <p:ext uri="{BB962C8B-B14F-4D97-AF65-F5344CB8AC3E}">
        <p14:creationId xmlns:p14="http://schemas.microsoft.com/office/powerpoint/2010/main" val="251731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47100" cy="4625609"/>
          </a:xfrm>
        </p:spPr>
        <p:txBody>
          <a:bodyPr/>
          <a:lstStyle/>
          <a:p>
            <a:r>
              <a:rPr lang="en-US" b="1" dirty="0" smtClean="0"/>
              <a:t>1.  Requirements of Valid Will – Lost Will – How?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85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256.154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i="1" dirty="0"/>
              <a:t>In re Estate of Catlin</a:t>
            </a:r>
            <a:r>
              <a:rPr lang="en-US" b="1" dirty="0"/>
              <a:t>, </a:t>
            </a:r>
            <a:r>
              <a:rPr lang="en-US" dirty="0"/>
              <a:t>311 S.W.3d 697 (Tex. App.—Amarillo 2010, pet. denied).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001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47100" cy="4625609"/>
          </a:xfrm>
        </p:spPr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Will has not been revoked.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84(a)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256.152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Presumption of non-revocation</a:t>
            </a:r>
          </a:p>
          <a:p>
            <a:pPr lvl="2"/>
            <a:r>
              <a:rPr lang="en-US" b="1" i="1" dirty="0" smtClean="0"/>
              <a:t>Ashley v. Usher</a:t>
            </a:r>
            <a:r>
              <a:rPr lang="en-US" b="1" dirty="0" smtClean="0"/>
              <a:t> – p. 93</a:t>
            </a:r>
          </a:p>
          <a:p>
            <a:pPr lvl="3"/>
            <a:r>
              <a:rPr lang="en-US" b="1" dirty="0" smtClean="0"/>
              <a:t>Source of will “normal”</a:t>
            </a:r>
          </a:p>
          <a:p>
            <a:pPr lvl="4"/>
            <a:r>
              <a:rPr lang="en-US" b="1" dirty="0" smtClean="0"/>
              <a:t>Person to whom testator delivered it, or</a:t>
            </a:r>
          </a:p>
          <a:p>
            <a:pPr lvl="4"/>
            <a:r>
              <a:rPr lang="en-US" b="1" dirty="0" smtClean="0"/>
              <a:t>Among testator’s valuable papers</a:t>
            </a:r>
          </a:p>
          <a:p>
            <a:pPr lvl="3"/>
            <a:r>
              <a:rPr lang="en-US" b="1" dirty="0" smtClean="0"/>
              <a:t>No suspicious circumstances</a:t>
            </a:r>
          </a:p>
        </p:txBody>
      </p:sp>
    </p:spTree>
    <p:extLst>
      <p:ext uri="{BB962C8B-B14F-4D97-AF65-F5344CB8AC3E}">
        <p14:creationId xmlns:p14="http://schemas.microsoft.com/office/powerpoint/2010/main" val="224268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47100" cy="4625609"/>
          </a:xfrm>
        </p:spPr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Will has not been revoked.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84(a)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256.152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Presumption of revocation</a:t>
            </a:r>
          </a:p>
          <a:p>
            <a:pPr lvl="2"/>
            <a:r>
              <a:rPr lang="en-US" b="1" i="1" dirty="0" smtClean="0"/>
              <a:t>Mingo v. Mingo </a:t>
            </a:r>
            <a:r>
              <a:rPr lang="en-US" b="1" dirty="0" smtClean="0"/>
              <a:t>– p. 96</a:t>
            </a:r>
          </a:p>
          <a:p>
            <a:pPr lvl="3"/>
            <a:r>
              <a:rPr lang="en-US" b="1" dirty="0" smtClean="0"/>
              <a:t>Presumed revoked if cannot produce original.</a:t>
            </a:r>
          </a:p>
        </p:txBody>
      </p:sp>
    </p:spTree>
    <p:extLst>
      <p:ext uri="{BB962C8B-B14F-4D97-AF65-F5344CB8AC3E}">
        <p14:creationId xmlns:p14="http://schemas.microsoft.com/office/powerpoint/2010/main" val="231288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to 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47100" cy="4625609"/>
          </a:xfrm>
        </p:spPr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Person to whom letters are to be issued is the named executor.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88(c)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301.152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1403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Proof for Letters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 necessity exists for an administration</a:t>
            </a:r>
          </a:p>
          <a:p>
            <a:pPr lvl="2"/>
            <a:r>
              <a:rPr lang="en-US" b="1" dirty="0" smtClean="0"/>
              <a:t>PC § 88(d)</a:t>
            </a:r>
          </a:p>
          <a:p>
            <a:pPr lvl="2"/>
            <a:r>
              <a:rPr lang="en-US" b="1" dirty="0" smtClean="0"/>
              <a:t>EC § 301.153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Existence of two or more debts so need to determine priority</a:t>
            </a:r>
          </a:p>
        </p:txBody>
      </p:sp>
    </p:spTree>
    <p:extLst>
      <p:ext uri="{BB962C8B-B14F-4D97-AF65-F5344CB8AC3E}">
        <p14:creationId xmlns:p14="http://schemas.microsoft.com/office/powerpoint/2010/main" val="355502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Proof for Letters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 necessity exists for an administration</a:t>
            </a:r>
          </a:p>
          <a:p>
            <a:pPr lvl="2"/>
            <a:r>
              <a:rPr lang="en-US" b="1" dirty="0" smtClean="0"/>
              <a:t>PC § 88(d)</a:t>
            </a:r>
          </a:p>
          <a:p>
            <a:pPr lvl="2"/>
            <a:r>
              <a:rPr lang="en-US" b="1" dirty="0" smtClean="0"/>
              <a:t>EC § 301.153</a:t>
            </a:r>
          </a:p>
          <a:p>
            <a:pPr marL="768096" lvl="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Existence of two or more debts so need to determine priority</a:t>
            </a:r>
          </a:p>
          <a:p>
            <a:pPr lvl="1"/>
            <a:r>
              <a:rPr lang="en-US" b="1" dirty="0" smtClean="0"/>
              <a:t>Partition of estate needed as more than one heir</a:t>
            </a:r>
          </a:p>
        </p:txBody>
      </p:sp>
    </p:spTree>
    <p:extLst>
      <p:ext uri="{BB962C8B-B14F-4D97-AF65-F5344CB8AC3E}">
        <p14:creationId xmlns:p14="http://schemas.microsoft.com/office/powerpoint/2010/main" val="360356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Proof for Letters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 necessity exists for an administration</a:t>
            </a:r>
          </a:p>
          <a:p>
            <a:pPr lvl="2"/>
            <a:r>
              <a:rPr lang="en-US" b="1" dirty="0" smtClean="0"/>
              <a:t>PC § 88(d)</a:t>
            </a:r>
          </a:p>
          <a:p>
            <a:pPr lvl="2"/>
            <a:r>
              <a:rPr lang="en-US" b="1" dirty="0" smtClean="0"/>
              <a:t>EC § 301.153</a:t>
            </a:r>
          </a:p>
          <a:p>
            <a:pPr marL="768096" lvl="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Existence of two or more debts so need to determine priority</a:t>
            </a:r>
          </a:p>
          <a:p>
            <a:pPr lvl="1"/>
            <a:r>
              <a:rPr lang="en-US" b="1" dirty="0" smtClean="0"/>
              <a:t>Partition of estate needed as more than one heir</a:t>
            </a:r>
          </a:p>
          <a:p>
            <a:pPr lvl="1"/>
            <a:r>
              <a:rPr lang="en-US" b="1" dirty="0" smtClean="0"/>
              <a:t>Administration needed to recover estate property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4440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Proof for Letters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no necessity exists for an administration, those holding estate property may directly pay heirs. </a:t>
            </a:r>
          </a:p>
          <a:p>
            <a:pPr lvl="2"/>
            <a:r>
              <a:rPr lang="en-US" b="1" dirty="0" smtClean="0"/>
              <a:t>PC § 180</a:t>
            </a:r>
          </a:p>
          <a:p>
            <a:pPr lvl="2"/>
            <a:r>
              <a:rPr lang="en-US" b="1" dirty="0" smtClean="0"/>
              <a:t>EC § 301.153(c)</a:t>
            </a:r>
          </a:p>
        </p:txBody>
      </p:sp>
    </p:spTree>
    <p:extLst>
      <p:ext uri="{BB962C8B-B14F-4D97-AF65-F5344CB8AC3E}">
        <p14:creationId xmlns:p14="http://schemas.microsoft.com/office/powerpoint/2010/main" val="281507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Proof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All applicants must prove these things.</a:t>
            </a:r>
          </a:p>
          <a:p>
            <a:endParaRPr lang="en-US" b="1" dirty="0"/>
          </a:p>
          <a:p>
            <a:r>
              <a:rPr lang="en-US" b="1" dirty="0" smtClean="0"/>
              <a:t>Often in form of affidavit by applicant or applicant’s attorney.</a:t>
            </a:r>
          </a:p>
          <a:p>
            <a:endParaRPr lang="en-US" b="1" dirty="0"/>
          </a:p>
          <a:p>
            <a:r>
              <a:rPr lang="en-US" b="1" dirty="0" smtClean="0"/>
              <a:t>PC </a:t>
            </a:r>
            <a:r>
              <a:rPr lang="en-US" b="1" dirty="0"/>
              <a:t>§ 88(a</a:t>
            </a:r>
            <a:r>
              <a:rPr lang="en-US" b="1" dirty="0" smtClean="0"/>
              <a:t>)</a:t>
            </a:r>
          </a:p>
          <a:p>
            <a:endParaRPr lang="en-US" b="1" dirty="0"/>
          </a:p>
          <a:p>
            <a:r>
              <a:rPr lang="en-US" b="1" dirty="0" smtClean="0"/>
              <a:t>EC </a:t>
            </a:r>
            <a:r>
              <a:rPr lang="en-US" b="1" dirty="0"/>
              <a:t>§ </a:t>
            </a:r>
            <a:r>
              <a:rPr lang="en-US" b="1" dirty="0" smtClean="0"/>
              <a:t>251.151 (testacy)</a:t>
            </a:r>
          </a:p>
          <a:p>
            <a:r>
              <a:rPr lang="en-US" b="1" dirty="0" smtClean="0"/>
              <a:t>EC § 301.151 (intestacy)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31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Person is dead</a:t>
            </a:r>
          </a:p>
          <a:p>
            <a:pPr lvl="1"/>
            <a:r>
              <a:rPr lang="en-US" b="1" dirty="0" smtClean="0"/>
              <a:t>Death certificate</a:t>
            </a:r>
          </a:p>
          <a:p>
            <a:pPr lvl="1"/>
            <a:r>
              <a:rPr lang="en-US" b="1" dirty="0" smtClean="0"/>
              <a:t>Circumstantial evidence </a:t>
            </a:r>
          </a:p>
          <a:p>
            <a:pPr lvl="2"/>
            <a:r>
              <a:rPr lang="en-US" b="1" dirty="0" smtClean="0"/>
              <a:t>PC § 72</a:t>
            </a:r>
          </a:p>
          <a:p>
            <a:pPr lvl="2"/>
            <a:r>
              <a:rPr lang="en-US" b="1" dirty="0" smtClean="0"/>
              <a:t>EC Chapter 454</a:t>
            </a:r>
          </a:p>
        </p:txBody>
      </p:sp>
    </p:spTree>
    <p:extLst>
      <p:ext uri="{BB962C8B-B14F-4D97-AF65-F5344CB8AC3E}">
        <p14:creationId xmlns:p14="http://schemas.microsoft.com/office/powerpoint/2010/main" val="397494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4 years have not elapsed between:</a:t>
            </a:r>
          </a:p>
          <a:p>
            <a:pPr lvl="1"/>
            <a:r>
              <a:rPr lang="en-US" b="1" dirty="0" smtClean="0"/>
              <a:t>Date of death</a:t>
            </a:r>
          </a:p>
          <a:p>
            <a:pPr lvl="1"/>
            <a:r>
              <a:rPr lang="en-US" b="1" dirty="0" smtClean="0"/>
              <a:t>Date of application</a:t>
            </a:r>
          </a:p>
        </p:txBody>
      </p:sp>
    </p:spTree>
    <p:extLst>
      <p:ext uri="{BB962C8B-B14F-4D97-AF65-F5344CB8AC3E}">
        <p14:creationId xmlns:p14="http://schemas.microsoft.com/office/powerpoint/2010/main" val="112520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Court has jurisdiction and venue.</a:t>
            </a:r>
          </a:p>
        </p:txBody>
      </p:sp>
    </p:spTree>
    <p:extLst>
      <p:ext uri="{BB962C8B-B14F-4D97-AF65-F5344CB8AC3E}">
        <p14:creationId xmlns:p14="http://schemas.microsoft.com/office/powerpoint/2010/main" val="85396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Proper citation.</a:t>
            </a:r>
          </a:p>
        </p:txBody>
      </p:sp>
    </p:spTree>
    <p:extLst>
      <p:ext uri="{BB962C8B-B14F-4D97-AF65-F5344CB8AC3E}">
        <p14:creationId xmlns:p14="http://schemas.microsoft.com/office/powerpoint/2010/main" val="18637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05009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4.  Personal representative is qualified under PC § 77; EC § 304.001:</a:t>
            </a:r>
          </a:p>
          <a:p>
            <a:pPr lvl="1"/>
            <a:r>
              <a:rPr lang="en-US" b="1" dirty="0" smtClean="0"/>
              <a:t>Person named, if will.</a:t>
            </a:r>
          </a:p>
          <a:p>
            <a:pPr lvl="1"/>
            <a:r>
              <a:rPr lang="en-US" b="1" dirty="0" smtClean="0"/>
              <a:t>Spouse</a:t>
            </a:r>
          </a:p>
          <a:p>
            <a:pPr lvl="1"/>
            <a:r>
              <a:rPr lang="en-US" b="1" dirty="0" smtClean="0"/>
              <a:t>Principal heir or beneficiary</a:t>
            </a:r>
          </a:p>
          <a:p>
            <a:pPr lvl="1"/>
            <a:r>
              <a:rPr lang="en-US" b="1" dirty="0" smtClean="0"/>
              <a:t>Any heir or beneficiary</a:t>
            </a:r>
          </a:p>
          <a:p>
            <a:pPr lvl="1"/>
            <a:r>
              <a:rPr lang="en-US" b="1" dirty="0" smtClean="0"/>
              <a:t>Next of kin</a:t>
            </a:r>
          </a:p>
          <a:p>
            <a:pPr lvl="1"/>
            <a:r>
              <a:rPr lang="en-US" b="1" dirty="0" smtClean="0"/>
              <a:t>Creditor</a:t>
            </a:r>
            <a:endParaRPr lang="en-US" b="1" dirty="0"/>
          </a:p>
          <a:p>
            <a:pPr lvl="1"/>
            <a:r>
              <a:rPr lang="en-US" b="1" dirty="0" smtClean="0"/>
              <a:t>Person of good character</a:t>
            </a:r>
          </a:p>
          <a:p>
            <a:pPr lvl="1"/>
            <a:r>
              <a:rPr lang="en-US" b="1" dirty="0" smtClean="0"/>
              <a:t>Anyone else not disqualified</a:t>
            </a:r>
          </a:p>
        </p:txBody>
      </p:sp>
    </p:spTree>
    <p:extLst>
      <p:ext uri="{BB962C8B-B14F-4D97-AF65-F5344CB8AC3E}">
        <p14:creationId xmlns:p14="http://schemas.microsoft.com/office/powerpoint/2010/main" val="316990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05009"/>
          </a:xfrm>
        </p:spPr>
        <p:txBody>
          <a:bodyPr>
            <a:normAutofit/>
          </a:bodyPr>
          <a:lstStyle/>
          <a:p>
            <a:r>
              <a:rPr lang="en-US" b="1" dirty="0" smtClean="0"/>
              <a:t>4.  Personal representative is qualified under PC § 77; EC § 304.001:</a:t>
            </a:r>
          </a:p>
          <a:p>
            <a:pPr lvl="1"/>
            <a:r>
              <a:rPr lang="en-US" b="1" dirty="0" smtClean="0"/>
              <a:t>If several individuals are equally entitled (e.g., four children of intestate widow), court may either:</a:t>
            </a:r>
          </a:p>
          <a:p>
            <a:pPr lvl="2"/>
            <a:r>
              <a:rPr lang="en-US" b="1" dirty="0" smtClean="0"/>
              <a:t>Appoint the one person court thinks most likely to do the best job, or</a:t>
            </a:r>
          </a:p>
          <a:p>
            <a:pPr lvl="2"/>
            <a:r>
              <a:rPr lang="en-US" b="1" dirty="0" smtClean="0"/>
              <a:t>Appoint jointly.</a:t>
            </a:r>
          </a:p>
        </p:txBody>
      </p:sp>
    </p:spTree>
    <p:extLst>
      <p:ext uri="{BB962C8B-B14F-4D97-AF65-F5344CB8AC3E}">
        <p14:creationId xmlns:p14="http://schemas.microsoft.com/office/powerpoint/2010/main" val="371874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1001</TotalTime>
  <Words>871</Words>
  <Application>Microsoft Office PowerPoint</Application>
  <PresentationFormat>On-screen Show (4:3)</PresentationFormat>
  <Paragraphs>163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Corbel</vt:lpstr>
      <vt:lpstr>Wingdings</vt:lpstr>
      <vt:lpstr>Wingdings 2</vt:lpstr>
      <vt:lpstr>Wingdings 3</vt:lpstr>
      <vt:lpstr>Module</vt:lpstr>
      <vt:lpstr>Hearing on Application</vt:lpstr>
      <vt:lpstr>When?</vt:lpstr>
      <vt:lpstr>General Proof </vt:lpstr>
      <vt:lpstr>General Proof</vt:lpstr>
      <vt:lpstr>General Proof</vt:lpstr>
      <vt:lpstr>General Proof</vt:lpstr>
      <vt:lpstr>General Proof</vt:lpstr>
      <vt:lpstr>General Proof</vt:lpstr>
      <vt:lpstr>General Proof</vt:lpstr>
      <vt:lpstr>General Proof</vt:lpstr>
      <vt:lpstr>General Proof</vt:lpstr>
      <vt:lpstr>Proof to Probate Will</vt:lpstr>
      <vt:lpstr>Proof to Probate Will</vt:lpstr>
      <vt:lpstr>Proof to Probate Will</vt:lpstr>
      <vt:lpstr>Proof to Probate Will</vt:lpstr>
      <vt:lpstr>Proof to Probate Will</vt:lpstr>
      <vt:lpstr>Proof to Probate Will</vt:lpstr>
      <vt:lpstr>Proof to Probate Will</vt:lpstr>
      <vt:lpstr>Proof to Probate Will</vt:lpstr>
      <vt:lpstr>Proof to Probate Will</vt:lpstr>
      <vt:lpstr>Proof to Probate Will</vt:lpstr>
      <vt:lpstr>Proof to Probate Will</vt:lpstr>
      <vt:lpstr>Proof to Probate Will</vt:lpstr>
      <vt:lpstr>Proof for Letters of Administration</vt:lpstr>
      <vt:lpstr>Proof for Letters of Administration</vt:lpstr>
      <vt:lpstr>Proof for Letters of Administration</vt:lpstr>
      <vt:lpstr>Proof for Letters of Administration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94</cp:revision>
  <dcterms:created xsi:type="dcterms:W3CDTF">2010-08-22T16:14:53Z</dcterms:created>
  <dcterms:modified xsi:type="dcterms:W3CDTF">2013-09-15T20:55:05Z</dcterms:modified>
</cp:coreProperties>
</file>