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9/8/2013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9/8/2013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9/8/2013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/>
              <a:pPr/>
              <a:t>9/8/2013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/>
              <a:pPr/>
              <a:t>9/8/2013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0817" y="1373658"/>
            <a:ext cx="2690191" cy="2482723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Locate</a:t>
            </a:r>
            <a:br>
              <a:rPr lang="en-US" sz="6000" dirty="0" smtClean="0"/>
            </a:br>
            <a:r>
              <a:rPr lang="en-US" sz="6000" dirty="0" smtClean="0"/>
              <a:t>Will</a:t>
            </a:r>
            <a:r>
              <a:rPr lang="en-US" sz="6000" dirty="0" smtClean="0"/>
              <a:t/>
            </a:r>
            <a:br>
              <a:rPr lang="en-US" sz="6000" dirty="0" smtClean="0"/>
            </a:br>
            <a:endParaRPr lang="en-US" sz="4000" dirty="0"/>
          </a:p>
        </p:txBody>
      </p:sp>
      <p:pic>
        <p:nvPicPr>
          <p:cNvPr id="4" name="Picture 2" descr="http://www.duranfirm.com/images/Last%20Will%20Pi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0408" y="887895"/>
            <a:ext cx="5021469" cy="37661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 Significant Individuals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Duty of Custodian</a:t>
            </a:r>
          </a:p>
          <a:p>
            <a:pPr lvl="1"/>
            <a:r>
              <a:rPr lang="en-US" b="1" dirty="0" smtClean="0"/>
              <a:t>PC § 75</a:t>
            </a:r>
          </a:p>
          <a:p>
            <a:pPr lvl="1"/>
            <a:r>
              <a:rPr lang="en-US" b="1" dirty="0" smtClean="0"/>
              <a:t>EC §§ 252.201-252.204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0650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 Significant Individuals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Duty of Custodian</a:t>
            </a:r>
          </a:p>
          <a:p>
            <a:pPr lvl="1"/>
            <a:r>
              <a:rPr lang="en-US" b="1" dirty="0" smtClean="0"/>
              <a:t>No duty to probate will</a:t>
            </a:r>
          </a:p>
        </p:txBody>
      </p:sp>
    </p:spTree>
    <p:extLst>
      <p:ext uri="{BB962C8B-B14F-4D97-AF65-F5344CB8AC3E}">
        <p14:creationId xmlns:p14="http://schemas.microsoft.com/office/powerpoint/2010/main" val="101149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 Significant Individuals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Duty of Custodian</a:t>
            </a:r>
          </a:p>
          <a:p>
            <a:pPr lvl="1"/>
            <a:r>
              <a:rPr lang="en-US" b="1" dirty="0" smtClean="0"/>
              <a:t>No duty to probate will</a:t>
            </a:r>
          </a:p>
          <a:p>
            <a:pPr lvl="1"/>
            <a:r>
              <a:rPr lang="en-US" b="1" dirty="0" smtClean="0"/>
              <a:t>Duty to deliver to court with jurisdiction</a:t>
            </a:r>
          </a:p>
        </p:txBody>
      </p:sp>
    </p:spTree>
    <p:extLst>
      <p:ext uri="{BB962C8B-B14F-4D97-AF65-F5344CB8AC3E}">
        <p14:creationId xmlns:p14="http://schemas.microsoft.com/office/powerpoint/2010/main" val="186683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 Significant Individuals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Duty of Custodian</a:t>
            </a:r>
          </a:p>
          <a:p>
            <a:pPr lvl="1"/>
            <a:r>
              <a:rPr lang="en-US" b="1" dirty="0" smtClean="0"/>
              <a:t>No duty to probate will</a:t>
            </a:r>
          </a:p>
          <a:p>
            <a:pPr lvl="1"/>
            <a:r>
              <a:rPr lang="en-US" b="1" dirty="0" smtClean="0"/>
              <a:t>Duty to deliver to court with jurisdiction</a:t>
            </a:r>
          </a:p>
          <a:p>
            <a:pPr lvl="1"/>
            <a:r>
              <a:rPr lang="en-US" b="1" dirty="0" smtClean="0"/>
              <a:t>If failure to deliver, may be arrested and imprisoned until person delivers and is liable for damages.</a:t>
            </a:r>
          </a:p>
        </p:txBody>
      </p:sp>
    </p:spTree>
    <p:extLst>
      <p:ext uri="{BB962C8B-B14F-4D97-AF65-F5344CB8AC3E}">
        <p14:creationId xmlns:p14="http://schemas.microsoft.com/office/powerpoint/2010/main" val="53692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 Clerk of Court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All counties where decedent lived</a:t>
            </a:r>
          </a:p>
          <a:p>
            <a:pPr lvl="1"/>
            <a:r>
              <a:rPr lang="en-US" b="1" dirty="0"/>
              <a:t>PC § </a:t>
            </a:r>
            <a:r>
              <a:rPr lang="en-US" b="1" dirty="0" smtClean="0"/>
              <a:t>71</a:t>
            </a:r>
            <a:endParaRPr lang="en-US" b="1" dirty="0"/>
          </a:p>
          <a:p>
            <a:pPr lvl="1"/>
            <a:r>
              <a:rPr lang="en-US" b="1" dirty="0"/>
              <a:t>EC §§ </a:t>
            </a:r>
            <a:r>
              <a:rPr lang="en-US" b="1" dirty="0" smtClean="0"/>
              <a:t>252.001-252.153</a:t>
            </a:r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9753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Hard to prove a negative, that is, that a person died without a will.</a:t>
            </a:r>
          </a:p>
          <a:p>
            <a:endParaRPr lang="en-US" b="1" dirty="0"/>
          </a:p>
          <a:p>
            <a:r>
              <a:rPr lang="en-US" b="1" dirty="0" smtClean="0"/>
              <a:t>Thus, must perform due diligence to locate the will.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2775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Home and Office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98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Safe Deposit 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Procedures in:</a:t>
            </a:r>
          </a:p>
          <a:p>
            <a:pPr lvl="1"/>
            <a:r>
              <a:rPr lang="en-US" b="1" dirty="0" smtClean="0"/>
              <a:t>Probate Code §§ 36B-36F</a:t>
            </a:r>
          </a:p>
          <a:p>
            <a:pPr lvl="1"/>
            <a:r>
              <a:rPr lang="en-US" b="1" dirty="0" smtClean="0"/>
              <a:t>Estates Code Chapter 151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Without court order</a:t>
            </a:r>
          </a:p>
          <a:p>
            <a:pPr lvl="1"/>
            <a:r>
              <a:rPr lang="en-US" b="1" dirty="0" smtClean="0"/>
              <a:t>With court order</a:t>
            </a:r>
          </a:p>
        </p:txBody>
      </p:sp>
    </p:spTree>
    <p:extLst>
      <p:ext uri="{BB962C8B-B14F-4D97-AF65-F5344CB8AC3E}">
        <p14:creationId xmlns:p14="http://schemas.microsoft.com/office/powerpoint/2010/main" val="92344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Safe Deposit 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Without Court Order</a:t>
            </a:r>
          </a:p>
          <a:p>
            <a:pPr lvl="1"/>
            <a:r>
              <a:rPr lang="en-US" b="1" dirty="0" smtClean="0"/>
              <a:t>Discretionary with bank</a:t>
            </a:r>
            <a:endParaRPr lang="en-US" b="1" dirty="0"/>
          </a:p>
          <a:p>
            <a:pPr marL="457200" lvl="1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18491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Safe Deposit 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Without Court Order</a:t>
            </a:r>
          </a:p>
          <a:p>
            <a:pPr lvl="1"/>
            <a:r>
              <a:rPr lang="en-US" b="1" dirty="0" smtClean="0"/>
              <a:t>Persons who may ask:</a:t>
            </a:r>
          </a:p>
          <a:p>
            <a:pPr lvl="2"/>
            <a:r>
              <a:rPr lang="en-US" b="1" dirty="0" smtClean="0"/>
              <a:t>Spouse</a:t>
            </a:r>
          </a:p>
          <a:p>
            <a:pPr lvl="2"/>
            <a:r>
              <a:rPr lang="en-US" b="1" dirty="0" smtClean="0"/>
              <a:t>Parent</a:t>
            </a:r>
          </a:p>
          <a:p>
            <a:pPr lvl="2"/>
            <a:r>
              <a:rPr lang="en-US" b="1" dirty="0" smtClean="0"/>
              <a:t>Adult descendant</a:t>
            </a:r>
          </a:p>
          <a:p>
            <a:pPr lvl="2"/>
            <a:r>
              <a:rPr lang="en-US" b="1" dirty="0" smtClean="0"/>
              <a:t>Named executor who can prove it with a copy of will</a:t>
            </a:r>
            <a:endParaRPr lang="en-US" b="1" dirty="0"/>
          </a:p>
          <a:p>
            <a:pPr marL="457200" lvl="1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408420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Safe Deposit 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Without Court Order</a:t>
            </a:r>
          </a:p>
          <a:p>
            <a:pPr lvl="1"/>
            <a:r>
              <a:rPr lang="en-US" b="1" dirty="0" smtClean="0"/>
              <a:t>Delivery of found documents:</a:t>
            </a:r>
          </a:p>
          <a:p>
            <a:pPr lvl="2"/>
            <a:r>
              <a:rPr lang="en-US" b="1" dirty="0" smtClean="0"/>
              <a:t>Will = clerk of court with jurisdiction and venue, or</a:t>
            </a:r>
            <a:br>
              <a:rPr lang="en-US" b="1" dirty="0" smtClean="0"/>
            </a:br>
            <a:r>
              <a:rPr lang="en-US" b="1" dirty="0" smtClean="0"/>
              <a:t>named executor </a:t>
            </a:r>
          </a:p>
          <a:p>
            <a:pPr lvl="2"/>
            <a:r>
              <a:rPr lang="en-US" b="1" dirty="0" smtClean="0"/>
              <a:t>Burial plot deed or burial instructions = person inspecting</a:t>
            </a:r>
          </a:p>
          <a:p>
            <a:pPr lvl="2"/>
            <a:r>
              <a:rPr lang="en-US" b="1" dirty="0" smtClean="0"/>
              <a:t>Life insurance policy = any named beneficiary</a:t>
            </a:r>
          </a:p>
          <a:p>
            <a:pPr lvl="2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68388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Safe Deposit 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With Court Order</a:t>
            </a:r>
          </a:p>
          <a:p>
            <a:pPr lvl="1"/>
            <a:r>
              <a:rPr lang="en-US" b="1" dirty="0" smtClean="0"/>
              <a:t>Court designates person who may inspect</a:t>
            </a:r>
          </a:p>
          <a:p>
            <a:pPr lvl="1"/>
            <a:r>
              <a:rPr lang="en-US" b="1" dirty="0" smtClean="0"/>
              <a:t>Examination occurs in presence of this person AND the judge or the judge’s agent</a:t>
            </a:r>
          </a:p>
        </p:txBody>
      </p:sp>
    </p:spTree>
    <p:extLst>
      <p:ext uri="{BB962C8B-B14F-4D97-AF65-F5344CB8AC3E}">
        <p14:creationId xmlns:p14="http://schemas.microsoft.com/office/powerpoint/2010/main" val="123845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Safe Deposit 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With Court Order</a:t>
            </a:r>
          </a:p>
          <a:p>
            <a:pPr lvl="1"/>
            <a:r>
              <a:rPr lang="en-US" b="1" dirty="0" smtClean="0"/>
              <a:t>Delivery of found documents</a:t>
            </a:r>
          </a:p>
          <a:p>
            <a:pPr lvl="2"/>
            <a:r>
              <a:rPr lang="en-US" b="1" dirty="0" smtClean="0"/>
              <a:t>Will = clerk of court with jurisdiction in same county as ordering judge</a:t>
            </a:r>
          </a:p>
          <a:p>
            <a:pPr lvl="2"/>
            <a:r>
              <a:rPr lang="en-US" b="1" dirty="0" smtClean="0"/>
              <a:t>Burial plot deed = person designated in court order</a:t>
            </a:r>
          </a:p>
          <a:p>
            <a:pPr lvl="2"/>
            <a:r>
              <a:rPr lang="en-US" b="1" dirty="0" smtClean="0"/>
              <a:t>Life insurance policy = any named beneficiary</a:t>
            </a:r>
          </a:p>
        </p:txBody>
      </p:sp>
    </p:spTree>
    <p:extLst>
      <p:ext uri="{BB962C8B-B14F-4D97-AF65-F5344CB8AC3E}">
        <p14:creationId xmlns:p14="http://schemas.microsoft.com/office/powerpoint/2010/main" val="154949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890</TotalTime>
  <Words>288</Words>
  <Application>Microsoft Office PowerPoint</Application>
  <PresentationFormat>On-screen Show (4:3)</PresentationFormat>
  <Paragraphs>59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Corbel</vt:lpstr>
      <vt:lpstr>Wingdings</vt:lpstr>
      <vt:lpstr>Wingdings 2</vt:lpstr>
      <vt:lpstr>Wingdings 3</vt:lpstr>
      <vt:lpstr>Module</vt:lpstr>
      <vt:lpstr>Locate Will </vt:lpstr>
      <vt:lpstr>The Problem</vt:lpstr>
      <vt:lpstr>1.  Home and Office</vt:lpstr>
      <vt:lpstr>2.  Safe Deposit Box</vt:lpstr>
      <vt:lpstr>2.  Safe Deposit Box</vt:lpstr>
      <vt:lpstr>2.  Safe Deposit Box</vt:lpstr>
      <vt:lpstr>2.  Safe Deposit Box</vt:lpstr>
      <vt:lpstr>2.  Safe Deposit Box</vt:lpstr>
      <vt:lpstr>2.  Safe Deposit Box</vt:lpstr>
      <vt:lpstr>3.  Significant Individuals</vt:lpstr>
      <vt:lpstr>3.  Significant Individuals</vt:lpstr>
      <vt:lpstr>3.  Significant Individuals</vt:lpstr>
      <vt:lpstr>3.  Significant Individuals</vt:lpstr>
      <vt:lpstr>4.  Clerk of Court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Wills and Trusts</dc:title>
  <dc:creator>Gerry W. Beyer</dc:creator>
  <cp:lastModifiedBy>Gerry Beyer</cp:lastModifiedBy>
  <cp:revision>78</cp:revision>
  <dcterms:created xsi:type="dcterms:W3CDTF">2010-08-22T16:14:53Z</dcterms:created>
  <dcterms:modified xsi:type="dcterms:W3CDTF">2013-09-08T22:20:09Z</dcterms:modified>
</cp:coreProperties>
</file>