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834" y="1174878"/>
            <a:ext cx="4611757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Statutes</a:t>
            </a:r>
            <a:br>
              <a:rPr lang="en-US" sz="6000" dirty="0" smtClean="0"/>
            </a:br>
            <a:r>
              <a:rPr lang="en-US" sz="6000" dirty="0" smtClean="0"/>
              <a:t>of</a:t>
            </a:r>
            <a:br>
              <a:rPr lang="en-US" sz="6000" dirty="0" smtClean="0"/>
            </a:br>
            <a:r>
              <a:rPr lang="en-US" sz="6000" dirty="0" smtClean="0"/>
              <a:t>Limitations</a:t>
            </a:r>
            <a:br>
              <a:rPr lang="en-US" sz="6000" dirty="0" smtClean="0"/>
            </a:b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37" y="675862"/>
            <a:ext cx="3185025" cy="3982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Contest a Will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PC § </a:t>
            </a:r>
            <a:r>
              <a:rPr lang="en-US" dirty="0" smtClean="0"/>
              <a:t>93; </a:t>
            </a:r>
            <a:r>
              <a:rPr lang="en-US" dirty="0"/>
              <a:t>EC § </a:t>
            </a:r>
            <a:r>
              <a:rPr lang="en-US" dirty="0" smtClean="0"/>
              <a:t>256.204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Non-Fraud Grounds</a:t>
            </a:r>
            <a:br>
              <a:rPr lang="en-US" b="1" dirty="0" smtClean="0"/>
            </a:br>
            <a:r>
              <a:rPr lang="en-US" b="1" dirty="0" smtClean="0"/>
              <a:t>	examples:</a:t>
            </a:r>
          </a:p>
          <a:p>
            <a:pPr lvl="2"/>
            <a:r>
              <a:rPr lang="en-US" b="1" dirty="0" smtClean="0"/>
              <a:t>Lack of testamentary capacity</a:t>
            </a:r>
          </a:p>
          <a:p>
            <a:pPr lvl="2"/>
            <a:r>
              <a:rPr lang="en-US" b="1" dirty="0" smtClean="0"/>
              <a:t>Failure to comply with formalities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Two years from when will admitted to probate.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07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Contest a Will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PC § </a:t>
            </a:r>
            <a:r>
              <a:rPr lang="en-US" dirty="0" smtClean="0"/>
              <a:t>93; </a:t>
            </a:r>
            <a:r>
              <a:rPr lang="en-US" dirty="0"/>
              <a:t>EC § </a:t>
            </a:r>
            <a:r>
              <a:rPr lang="en-US" dirty="0" smtClean="0"/>
              <a:t>256.204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Forgery or other fraud</a:t>
            </a:r>
          </a:p>
          <a:p>
            <a:pPr lvl="1"/>
            <a:r>
              <a:rPr lang="en-US" b="1" dirty="0" smtClean="0"/>
              <a:t>Two years from discovery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539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Contest a Will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PC § </a:t>
            </a:r>
            <a:r>
              <a:rPr lang="en-US" dirty="0" smtClean="0"/>
              <a:t>93; </a:t>
            </a:r>
            <a:r>
              <a:rPr lang="en-US" dirty="0"/>
              <a:t>EC § </a:t>
            </a:r>
            <a:r>
              <a:rPr lang="en-US" dirty="0" smtClean="0"/>
              <a:t>256.204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Tolling</a:t>
            </a:r>
          </a:p>
          <a:p>
            <a:pPr lvl="1"/>
            <a:r>
              <a:rPr lang="en-US" b="1" dirty="0" smtClean="0"/>
              <a:t>Two years from when an incapacitated person’s disabilities removed</a:t>
            </a:r>
          </a:p>
          <a:p>
            <a:pPr lvl="2"/>
            <a:r>
              <a:rPr lang="en-US" b="1" dirty="0" smtClean="0"/>
              <a:t>Minors </a:t>
            </a:r>
          </a:p>
          <a:p>
            <a:pPr lvl="2"/>
            <a:r>
              <a:rPr lang="en-US" b="1" dirty="0" smtClean="0"/>
              <a:t>Persons non compos mentis</a:t>
            </a:r>
          </a:p>
        </p:txBody>
      </p:sp>
    </p:spTree>
    <p:extLst>
      <p:ext uri="{BB962C8B-B14F-4D97-AF65-F5344CB8AC3E}">
        <p14:creationId xmlns:p14="http://schemas.microsoft.com/office/powerpoint/2010/main" val="17439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Suspension of Other Limitations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Civil </a:t>
            </a:r>
            <a:r>
              <a:rPr lang="en-US" dirty="0" err="1" smtClean="0"/>
              <a:t>Prac</a:t>
            </a:r>
            <a:r>
              <a:rPr lang="en-US" dirty="0" smtClean="0"/>
              <a:t>. &amp; Rem. Code § 16.062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= death of prospective plaintiff or defendant suspends running for 12 months after death.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242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Suspension of Other Limitations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Civil </a:t>
            </a:r>
            <a:r>
              <a:rPr lang="en-US" dirty="0" err="1" smtClean="0"/>
              <a:t>Prac</a:t>
            </a:r>
            <a:r>
              <a:rPr lang="en-US" dirty="0" smtClean="0"/>
              <a:t>. &amp; Rem. Code § 16.062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 = If a PR qualifies within the 12 month period, the statute begins to run again at the date of qualification.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369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Suspension of Other Limitations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Civil </a:t>
            </a:r>
            <a:r>
              <a:rPr lang="en-US" dirty="0" err="1" smtClean="0"/>
              <a:t>Prac</a:t>
            </a:r>
            <a:r>
              <a:rPr lang="en-US" dirty="0" smtClean="0"/>
              <a:t>. &amp; Rem. Code § 16.062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Morals </a:t>
            </a:r>
            <a:r>
              <a:rPr lang="en-US" b="1" smtClean="0"/>
              <a:t>&amp; Lessons:</a:t>
            </a:r>
            <a:endParaRPr lang="en-US" b="1" dirty="0" smtClean="0"/>
          </a:p>
          <a:p>
            <a:endParaRPr lang="en-US" b="1" dirty="0"/>
          </a:p>
          <a:p>
            <a:pPr lvl="1"/>
            <a:r>
              <a:rPr lang="en-US" b="1" dirty="0" smtClean="0"/>
              <a:t>If decedent is prospective plaintiff:</a:t>
            </a:r>
            <a:br>
              <a:rPr lang="en-US" b="1" dirty="0" smtClean="0"/>
            </a:br>
            <a:endParaRPr lang="en-US" b="1" dirty="0" smtClean="0"/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If decedent is prospective defendant: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5598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= </a:t>
            </a:r>
            <a:endParaRPr lang="en-US" b="1" dirty="0"/>
          </a:p>
          <a:p>
            <a:pPr lvl="1"/>
            <a:r>
              <a:rPr lang="en-US" b="1" dirty="0" smtClean="0"/>
              <a:t>Four years from the date of Testator’s death.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154" y="3421959"/>
            <a:ext cx="367665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3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r>
              <a:rPr lang="en-US" b="1" dirty="0" smtClean="0"/>
              <a:t>Exception = the “late probate”</a:t>
            </a:r>
            <a:endParaRPr lang="en-US" b="1" dirty="0"/>
          </a:p>
          <a:p>
            <a:pPr lvl="1"/>
            <a:r>
              <a:rPr lang="en-US" b="1" dirty="0" smtClean="0"/>
              <a:t>Proponent is “not in default.”</a:t>
            </a:r>
          </a:p>
          <a:p>
            <a:pPr lvl="2"/>
            <a:r>
              <a:rPr lang="en-US" b="1" dirty="0" smtClean="0"/>
              <a:t>Standard = failure to probate not due to absence of reasonable diligence.</a:t>
            </a:r>
          </a:p>
          <a:p>
            <a:pPr lvl="2"/>
            <a:r>
              <a:rPr lang="en-US" b="1" dirty="0" smtClean="0"/>
              <a:t>Fact question decided on case-by-case basis.</a:t>
            </a:r>
          </a:p>
          <a:p>
            <a:pPr lvl="3"/>
            <a:r>
              <a:rPr lang="en-US" b="1" dirty="0" smtClean="0"/>
              <a:t>In re Estate of </a:t>
            </a:r>
            <a:r>
              <a:rPr lang="en-US" b="1" dirty="0" err="1" smtClean="0"/>
              <a:t>Cornes</a:t>
            </a:r>
            <a:r>
              <a:rPr lang="en-US" b="1" dirty="0" smtClean="0"/>
              <a:t> (p. 56)</a:t>
            </a:r>
          </a:p>
          <a:p>
            <a:pPr lvl="3"/>
            <a:r>
              <a:rPr lang="en-US" b="1" dirty="0" smtClean="0"/>
              <a:t>In re Estate of Williams (p. 60)</a:t>
            </a:r>
          </a:p>
          <a:p>
            <a:pPr lvl="3"/>
            <a:r>
              <a:rPr lang="en-US" b="1" dirty="0" err="1" smtClean="0"/>
              <a:t>Schlindler</a:t>
            </a:r>
            <a:r>
              <a:rPr lang="en-US" b="1" dirty="0" smtClean="0"/>
              <a:t> v. </a:t>
            </a:r>
            <a:r>
              <a:rPr lang="en-US" b="1" dirty="0" err="1" smtClean="0"/>
              <a:t>Schlindler</a:t>
            </a:r>
            <a:r>
              <a:rPr lang="en-US" b="1" dirty="0" smtClean="0"/>
              <a:t> (p. 66)</a:t>
            </a:r>
          </a:p>
          <a:p>
            <a:pPr lvl="3"/>
            <a:r>
              <a:rPr lang="en-US" b="1" dirty="0" smtClean="0"/>
              <a:t>In re Estate of Perez</a:t>
            </a:r>
          </a:p>
          <a:p>
            <a:pPr lvl="3"/>
            <a:r>
              <a:rPr lang="en-US" b="1" dirty="0" smtClean="0"/>
              <a:t>In re Estate of Allen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786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Late probate principles:</a:t>
            </a:r>
          </a:p>
          <a:p>
            <a:pPr marL="914400" lvl="1" indent="-457200"/>
            <a:r>
              <a:rPr lang="en-US" b="1" dirty="0" smtClean="0"/>
              <a:t>Late probate benefits all beneficiaries; not just the ones who are not in default.</a:t>
            </a:r>
          </a:p>
        </p:txBody>
      </p:sp>
    </p:spTree>
    <p:extLst>
      <p:ext uri="{BB962C8B-B14F-4D97-AF65-F5344CB8AC3E}">
        <p14:creationId xmlns:p14="http://schemas.microsoft.com/office/powerpoint/2010/main" val="411969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Late probate principles:</a:t>
            </a:r>
          </a:p>
          <a:p>
            <a:pPr marL="914400" lvl="1" indent="-457200"/>
            <a:r>
              <a:rPr lang="en-US" b="1" dirty="0" smtClean="0"/>
              <a:t>Late probate benefits all beneficiaries; not just the ones not in default</a:t>
            </a:r>
          </a:p>
          <a:p>
            <a:pPr marL="914400" lvl="1" indent="-457200"/>
            <a:r>
              <a:rPr lang="en-US" b="1" dirty="0" smtClean="0"/>
              <a:t>Late probate not entitled to letters testamentary</a:t>
            </a:r>
          </a:p>
          <a:p>
            <a:pPr marL="1179576" lvl="2" indent="-457200"/>
            <a:r>
              <a:rPr lang="en-US" b="1" dirty="0" smtClean="0"/>
              <a:t>Instead, probate as a muniment of title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4029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Late probate principles:</a:t>
            </a:r>
          </a:p>
          <a:p>
            <a:pPr marL="914400" lvl="1" indent="-457200"/>
            <a:r>
              <a:rPr lang="en-US" b="1" dirty="0" smtClean="0"/>
              <a:t>Late probate benefits all beneficiaries; not just the ones not in default</a:t>
            </a:r>
          </a:p>
          <a:p>
            <a:pPr marL="914400" lvl="1" indent="-457200"/>
            <a:r>
              <a:rPr lang="en-US" b="1" dirty="0" smtClean="0"/>
              <a:t>Late probate not entitled to letters testamentary </a:t>
            </a:r>
          </a:p>
          <a:p>
            <a:pPr marL="914400" lvl="1" indent="-457200"/>
            <a:r>
              <a:rPr lang="en-US" b="1" dirty="0" smtClean="0"/>
              <a:t>Ramifications can be huge!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927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Probate a Will</a:t>
            </a:r>
            <a:br>
              <a:rPr lang="en-US" dirty="0" smtClean="0"/>
            </a:br>
            <a:r>
              <a:rPr lang="en-US" dirty="0" smtClean="0"/>
              <a:t>PC § 73; EC § 256.003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Late probate principles:</a:t>
            </a:r>
          </a:p>
          <a:p>
            <a:pPr marL="914400" lvl="1" indent="-457200"/>
            <a:r>
              <a:rPr lang="en-US" b="1" dirty="0" err="1" smtClean="0"/>
              <a:t>BFPs</a:t>
            </a:r>
            <a:r>
              <a:rPr lang="en-US" b="1" dirty="0" smtClean="0"/>
              <a:t> from heirs, however, are protected:</a:t>
            </a:r>
          </a:p>
          <a:p>
            <a:pPr marL="1179576" lvl="2" indent="-457200"/>
            <a:r>
              <a:rPr lang="en-US" b="1" dirty="0" smtClean="0"/>
              <a:t>4 years from intestate’s death</a:t>
            </a:r>
          </a:p>
          <a:p>
            <a:pPr marL="1179576" lvl="2" indent="-457200"/>
            <a:r>
              <a:rPr lang="en-US" b="1" dirty="0" smtClean="0"/>
              <a:t>Value</a:t>
            </a:r>
          </a:p>
          <a:p>
            <a:pPr marL="1179576" lvl="2" indent="-457200"/>
            <a:r>
              <a:rPr lang="en-US" b="1" dirty="0" smtClean="0"/>
              <a:t>Good faith</a:t>
            </a:r>
          </a:p>
          <a:p>
            <a:pPr marL="1179576" lvl="2" indent="-457200"/>
            <a:r>
              <a:rPr lang="en-US" b="1" dirty="0" smtClean="0"/>
              <a:t>Without knowledge of will</a:t>
            </a:r>
          </a:p>
          <a:p>
            <a:pPr marL="914400" lvl="1" indent="-457200"/>
            <a:r>
              <a:rPr lang="en-US" b="1" dirty="0" smtClean="0"/>
              <a:t>How protect purchasers w/in the four years?</a:t>
            </a:r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438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Issuance of Letters</a:t>
            </a:r>
            <a:br>
              <a:rPr lang="en-US" dirty="0" smtClean="0"/>
            </a:br>
            <a:r>
              <a:rPr lang="en-US" dirty="0" smtClean="0"/>
              <a:t>PC § 74; EC § 301.002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General Rule = </a:t>
            </a:r>
          </a:p>
          <a:p>
            <a:pPr marL="164592" indent="0">
              <a:buNone/>
            </a:pPr>
            <a:endParaRPr lang="en-US" b="1" dirty="0" smtClean="0"/>
          </a:p>
          <a:p>
            <a:pPr marL="914400" lvl="1" indent="-457200"/>
            <a:r>
              <a:rPr lang="en-US" b="1" dirty="0" smtClean="0"/>
              <a:t>Four years after decedent’s death</a:t>
            </a:r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675" y="3655736"/>
            <a:ext cx="367665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70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Issuance of Letters</a:t>
            </a:r>
            <a:br>
              <a:rPr lang="en-US" dirty="0" smtClean="0"/>
            </a:br>
            <a:r>
              <a:rPr lang="en-US" dirty="0" smtClean="0"/>
              <a:t>PC § 74; EC § 301.002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43661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Exception = 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If administration needed to recover property due a decedent’s estate.</a:t>
            </a:r>
          </a:p>
          <a:p>
            <a:pPr marL="914400" lvl="1" indent="-457200"/>
            <a:endParaRPr lang="en-US" b="1" dirty="0"/>
          </a:p>
          <a:p>
            <a:pPr marL="914400" lvl="1" indent="-457200"/>
            <a:r>
              <a:rPr lang="en-US" b="1" dirty="0" smtClean="0"/>
              <a:t>When would this happen?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781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849</TotalTime>
  <Words>358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Corbel</vt:lpstr>
      <vt:lpstr>Wingdings</vt:lpstr>
      <vt:lpstr>Wingdings 2</vt:lpstr>
      <vt:lpstr>Wingdings 3</vt:lpstr>
      <vt:lpstr>Module</vt:lpstr>
      <vt:lpstr>Statutes of Limitations </vt:lpstr>
      <vt:lpstr>To Probate a Will PC § 73; EC § 256.003</vt:lpstr>
      <vt:lpstr>To Probate a Will PC § 73; EC § 256.003</vt:lpstr>
      <vt:lpstr>To Probate a Will PC § 73; EC § 256.003</vt:lpstr>
      <vt:lpstr>To Probate a Will PC § 73; EC § 256.003</vt:lpstr>
      <vt:lpstr>To Probate a Will PC § 73; EC § 256.003</vt:lpstr>
      <vt:lpstr>To Probate a Will PC § 73; EC § 256.003</vt:lpstr>
      <vt:lpstr>For Issuance of Letters PC § 74; EC § 301.002</vt:lpstr>
      <vt:lpstr>For Issuance of Letters PC § 74; EC § 301.002</vt:lpstr>
      <vt:lpstr>To Contest a Will PC § 93; EC § 256.204</vt:lpstr>
      <vt:lpstr>To Contest a Will PC § 93; EC § 256.204</vt:lpstr>
      <vt:lpstr>To Contest a Will PC § 93; EC § 256.204</vt:lpstr>
      <vt:lpstr>Suspension of Other Limitations Civil Prac. &amp; Rem. Code § 16.062</vt:lpstr>
      <vt:lpstr>Suspension of Other Limitations Civil Prac. &amp; Rem. Code § 16.062</vt:lpstr>
      <vt:lpstr>Suspension of Other Limitations Civil Prac. &amp; Rem. Code § 16.062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74</cp:revision>
  <dcterms:created xsi:type="dcterms:W3CDTF">2010-08-22T16:14:53Z</dcterms:created>
  <dcterms:modified xsi:type="dcterms:W3CDTF">2013-09-08T21:34:44Z</dcterms:modified>
</cp:coreProperties>
</file>