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3061" y="1479677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 smtClean="0"/>
              <a:t>Review of </a:t>
            </a:r>
            <a:br>
              <a:rPr lang="en-US" sz="6000" dirty="0" smtClean="0"/>
            </a:br>
            <a:r>
              <a:rPr lang="en-US" sz="6000" dirty="0" smtClean="0"/>
              <a:t>Probate Matters</a:t>
            </a:r>
            <a:br>
              <a:rPr lang="en-US" sz="6000" dirty="0" smtClean="0"/>
            </a:b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 Bill of Review</a:t>
            </a:r>
            <a:br>
              <a:rPr lang="en-US" dirty="0" smtClean="0"/>
            </a:br>
            <a:r>
              <a:rPr lang="en-US" dirty="0" smtClean="0"/>
              <a:t>PC § 31; EC § 55.251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Who = any interested party</a:t>
            </a:r>
          </a:p>
          <a:p>
            <a:endParaRPr lang="en-US" b="1" dirty="0"/>
          </a:p>
          <a:p>
            <a:r>
              <a:rPr lang="en-US" b="1" dirty="0" smtClean="0"/>
              <a:t>Where filed = court where original decision made</a:t>
            </a:r>
          </a:p>
          <a:p>
            <a:endParaRPr lang="en-US" b="1" dirty="0"/>
          </a:p>
          <a:p>
            <a:r>
              <a:rPr lang="en-US" b="1" dirty="0" smtClean="0"/>
              <a:t>Purpose = get decision revised and corrected upon showing of error</a:t>
            </a:r>
          </a:p>
          <a:p>
            <a:endParaRPr lang="en-US" b="1" dirty="0"/>
          </a:p>
          <a:p>
            <a:r>
              <a:rPr lang="en-US" b="1" dirty="0" smtClean="0"/>
              <a:t>Time limit = two years from date of decision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4986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 Bill of Review</a:t>
            </a:r>
            <a:br>
              <a:rPr lang="en-US" dirty="0" smtClean="0"/>
            </a:br>
            <a:r>
              <a:rPr lang="en-US" dirty="0" smtClean="0"/>
              <a:t>PC § 31; EC § 55.251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What is “error”?</a:t>
            </a:r>
          </a:p>
          <a:p>
            <a:endParaRPr lang="en-US" b="1" dirty="0"/>
          </a:p>
          <a:p>
            <a:r>
              <a:rPr lang="en-US" b="1" dirty="0" smtClean="0"/>
              <a:t>Appellate courts say “substantial error”:</a:t>
            </a:r>
          </a:p>
          <a:p>
            <a:pPr lvl="1"/>
            <a:r>
              <a:rPr lang="en-US" b="1" dirty="0" smtClean="0"/>
              <a:t>Trial court acted in direct derogation of a specific, non-discretionary statutory provision, or</a:t>
            </a:r>
          </a:p>
          <a:p>
            <a:pPr lvl="1"/>
            <a:r>
              <a:rPr lang="en-US" b="1" dirty="0" smtClean="0"/>
              <a:t>Trial court improperly performed a discretionary act.</a:t>
            </a:r>
          </a:p>
        </p:txBody>
      </p:sp>
    </p:spTree>
    <p:extLst>
      <p:ext uri="{BB962C8B-B14F-4D97-AF65-F5344CB8AC3E}">
        <p14:creationId xmlns:p14="http://schemas.microsoft.com/office/powerpoint/2010/main" val="54479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Certiorari to district court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Not since 1975.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7075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Appeal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Final orders appealable to Court of Appeals</a:t>
            </a:r>
            <a:br>
              <a:rPr lang="en-US" b="1" dirty="0" smtClean="0"/>
            </a:br>
            <a:r>
              <a:rPr lang="en-US" b="1" dirty="0" smtClean="0"/>
              <a:t>PC § 4A(c); EC 32.001(c)</a:t>
            </a:r>
          </a:p>
          <a:p>
            <a:endParaRPr lang="en-US" b="1" dirty="0"/>
          </a:p>
          <a:p>
            <a:r>
              <a:rPr lang="en-US" b="1" dirty="0" smtClean="0"/>
              <a:t>Who may appeal?</a:t>
            </a:r>
          </a:p>
          <a:p>
            <a:endParaRPr lang="en-US" b="1" dirty="0"/>
          </a:p>
          <a:p>
            <a:r>
              <a:rPr lang="en-US" b="1" dirty="0" smtClean="0"/>
              <a:t>What is a final order?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3529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Crowson</a:t>
            </a:r>
            <a:r>
              <a:rPr lang="en-US" i="1" dirty="0" smtClean="0"/>
              <a:t> v. </a:t>
            </a:r>
            <a:r>
              <a:rPr lang="en-US" i="1" dirty="0" err="1" smtClean="0"/>
              <a:t>Wakeham</a:t>
            </a:r>
            <a:r>
              <a:rPr lang="en-US" dirty="0" smtClean="0"/>
              <a:t> – p. 45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269357" cy="4890652"/>
          </a:xfrm>
        </p:spPr>
        <p:txBody>
          <a:bodyPr>
            <a:normAutofit/>
          </a:bodyPr>
          <a:lstStyle/>
          <a:p>
            <a:r>
              <a:rPr lang="en-US" b="1" dirty="0" smtClean="0"/>
              <a:t>Landmark Texas Supreme Court case from 1995.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0264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Crowson</a:t>
            </a:r>
            <a:r>
              <a:rPr lang="en-US" i="1" dirty="0" smtClean="0"/>
              <a:t> v. </a:t>
            </a:r>
            <a:r>
              <a:rPr lang="en-US" i="1" dirty="0" err="1" smtClean="0"/>
              <a:t>Wakeham</a:t>
            </a:r>
            <a:r>
              <a:rPr lang="en-US" dirty="0" smtClean="0"/>
              <a:t> – p. 49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269357" cy="4890652"/>
          </a:xfrm>
        </p:spPr>
        <p:txBody>
          <a:bodyPr>
            <a:normAutofit/>
          </a:bodyPr>
          <a:lstStyle/>
          <a:p>
            <a:r>
              <a:rPr lang="en-US" b="1" dirty="0" smtClean="0"/>
              <a:t>When final = “If </a:t>
            </a:r>
            <a:r>
              <a:rPr lang="en-US" b="1" dirty="0"/>
              <a:t>there is an express </a:t>
            </a:r>
            <a:r>
              <a:rPr lang="en-US" b="1" dirty="0" smtClean="0"/>
              <a:t>statute * * * declaring </a:t>
            </a:r>
            <a:r>
              <a:rPr lang="en-US" b="1" dirty="0"/>
              <a:t>the phase of the probate proceedings to be final and appealable, that statute controls</a:t>
            </a:r>
            <a:r>
              <a:rPr lang="en-US" b="1" dirty="0" smtClean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1226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Crowson</a:t>
            </a:r>
            <a:r>
              <a:rPr lang="en-US" i="1" dirty="0" smtClean="0"/>
              <a:t> v. </a:t>
            </a:r>
            <a:r>
              <a:rPr lang="en-US" i="1" dirty="0" err="1" smtClean="0"/>
              <a:t>Wakeham</a:t>
            </a:r>
            <a:r>
              <a:rPr lang="en-US" dirty="0" smtClean="0"/>
              <a:t> – p. 49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783" y="1775191"/>
            <a:ext cx="8772939" cy="4890652"/>
          </a:xfrm>
        </p:spPr>
        <p:txBody>
          <a:bodyPr>
            <a:normAutofit/>
          </a:bodyPr>
          <a:lstStyle/>
          <a:p>
            <a:r>
              <a:rPr lang="en-US" b="1" dirty="0" smtClean="0"/>
              <a:t>“Otherwise</a:t>
            </a:r>
            <a:r>
              <a:rPr lang="en-US" b="1" dirty="0"/>
              <a:t>, if there is a proceeding of which the order in question may logically be considered a part, but one or more pleadings also part of that proceeding raise issues or parties not disposed of, then the probate order is interlocutory</a:t>
            </a:r>
            <a:r>
              <a:rPr lang="en-US" b="1" dirty="0" smtClean="0"/>
              <a:t>.”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7363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Crowson</a:t>
            </a:r>
            <a:r>
              <a:rPr lang="en-US" i="1" dirty="0" smtClean="0"/>
              <a:t> v. </a:t>
            </a:r>
            <a:r>
              <a:rPr lang="en-US" i="1" dirty="0" err="1" smtClean="0"/>
              <a:t>Wakeham</a:t>
            </a:r>
            <a:r>
              <a:rPr lang="en-US" dirty="0" smtClean="0"/>
              <a:t> – p. 49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783" y="1775191"/>
            <a:ext cx="8772939" cy="4890652"/>
          </a:xfrm>
        </p:spPr>
        <p:txBody>
          <a:bodyPr>
            <a:normAutofit/>
          </a:bodyPr>
          <a:lstStyle/>
          <a:p>
            <a:r>
              <a:rPr lang="en-US" b="1" dirty="0" smtClean="0"/>
              <a:t>“For </a:t>
            </a:r>
            <a:r>
              <a:rPr lang="en-US" b="1" dirty="0"/>
              <a:t>appellate purposes, it may be made final by a severance order, if it meets the severance </a:t>
            </a:r>
            <a:r>
              <a:rPr lang="en-US" b="1" dirty="0" smtClean="0"/>
              <a:t>criteria </a:t>
            </a:r>
            <a:r>
              <a:rPr lang="en-US" b="1" dirty="0"/>
              <a:t>* * </a:t>
            </a:r>
            <a:r>
              <a:rPr lang="en-US" b="1" dirty="0" smtClean="0"/>
              <a:t>*.  </a:t>
            </a:r>
            <a:r>
              <a:rPr lang="en-US" b="1" dirty="0"/>
              <a:t>A severance order avoids ambiguities regarding whether the matter is appealable.  Litigants can and should seek a severance order either with the judgment disposing of one party or group or parties, or seek severance as quickly as practicable after the judgment</a:t>
            </a:r>
            <a:r>
              <a:rPr lang="en-US" b="1" dirty="0" smtClean="0"/>
              <a:t>.”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8661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De Ayala v. Mackie</a:t>
            </a:r>
            <a:r>
              <a:rPr lang="en-US" dirty="0" smtClean="0"/>
              <a:t> – p. 50</a:t>
            </a:r>
            <a:endParaRPr lang="en-US" i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3" t="11288" r="5435" b="12354"/>
          <a:stretch/>
        </p:blipFill>
        <p:spPr>
          <a:xfrm>
            <a:off x="1510748" y="1816778"/>
            <a:ext cx="5777948" cy="4861090"/>
          </a:xfrm>
        </p:spPr>
      </p:pic>
    </p:spTree>
    <p:extLst>
      <p:ext uri="{BB962C8B-B14F-4D97-AF65-F5344CB8AC3E}">
        <p14:creationId xmlns:p14="http://schemas.microsoft.com/office/powerpoint/2010/main" val="342104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Appeal bond – PC § 29; EC § 351.002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General rule = appeal bond not need if appeal is taken by the personal representative.</a:t>
            </a:r>
          </a:p>
          <a:p>
            <a:endParaRPr lang="en-US" b="1" dirty="0"/>
          </a:p>
          <a:p>
            <a:r>
              <a:rPr lang="en-US" b="1" dirty="0" smtClean="0"/>
              <a:t>Exception = if the appeal personally concerns the personal representative.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6729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794</TotalTime>
  <Words>284</Words>
  <Application>Microsoft Office PowerPoint</Application>
  <PresentationFormat>On-screen Show (4:3)</PresentationFormat>
  <Paragraphs>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Corbel</vt:lpstr>
      <vt:lpstr>Wingdings</vt:lpstr>
      <vt:lpstr>Wingdings 2</vt:lpstr>
      <vt:lpstr>Wingdings 3</vt:lpstr>
      <vt:lpstr>Module</vt:lpstr>
      <vt:lpstr>Review of  Probate Matters </vt:lpstr>
      <vt:lpstr>1.  Certiorari to district court</vt:lpstr>
      <vt:lpstr>2.  Appeal</vt:lpstr>
      <vt:lpstr>Crowson v. Wakeham – p. 45</vt:lpstr>
      <vt:lpstr>Crowson v. Wakeham – p. 49</vt:lpstr>
      <vt:lpstr>Crowson v. Wakeham – p. 49</vt:lpstr>
      <vt:lpstr>Crowson v. Wakeham – p. 49</vt:lpstr>
      <vt:lpstr>De Ayala v. Mackie – p. 50</vt:lpstr>
      <vt:lpstr>Appeal bond – PC § 29; EC § 351.002</vt:lpstr>
      <vt:lpstr>3.  Bill of Review PC § 31; EC § 55.251</vt:lpstr>
      <vt:lpstr>3.  Bill of Review PC § 31; EC § 55.251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66</cp:revision>
  <dcterms:created xsi:type="dcterms:W3CDTF">2010-08-22T16:14:53Z</dcterms:created>
  <dcterms:modified xsi:type="dcterms:W3CDTF">2013-08-27T22:36:36Z</dcterms:modified>
</cp:coreProperties>
</file>