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8/27/2013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0052" y="1029103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700" dirty="0" smtClean="0"/>
              <a:t>Venue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/>
              <a:t/>
            </a:r>
            <a:br>
              <a:rPr lang="en-US" sz="6000" dirty="0"/>
            </a:br>
            <a:r>
              <a:rPr lang="en-US" sz="4000" dirty="0" smtClean="0"/>
              <a:t>To Probate Will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To Open Estate Administration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Domiciled or fixed residence in Texas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County where deceased resided at time of death.</a:t>
            </a:r>
          </a:p>
          <a:p>
            <a:endParaRPr lang="en-US" b="1" dirty="0"/>
          </a:p>
          <a:p>
            <a:r>
              <a:rPr lang="en-US" b="1" dirty="0" smtClean="0"/>
              <a:t>PC § 6; EC § 33.001(1)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5426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Not Domiciled or fixed residence in Texas but died in Texas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County where deceased owned principal estate, </a:t>
            </a:r>
            <a:r>
              <a:rPr lang="en-US" b="1" u="sng" dirty="0" smtClean="0"/>
              <a:t>or</a:t>
            </a:r>
            <a:endParaRPr lang="en-US" b="1" u="sng" dirty="0"/>
          </a:p>
          <a:p>
            <a:r>
              <a:rPr lang="en-US" b="1" dirty="0" smtClean="0"/>
              <a:t>County in which deceased died.</a:t>
            </a:r>
          </a:p>
          <a:p>
            <a:endParaRPr lang="en-US" b="1" dirty="0"/>
          </a:p>
          <a:p>
            <a:r>
              <a:rPr lang="en-US" b="1" dirty="0" smtClean="0"/>
              <a:t>PC § 6; EC § 33.001(2)</a:t>
            </a:r>
          </a:p>
          <a:p>
            <a:pPr marL="118872" indent="0">
              <a:buNone/>
            </a:pPr>
            <a:endParaRPr lang="en-US" b="1" dirty="0"/>
          </a:p>
          <a:p>
            <a:r>
              <a:rPr lang="en-US" b="1" dirty="0" smtClean="0"/>
              <a:t>Priority to first filed when concurrent venue</a:t>
            </a:r>
            <a:br>
              <a:rPr lang="en-US" b="1" dirty="0" smtClean="0"/>
            </a:br>
            <a:r>
              <a:rPr lang="en-US" b="1" dirty="0"/>
              <a:t>PC § 8</a:t>
            </a:r>
            <a:r>
              <a:rPr lang="en-US" b="1" dirty="0" smtClean="0"/>
              <a:t>; </a:t>
            </a:r>
            <a:r>
              <a:rPr lang="en-US" b="1" dirty="0"/>
              <a:t>EC § </a:t>
            </a:r>
            <a:r>
              <a:rPr lang="en-US" b="1" dirty="0" smtClean="0"/>
              <a:t>33.052</a:t>
            </a:r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476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Not Domiciled or fixed residence in Texas and died outside of Texas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If next of kin in Texas, county where nearest next of kin reside.</a:t>
            </a:r>
          </a:p>
          <a:p>
            <a:endParaRPr lang="en-US" b="1" dirty="0"/>
          </a:p>
          <a:p>
            <a:r>
              <a:rPr lang="en-US" b="1" dirty="0" smtClean="0"/>
              <a:t>If no next of kin in Texas, county where principal estate is located.</a:t>
            </a:r>
          </a:p>
          <a:p>
            <a:endParaRPr lang="en-US" b="1" dirty="0"/>
          </a:p>
          <a:p>
            <a:r>
              <a:rPr lang="en-US" b="1" dirty="0" smtClean="0"/>
              <a:t>PC § 6; EC § 33.001(2)</a:t>
            </a:r>
          </a:p>
        </p:txBody>
      </p:sp>
    </p:spTree>
    <p:extLst>
      <p:ext uri="{BB962C8B-B14F-4D97-AF65-F5344CB8AC3E}">
        <p14:creationId xmlns:p14="http://schemas.microsoft.com/office/powerpoint/2010/main" val="3412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Gonzalez v. Reliant Energy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Texas Supreme Court 2005</a:t>
            </a:r>
          </a:p>
          <a:p>
            <a:endParaRPr lang="en-US" b="1" dirty="0" smtClean="0"/>
          </a:p>
          <a:p>
            <a:r>
              <a:rPr lang="en-US" b="1" dirty="0" smtClean="0"/>
              <a:t>Civil Practice &amp; Remedies Code § 15.007 venue rules for personal injury or death trump those in Probate Code.</a:t>
            </a:r>
          </a:p>
          <a:p>
            <a:endParaRPr lang="en-US" b="1" dirty="0"/>
          </a:p>
          <a:p>
            <a:r>
              <a:rPr lang="en-US" b="1" dirty="0" smtClean="0"/>
              <a:t>Result codified – PC §§ 5A &amp; 5B; EC § 33.003</a:t>
            </a:r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6814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730</TotalTime>
  <Words>155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Corbel</vt:lpstr>
      <vt:lpstr>Wingdings</vt:lpstr>
      <vt:lpstr>Wingdings 2</vt:lpstr>
      <vt:lpstr>Wingdings 3</vt:lpstr>
      <vt:lpstr>Module</vt:lpstr>
      <vt:lpstr>Venue  To Probate Will  To Open Estate Administration</vt:lpstr>
      <vt:lpstr>Domiciled or fixed residence in Texas</vt:lpstr>
      <vt:lpstr>Not Domiciled or fixed residence in Texas but died in Texas</vt:lpstr>
      <vt:lpstr>Not Domiciled or fixed residence in Texas and died outside of Texas</vt:lpstr>
      <vt:lpstr>Gonzalez v. Reliant Energy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61</cp:revision>
  <dcterms:created xsi:type="dcterms:W3CDTF">2010-08-22T16:14:53Z</dcterms:created>
  <dcterms:modified xsi:type="dcterms:W3CDTF">2013-08-27T21:32:21Z</dcterms:modified>
</cp:coreProperties>
</file>