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8/25/2013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8/25/2013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8/25/2013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8/25/2013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8/25/2013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8/25/2013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8/25/2013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8/25/2013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8/25/2013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8/25/2013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7A88AD0-017D-4572-A0D7-E15B7866308D}" type="datetimeFigureOut">
              <a:rPr lang="en-US" smtClean="0"/>
              <a:pPr/>
              <a:t>8/25/2013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7A88AD0-017D-4572-A0D7-E15B7866308D}" type="datetimeFigureOut">
              <a:rPr lang="en-US" smtClean="0"/>
              <a:pPr/>
              <a:t>8/25/2013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0052" y="1612199"/>
            <a:ext cx="8077200" cy="1673352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/>
              <a:t>Jurisdiction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501270" cy="125272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Counties with only a Constitutional County Court -- PC § 4C(a); EC § 32.002(a)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Rural, low population counties.</a:t>
            </a:r>
          </a:p>
          <a:p>
            <a:endParaRPr lang="en-US" b="1" dirty="0"/>
          </a:p>
          <a:p>
            <a:r>
              <a:rPr lang="en-US" b="1" dirty="0" smtClean="0"/>
              <a:t>File in Constitutional County Court.</a:t>
            </a:r>
          </a:p>
        </p:txBody>
      </p:sp>
    </p:spTree>
    <p:extLst>
      <p:ext uri="{BB962C8B-B14F-4D97-AF65-F5344CB8AC3E}">
        <p14:creationId xmlns:p14="http://schemas.microsoft.com/office/powerpoint/2010/main" val="118280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501270" cy="125272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Counties with only a Constitutional County Court -- PC § 4D(a); EC § 32.003(a)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If contested, judge may retain case.</a:t>
            </a:r>
          </a:p>
          <a:p>
            <a:endParaRPr lang="en-US" b="1" dirty="0"/>
          </a:p>
          <a:p>
            <a:r>
              <a:rPr lang="en-US" b="1" dirty="0" smtClean="0"/>
              <a:t>If contested, judge may (or must on request of a party):</a:t>
            </a:r>
          </a:p>
          <a:p>
            <a:pPr lvl="1"/>
            <a:r>
              <a:rPr lang="en-US" b="1" dirty="0" smtClean="0"/>
              <a:t>Request assignment of statutory probate judge, or</a:t>
            </a:r>
          </a:p>
          <a:p>
            <a:pPr lvl="1"/>
            <a:r>
              <a:rPr lang="en-US" b="1" dirty="0" smtClean="0"/>
              <a:t>Transfer contested portion to district court.</a:t>
            </a:r>
          </a:p>
          <a:p>
            <a:pPr lvl="1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45852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re Lewis – p.26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554" y="1774825"/>
            <a:ext cx="6956353" cy="4625975"/>
          </a:xfrm>
        </p:spPr>
      </p:pic>
    </p:spTree>
    <p:extLst>
      <p:ext uri="{BB962C8B-B14F-4D97-AF65-F5344CB8AC3E}">
        <p14:creationId xmlns:p14="http://schemas.microsoft.com/office/powerpoint/2010/main" val="370650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035" y="155448"/>
            <a:ext cx="8931965" cy="1252728"/>
          </a:xfrm>
        </p:spPr>
        <p:txBody>
          <a:bodyPr>
            <a:normAutofit fontScale="90000"/>
          </a:bodyPr>
          <a:lstStyle/>
          <a:p>
            <a:r>
              <a:rPr lang="en-US" sz="3100" dirty="0"/>
              <a:t>Counties</a:t>
            </a:r>
            <a:r>
              <a:rPr lang="en-US" sz="3100" dirty="0" smtClean="0"/>
              <a:t> with statutory court exercising probate jurisdiction (but not SPC)  -- PC § 4C(b); EC § 32.002(b)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Medium population</a:t>
            </a:r>
            <a:br>
              <a:rPr lang="en-US" b="1" dirty="0" smtClean="0"/>
            </a:br>
            <a:r>
              <a:rPr lang="en-US" b="1" dirty="0" smtClean="0"/>
              <a:t>counties.</a:t>
            </a:r>
          </a:p>
          <a:p>
            <a:endParaRPr lang="en-US" b="1" dirty="0"/>
          </a:p>
          <a:p>
            <a:r>
              <a:rPr lang="en-US" b="1" dirty="0" smtClean="0"/>
              <a:t>File in either:</a:t>
            </a:r>
          </a:p>
          <a:p>
            <a:pPr lvl="1"/>
            <a:r>
              <a:rPr lang="en-US" b="1" dirty="0" smtClean="0"/>
              <a:t>Constitutional county</a:t>
            </a:r>
            <a:br>
              <a:rPr lang="en-US" b="1" dirty="0" smtClean="0"/>
            </a:br>
            <a:r>
              <a:rPr lang="en-US" b="1" dirty="0" smtClean="0"/>
              <a:t>court, or</a:t>
            </a:r>
          </a:p>
          <a:p>
            <a:pPr lvl="1"/>
            <a:r>
              <a:rPr lang="en-US" b="1" dirty="0" smtClean="0"/>
              <a:t>Statutory court</a:t>
            </a:r>
            <a:br>
              <a:rPr lang="en-US" b="1" dirty="0" smtClean="0"/>
            </a:br>
            <a:r>
              <a:rPr lang="en-US" b="1" dirty="0" smtClean="0"/>
              <a:t>exercising probate jurisdiction.</a:t>
            </a:r>
          </a:p>
          <a:p>
            <a:pPr marL="118872" indent="0">
              <a:buNone/>
            </a:pPr>
            <a:endParaRPr lang="en-US" b="1" dirty="0" smtClean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3114" y="1775191"/>
            <a:ext cx="4082468" cy="3061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525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035" y="155448"/>
            <a:ext cx="8931965" cy="1252728"/>
          </a:xfrm>
        </p:spPr>
        <p:txBody>
          <a:bodyPr>
            <a:normAutofit/>
          </a:bodyPr>
          <a:lstStyle/>
          <a:p>
            <a:r>
              <a:rPr lang="en-US" sz="3200" dirty="0"/>
              <a:t>Counties with statutory court exercising probate jurisdiction (but not SPC)  -- PC § 4E; EC § 32.004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If action filed in Constitutional County Court is contested:</a:t>
            </a:r>
          </a:p>
          <a:p>
            <a:pPr lvl="1"/>
            <a:r>
              <a:rPr lang="en-US" b="1" dirty="0" smtClean="0"/>
              <a:t>Judge may retain case, or</a:t>
            </a:r>
          </a:p>
          <a:p>
            <a:pPr lvl="1"/>
            <a:r>
              <a:rPr lang="en-US" b="1" dirty="0" smtClean="0"/>
              <a:t>Transfer case (or contested issue) to statutory court exercising probate jurisdiction.</a:t>
            </a:r>
          </a:p>
          <a:p>
            <a:pPr lvl="2"/>
            <a:r>
              <a:rPr lang="en-US" b="1" dirty="0" smtClean="0"/>
              <a:t>Must do so if a party requests.</a:t>
            </a:r>
          </a:p>
          <a:p>
            <a:pPr marL="118872" indent="0">
              <a:buNone/>
            </a:pPr>
            <a:endParaRPr lang="en-US" b="1" dirty="0" smtClean="0"/>
          </a:p>
          <a:p>
            <a:pPr marL="118872" indent="0">
              <a:buNone/>
            </a:pPr>
            <a:endParaRPr lang="en-US" b="1" dirty="0" smtClean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32639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035" y="155448"/>
            <a:ext cx="8931965" cy="125272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Counties with Statutory Probate Court – </a:t>
            </a:r>
            <a:br>
              <a:rPr lang="en-US" sz="3200" dirty="0" smtClean="0"/>
            </a:br>
            <a:r>
              <a:rPr lang="en-US" sz="3200" dirty="0" smtClean="0"/>
              <a:t>PC § 4C(c); EC § 32.005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Urban, high population counties</a:t>
            </a:r>
          </a:p>
          <a:p>
            <a:endParaRPr lang="en-US" b="1" dirty="0"/>
          </a:p>
          <a:p>
            <a:r>
              <a:rPr lang="en-US" b="1" dirty="0" smtClean="0"/>
              <a:t>10 counties (18 total courts)</a:t>
            </a:r>
          </a:p>
          <a:p>
            <a:endParaRPr lang="en-US" b="1" dirty="0"/>
          </a:p>
          <a:p>
            <a:r>
              <a:rPr lang="en-US" b="1" dirty="0" smtClean="0"/>
              <a:t>All filings in these courts; no transfers.</a:t>
            </a:r>
          </a:p>
          <a:p>
            <a:pPr marL="118872" indent="0">
              <a:buNone/>
            </a:pPr>
            <a:endParaRPr lang="en-US" b="1" dirty="0" smtClean="0"/>
          </a:p>
          <a:p>
            <a:pPr marL="118872" indent="0">
              <a:buNone/>
            </a:pPr>
            <a:endParaRPr lang="en-US" b="1" dirty="0" smtClean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0140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Lubbock Procedure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252" y="1706147"/>
            <a:ext cx="6534358" cy="4894461"/>
          </a:xfrm>
        </p:spPr>
      </p:pic>
    </p:spTree>
    <p:extLst>
      <p:ext uri="{BB962C8B-B14F-4D97-AF65-F5344CB8AC3E}">
        <p14:creationId xmlns:p14="http://schemas.microsoft.com/office/powerpoint/2010/main" val="60815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Austin Nursing Center v. Lovato</a:t>
            </a:r>
            <a:br>
              <a:rPr lang="en-US" dirty="0" smtClean="0"/>
            </a:br>
            <a:r>
              <a:rPr lang="en-US" dirty="0" smtClean="0"/>
              <a:t>p. 31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262" y="2143539"/>
            <a:ext cx="7991475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77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627</TotalTime>
  <Words>203</Words>
  <Application>Microsoft Office PowerPoint</Application>
  <PresentationFormat>On-screen Show (4:3)</PresentationFormat>
  <Paragraphs>45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Corbel</vt:lpstr>
      <vt:lpstr>Wingdings</vt:lpstr>
      <vt:lpstr>Wingdings 2</vt:lpstr>
      <vt:lpstr>Wingdings 3</vt:lpstr>
      <vt:lpstr>Module</vt:lpstr>
      <vt:lpstr>Jurisdiction</vt:lpstr>
      <vt:lpstr>Counties with only a Constitutional County Court -- PC § 4C(a); EC § 32.002(a)</vt:lpstr>
      <vt:lpstr>Counties with only a Constitutional County Court -- PC § 4D(a); EC § 32.003(a)</vt:lpstr>
      <vt:lpstr>In re Lewis – p.26</vt:lpstr>
      <vt:lpstr>Counties with statutory court exercising probate jurisdiction (but not SPC)  -- PC § 4C(b); EC § 32.002(b)</vt:lpstr>
      <vt:lpstr>Counties with statutory court exercising probate jurisdiction (but not SPC)  -- PC § 4E; EC § 32.004</vt:lpstr>
      <vt:lpstr>Counties with Statutory Probate Court –  PC § 4C(c); EC § 32.005</vt:lpstr>
      <vt:lpstr>Lubbock Procedure</vt:lpstr>
      <vt:lpstr>Austin Nursing Center v. Lovato p. 31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Wills and Trusts</dc:title>
  <dc:creator>Gerry W. Beyer</dc:creator>
  <cp:lastModifiedBy>Gerry Beyer</cp:lastModifiedBy>
  <cp:revision>57</cp:revision>
  <dcterms:created xsi:type="dcterms:W3CDTF">2010-08-22T16:14:53Z</dcterms:created>
  <dcterms:modified xsi:type="dcterms:W3CDTF">2013-08-26T00:24:13Z</dcterms:modified>
</cp:coreProperties>
</file>