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60" r:id="rId23"/>
    <p:sldId id="271" r:id="rId24"/>
    <p:sldId id="261" r:id="rId25"/>
    <p:sldId id="262" r:id="rId26"/>
    <p:sldId id="263" r:id="rId27"/>
    <p:sldId id="264" r:id="rId28"/>
    <p:sldId id="265" r:id="rId29"/>
    <p:sldId id="266" r:id="rId30"/>
    <p:sldId id="267" r:id="rId31"/>
    <p:sldId id="268" r:id="rId32"/>
    <p:sldId id="269" r:id="rId33"/>
    <p:sldId id="270" r:id="rId34"/>
    <p:sldId id="289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8/18/2013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8/18/2013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8/18/2013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8/18/2013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8/18/2013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8/18/2013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8/18/2013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9322" y="578529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dirty="0" smtClean="0"/>
              <a:t>Texas Estate Administration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9322" y="2251881"/>
            <a:ext cx="8077200" cy="1843585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</a:rPr>
              <a:t>Prof. Gerry W. Beyer</a:t>
            </a:r>
            <a:br>
              <a:rPr lang="en-US" sz="2800" b="1" dirty="0" smtClean="0">
                <a:solidFill>
                  <a:srgbClr val="FFFF00"/>
                </a:solidFill>
              </a:rPr>
            </a:br>
            <a:endParaRPr lang="en-US" sz="28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800" b="1" dirty="0" smtClean="0">
                <a:solidFill>
                  <a:srgbClr val="FFFF00"/>
                </a:solidFill>
              </a:rPr>
              <a:t>Fall 2013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Performs Administration?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Practical Concerns</a:t>
            </a:r>
          </a:p>
          <a:p>
            <a:pPr lvl="1"/>
            <a:r>
              <a:rPr lang="en-US" b="1" dirty="0" smtClean="0"/>
              <a:t>Honest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4719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Performs Administration?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Practical Concerns</a:t>
            </a:r>
          </a:p>
          <a:p>
            <a:pPr lvl="1"/>
            <a:r>
              <a:rPr lang="en-US" b="1" dirty="0" smtClean="0"/>
              <a:t>Honest</a:t>
            </a:r>
          </a:p>
          <a:p>
            <a:pPr lvl="1"/>
            <a:r>
              <a:rPr lang="en-US" b="1" dirty="0" smtClean="0"/>
              <a:t>Common sense and good judgment</a:t>
            </a:r>
          </a:p>
        </p:txBody>
      </p:sp>
    </p:spTree>
    <p:extLst>
      <p:ext uri="{BB962C8B-B14F-4D97-AF65-F5344CB8AC3E}">
        <p14:creationId xmlns:p14="http://schemas.microsoft.com/office/powerpoint/2010/main" val="277972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Performs Administration?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Practical Concerns</a:t>
            </a:r>
          </a:p>
          <a:p>
            <a:pPr lvl="1"/>
            <a:r>
              <a:rPr lang="en-US" b="1" dirty="0" smtClean="0"/>
              <a:t>Honest</a:t>
            </a:r>
          </a:p>
          <a:p>
            <a:pPr lvl="1"/>
            <a:r>
              <a:rPr lang="en-US" b="1" dirty="0" smtClean="0"/>
              <a:t>Common sense and good judgment</a:t>
            </a:r>
          </a:p>
          <a:p>
            <a:pPr lvl="1"/>
            <a:r>
              <a:rPr lang="en-US" b="1" dirty="0" smtClean="0"/>
              <a:t>Financial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280653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Performs Administration?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Practical Concerns</a:t>
            </a:r>
          </a:p>
          <a:p>
            <a:pPr lvl="1"/>
            <a:r>
              <a:rPr lang="en-US" b="1" dirty="0" smtClean="0"/>
              <a:t>Honest</a:t>
            </a:r>
          </a:p>
          <a:p>
            <a:pPr lvl="1"/>
            <a:r>
              <a:rPr lang="en-US" b="1" dirty="0" smtClean="0"/>
              <a:t>Common sense and good judgment</a:t>
            </a:r>
          </a:p>
          <a:p>
            <a:pPr lvl="1"/>
            <a:r>
              <a:rPr lang="en-US" b="1" dirty="0" smtClean="0"/>
              <a:t>Financial responsibility</a:t>
            </a:r>
          </a:p>
          <a:p>
            <a:pPr lvl="1"/>
            <a:r>
              <a:rPr lang="en-US" b="1" dirty="0" smtClean="0"/>
              <a:t>Investment experience and skills</a:t>
            </a:r>
          </a:p>
        </p:txBody>
      </p:sp>
    </p:spTree>
    <p:extLst>
      <p:ext uri="{BB962C8B-B14F-4D97-AF65-F5344CB8AC3E}">
        <p14:creationId xmlns:p14="http://schemas.microsoft.com/office/powerpoint/2010/main" val="289015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Performs Administration?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Practical Concerns</a:t>
            </a:r>
          </a:p>
          <a:p>
            <a:pPr lvl="1"/>
            <a:r>
              <a:rPr lang="en-US" b="1" dirty="0" smtClean="0"/>
              <a:t>Honest</a:t>
            </a:r>
          </a:p>
          <a:p>
            <a:pPr lvl="1"/>
            <a:r>
              <a:rPr lang="en-US" b="1" dirty="0" smtClean="0"/>
              <a:t>Common sense and good judgment</a:t>
            </a:r>
          </a:p>
          <a:p>
            <a:pPr lvl="1"/>
            <a:r>
              <a:rPr lang="en-US" b="1" dirty="0" smtClean="0"/>
              <a:t>Financial responsibility</a:t>
            </a:r>
          </a:p>
          <a:p>
            <a:pPr lvl="1"/>
            <a:r>
              <a:rPr lang="en-US" b="1" dirty="0" smtClean="0"/>
              <a:t>Investment experience and skills</a:t>
            </a:r>
          </a:p>
          <a:p>
            <a:pPr lvl="1"/>
            <a:r>
              <a:rPr lang="en-US" b="1" dirty="0" smtClean="0"/>
              <a:t>Awareness of legal issues</a:t>
            </a:r>
          </a:p>
        </p:txBody>
      </p:sp>
    </p:spTree>
    <p:extLst>
      <p:ext uri="{BB962C8B-B14F-4D97-AF65-F5344CB8AC3E}">
        <p14:creationId xmlns:p14="http://schemas.microsoft.com/office/powerpoint/2010/main" val="63956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Performs Administration?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Practical Concerns</a:t>
            </a:r>
          </a:p>
          <a:p>
            <a:pPr lvl="1"/>
            <a:r>
              <a:rPr lang="en-US" b="1" dirty="0" smtClean="0"/>
              <a:t>Honest</a:t>
            </a:r>
          </a:p>
          <a:p>
            <a:pPr lvl="1"/>
            <a:r>
              <a:rPr lang="en-US" b="1" dirty="0" smtClean="0"/>
              <a:t>Common sense and good judgment</a:t>
            </a:r>
          </a:p>
          <a:p>
            <a:pPr lvl="1"/>
            <a:r>
              <a:rPr lang="en-US" b="1" dirty="0" smtClean="0"/>
              <a:t>Financial responsibility</a:t>
            </a:r>
          </a:p>
          <a:p>
            <a:pPr lvl="1"/>
            <a:r>
              <a:rPr lang="en-US" b="1" dirty="0" smtClean="0"/>
              <a:t>Investment experience and skills</a:t>
            </a:r>
          </a:p>
          <a:p>
            <a:pPr lvl="1"/>
            <a:r>
              <a:rPr lang="en-US" b="1" dirty="0" smtClean="0"/>
              <a:t>Awareness of legal issues</a:t>
            </a:r>
          </a:p>
          <a:p>
            <a:pPr lvl="1"/>
            <a:r>
              <a:rPr lang="en-US" b="1" dirty="0" smtClean="0"/>
              <a:t>Fiduciary personality</a:t>
            </a:r>
          </a:p>
        </p:txBody>
      </p:sp>
    </p:spTree>
    <p:extLst>
      <p:ext uri="{BB962C8B-B14F-4D97-AF65-F5344CB8AC3E}">
        <p14:creationId xmlns:p14="http://schemas.microsoft.com/office/powerpoint/2010/main" val="166815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Performs Administration?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Practical Concerns</a:t>
            </a:r>
          </a:p>
          <a:p>
            <a:pPr lvl="1"/>
            <a:r>
              <a:rPr lang="en-US" b="1" dirty="0" smtClean="0"/>
              <a:t>Honest</a:t>
            </a:r>
          </a:p>
          <a:p>
            <a:pPr lvl="1"/>
            <a:r>
              <a:rPr lang="en-US" b="1" dirty="0" smtClean="0"/>
              <a:t>Common sense and good judgment</a:t>
            </a:r>
          </a:p>
          <a:p>
            <a:pPr lvl="1"/>
            <a:r>
              <a:rPr lang="en-US" b="1" dirty="0" smtClean="0"/>
              <a:t>Financial responsibility</a:t>
            </a:r>
          </a:p>
          <a:p>
            <a:pPr lvl="1"/>
            <a:r>
              <a:rPr lang="en-US" b="1" dirty="0" smtClean="0"/>
              <a:t>Investment experience and skills</a:t>
            </a:r>
          </a:p>
          <a:p>
            <a:pPr lvl="1"/>
            <a:r>
              <a:rPr lang="en-US" b="1" dirty="0" smtClean="0"/>
              <a:t>Awareness of legal issues</a:t>
            </a:r>
          </a:p>
          <a:p>
            <a:pPr lvl="1"/>
            <a:r>
              <a:rPr lang="en-US" b="1" dirty="0" smtClean="0"/>
              <a:t>Fiduciary personality</a:t>
            </a:r>
          </a:p>
          <a:p>
            <a:pPr lvl="1"/>
            <a:r>
              <a:rPr lang="en-US" b="1" dirty="0" smtClean="0"/>
              <a:t>Longevity</a:t>
            </a:r>
          </a:p>
        </p:txBody>
      </p:sp>
    </p:spTree>
    <p:extLst>
      <p:ext uri="{BB962C8B-B14F-4D97-AF65-F5344CB8AC3E}">
        <p14:creationId xmlns:p14="http://schemas.microsoft.com/office/powerpoint/2010/main" val="304092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Performs Administration?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39019"/>
            <a:ext cx="8229600" cy="5218981"/>
          </a:xfrm>
        </p:spPr>
        <p:txBody>
          <a:bodyPr/>
          <a:lstStyle/>
          <a:p>
            <a:r>
              <a:rPr lang="en-US" b="1" dirty="0" smtClean="0"/>
              <a:t>Practical Concerns</a:t>
            </a:r>
          </a:p>
          <a:p>
            <a:pPr lvl="1"/>
            <a:r>
              <a:rPr lang="en-US" b="1" dirty="0" smtClean="0"/>
              <a:t>Honest</a:t>
            </a:r>
          </a:p>
          <a:p>
            <a:pPr lvl="1"/>
            <a:r>
              <a:rPr lang="en-US" b="1" dirty="0" smtClean="0"/>
              <a:t>Common sense and good judgment</a:t>
            </a:r>
          </a:p>
          <a:p>
            <a:pPr lvl="1"/>
            <a:r>
              <a:rPr lang="en-US" b="1" dirty="0" smtClean="0"/>
              <a:t>Financial responsibility</a:t>
            </a:r>
          </a:p>
          <a:p>
            <a:pPr lvl="1"/>
            <a:r>
              <a:rPr lang="en-US" b="1" dirty="0" smtClean="0"/>
              <a:t>Investment experience and skills</a:t>
            </a:r>
          </a:p>
          <a:p>
            <a:pPr lvl="1"/>
            <a:r>
              <a:rPr lang="en-US" b="1" dirty="0" smtClean="0"/>
              <a:t>Awareness of legal issues</a:t>
            </a:r>
          </a:p>
          <a:p>
            <a:pPr lvl="1"/>
            <a:r>
              <a:rPr lang="en-US" b="1" dirty="0" smtClean="0"/>
              <a:t>Fiduciary personality</a:t>
            </a:r>
          </a:p>
          <a:p>
            <a:pPr lvl="1"/>
            <a:r>
              <a:rPr lang="en-US" b="1" dirty="0" smtClean="0"/>
              <a:t>Longevity</a:t>
            </a:r>
          </a:p>
          <a:p>
            <a:pPr lvl="1"/>
            <a:r>
              <a:rPr lang="en-US" b="1" dirty="0" smtClean="0"/>
              <a:t>Lack of distractions</a:t>
            </a:r>
          </a:p>
        </p:txBody>
      </p:sp>
    </p:spTree>
    <p:extLst>
      <p:ext uri="{BB962C8B-B14F-4D97-AF65-F5344CB8AC3E}">
        <p14:creationId xmlns:p14="http://schemas.microsoft.com/office/powerpoint/2010/main" val="68405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Performs Administration?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39019"/>
            <a:ext cx="8229600" cy="5218981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Practical Concerns</a:t>
            </a:r>
          </a:p>
          <a:p>
            <a:pPr lvl="1"/>
            <a:r>
              <a:rPr lang="en-US" b="1" dirty="0" smtClean="0"/>
              <a:t>Honest</a:t>
            </a:r>
          </a:p>
          <a:p>
            <a:pPr lvl="1"/>
            <a:r>
              <a:rPr lang="en-US" b="1" dirty="0" smtClean="0"/>
              <a:t>Common sense and good judgment</a:t>
            </a:r>
          </a:p>
          <a:p>
            <a:pPr lvl="1"/>
            <a:r>
              <a:rPr lang="en-US" b="1" dirty="0" smtClean="0"/>
              <a:t>Financial responsibility</a:t>
            </a:r>
          </a:p>
          <a:p>
            <a:pPr lvl="1"/>
            <a:r>
              <a:rPr lang="en-US" b="1" dirty="0" smtClean="0"/>
              <a:t>Investment experience and skills</a:t>
            </a:r>
          </a:p>
          <a:p>
            <a:pPr lvl="1"/>
            <a:r>
              <a:rPr lang="en-US" b="1" dirty="0" smtClean="0"/>
              <a:t>Awareness of legal issues</a:t>
            </a:r>
          </a:p>
          <a:p>
            <a:pPr lvl="1"/>
            <a:r>
              <a:rPr lang="en-US" b="1" dirty="0" smtClean="0"/>
              <a:t>Fiduciary personality</a:t>
            </a:r>
          </a:p>
          <a:p>
            <a:pPr lvl="1"/>
            <a:r>
              <a:rPr lang="en-US" b="1" dirty="0" smtClean="0"/>
              <a:t>Longevity</a:t>
            </a:r>
          </a:p>
          <a:p>
            <a:pPr lvl="1"/>
            <a:r>
              <a:rPr lang="en-US" b="1" dirty="0" smtClean="0"/>
              <a:t>Lack of distractions</a:t>
            </a:r>
          </a:p>
          <a:p>
            <a:pPr lvl="1"/>
            <a:r>
              <a:rPr lang="en-US" b="1" dirty="0" smtClean="0"/>
              <a:t>Prior approval</a:t>
            </a:r>
          </a:p>
        </p:txBody>
      </p:sp>
    </p:spTree>
    <p:extLst>
      <p:ext uri="{BB962C8B-B14F-4D97-AF65-F5344CB8AC3E}">
        <p14:creationId xmlns:p14="http://schemas.microsoft.com/office/powerpoint/2010/main" val="394994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Performs Administration?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39019"/>
            <a:ext cx="8229600" cy="5218981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Practical Concerns</a:t>
            </a:r>
          </a:p>
          <a:p>
            <a:pPr lvl="1"/>
            <a:r>
              <a:rPr lang="en-US" b="1" dirty="0" smtClean="0"/>
              <a:t>Honest</a:t>
            </a:r>
          </a:p>
          <a:p>
            <a:pPr lvl="1"/>
            <a:r>
              <a:rPr lang="en-US" b="1" dirty="0" smtClean="0"/>
              <a:t>Common sense and good judgment</a:t>
            </a:r>
          </a:p>
          <a:p>
            <a:pPr lvl="1"/>
            <a:r>
              <a:rPr lang="en-US" b="1" dirty="0" smtClean="0"/>
              <a:t>Financial responsibility</a:t>
            </a:r>
          </a:p>
          <a:p>
            <a:pPr lvl="1"/>
            <a:r>
              <a:rPr lang="en-US" b="1" dirty="0" smtClean="0"/>
              <a:t>Investment experience and skills</a:t>
            </a:r>
          </a:p>
          <a:p>
            <a:pPr lvl="1"/>
            <a:r>
              <a:rPr lang="en-US" b="1" dirty="0" smtClean="0"/>
              <a:t>Awareness of legal issues</a:t>
            </a:r>
          </a:p>
          <a:p>
            <a:pPr lvl="1"/>
            <a:r>
              <a:rPr lang="en-US" b="1" dirty="0" smtClean="0"/>
              <a:t>Fiduciary personality</a:t>
            </a:r>
          </a:p>
          <a:p>
            <a:pPr lvl="1"/>
            <a:r>
              <a:rPr lang="en-US" b="1" dirty="0" smtClean="0"/>
              <a:t>Longevity</a:t>
            </a:r>
          </a:p>
          <a:p>
            <a:pPr lvl="1"/>
            <a:r>
              <a:rPr lang="en-US" b="1" dirty="0" smtClean="0"/>
              <a:t>Lack of distractions</a:t>
            </a:r>
          </a:p>
          <a:p>
            <a:pPr lvl="1"/>
            <a:r>
              <a:rPr lang="en-US" b="1" dirty="0" smtClean="0"/>
              <a:t>Prior approval</a:t>
            </a:r>
          </a:p>
          <a:p>
            <a:pPr lvl="1"/>
            <a:r>
              <a:rPr lang="en-US" b="1" dirty="0" smtClean="0"/>
              <a:t>Successors</a:t>
            </a:r>
          </a:p>
        </p:txBody>
      </p:sp>
    </p:spTree>
    <p:extLst>
      <p:ext uri="{BB962C8B-B14F-4D97-AF65-F5344CB8AC3E}">
        <p14:creationId xmlns:p14="http://schemas.microsoft.com/office/powerpoint/2010/main" val="408239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Estate Administration Reasons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Title Transfer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Alternatives to  Probate</a:t>
            </a:r>
          </a:p>
          <a:p>
            <a:pPr lvl="2"/>
            <a:r>
              <a:rPr lang="en-US" b="1" dirty="0" smtClean="0"/>
              <a:t>Determination of heirship, if intestate.</a:t>
            </a:r>
          </a:p>
          <a:p>
            <a:pPr lvl="2"/>
            <a:r>
              <a:rPr lang="en-US" b="1" dirty="0" smtClean="0"/>
              <a:t>Probate will as muniment of title, if testate.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9202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Performs Administration?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42536"/>
            <a:ext cx="8229600" cy="4744528"/>
          </a:xfrm>
        </p:spPr>
        <p:txBody>
          <a:bodyPr>
            <a:normAutofit/>
          </a:bodyPr>
          <a:lstStyle/>
          <a:p>
            <a:r>
              <a:rPr lang="en-US" b="1" dirty="0" smtClean="0"/>
              <a:t>Individual or Corporate?</a:t>
            </a:r>
          </a:p>
          <a:p>
            <a:pPr lvl="1"/>
            <a:r>
              <a:rPr lang="en-US" b="1" dirty="0" smtClean="0"/>
              <a:t>Benefits of individual</a:t>
            </a:r>
          </a:p>
          <a:p>
            <a:pPr lvl="1"/>
            <a:endParaRPr lang="en-US" b="1" dirty="0"/>
          </a:p>
          <a:p>
            <a:pPr lvl="1"/>
            <a:endParaRPr lang="en-US" b="1" dirty="0" smtClean="0"/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Benefits of corporate</a:t>
            </a:r>
          </a:p>
        </p:txBody>
      </p:sp>
    </p:spTree>
    <p:extLst>
      <p:ext uri="{BB962C8B-B14F-4D97-AF65-F5344CB8AC3E}">
        <p14:creationId xmlns:p14="http://schemas.microsoft.com/office/powerpoint/2010/main" val="107061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Performs Administration?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42536"/>
            <a:ext cx="8229600" cy="4744528"/>
          </a:xfrm>
        </p:spPr>
        <p:txBody>
          <a:bodyPr>
            <a:normAutofit/>
          </a:bodyPr>
          <a:lstStyle/>
          <a:p>
            <a:r>
              <a:rPr lang="en-US" b="1" dirty="0" smtClean="0"/>
              <a:t>Single or co-executors?</a:t>
            </a:r>
          </a:p>
          <a:p>
            <a:pPr lvl="1"/>
            <a:r>
              <a:rPr lang="en-US" b="1" dirty="0" smtClean="0"/>
              <a:t>Benefits of single</a:t>
            </a:r>
          </a:p>
          <a:p>
            <a:pPr lvl="1"/>
            <a:endParaRPr lang="en-US" b="1" dirty="0"/>
          </a:p>
          <a:p>
            <a:pPr lvl="1"/>
            <a:endParaRPr lang="en-US" b="1" dirty="0" smtClean="0"/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Benefits of multiple</a:t>
            </a:r>
          </a:p>
        </p:txBody>
      </p:sp>
    </p:spTree>
    <p:extLst>
      <p:ext uri="{BB962C8B-B14F-4D97-AF65-F5344CB8AC3E}">
        <p14:creationId xmlns:p14="http://schemas.microsoft.com/office/powerpoint/2010/main" val="366733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of Administration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</a:t>
            </a:r>
            <a:r>
              <a:rPr lang="en-US" b="1" dirty="0" smtClean="0"/>
              <a:t>.  Determine if Decedent Left a Will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Home and office</a:t>
            </a:r>
          </a:p>
          <a:p>
            <a:pPr lvl="1"/>
            <a:r>
              <a:rPr lang="en-US" b="1" dirty="0" smtClean="0"/>
              <a:t>Safe deposit box</a:t>
            </a:r>
          </a:p>
          <a:p>
            <a:pPr lvl="1"/>
            <a:r>
              <a:rPr lang="en-US" b="1" dirty="0" smtClean="0"/>
              <a:t>Significant individuals</a:t>
            </a:r>
          </a:p>
          <a:p>
            <a:pPr lvl="1"/>
            <a:r>
              <a:rPr lang="en-US" b="1" dirty="0" smtClean="0"/>
              <a:t>Clerk of the court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98998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of Administration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 </a:t>
            </a:r>
            <a:r>
              <a:rPr lang="en-US" b="1" dirty="0" smtClean="0"/>
              <a:t>Proper Applicant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Prepares and files application</a:t>
            </a:r>
          </a:p>
          <a:p>
            <a:pPr lvl="1"/>
            <a:r>
              <a:rPr lang="en-US" b="1" dirty="0" smtClean="0"/>
              <a:t>Pays filing fee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6007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of Administration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</a:t>
            </a:r>
            <a:r>
              <a:rPr lang="en-US" b="1" dirty="0" smtClean="0"/>
              <a:t>.  </a:t>
            </a:r>
            <a:r>
              <a:rPr lang="en-US" b="1" dirty="0" smtClean="0"/>
              <a:t>Proper Notice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Clerk of Court gives notice according to applicable law.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9069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of Administration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</a:t>
            </a:r>
            <a:r>
              <a:rPr lang="en-US" b="1" dirty="0" smtClean="0"/>
              <a:t>.  </a:t>
            </a:r>
            <a:r>
              <a:rPr lang="en-US" b="1" dirty="0" smtClean="0"/>
              <a:t>Hearing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Court conducts hearing on application.</a:t>
            </a:r>
          </a:p>
          <a:p>
            <a:pPr lvl="1"/>
            <a:r>
              <a:rPr lang="en-US" b="1" dirty="0" smtClean="0"/>
              <a:t>Court appoints personal representative</a:t>
            </a:r>
            <a:r>
              <a:rPr lang="en-US" b="1" dirty="0" smtClean="0"/>
              <a:t>.</a:t>
            </a:r>
          </a:p>
          <a:p>
            <a:pPr lvl="1"/>
            <a:r>
              <a:rPr lang="en-US" b="1" dirty="0" smtClean="0"/>
              <a:t>Court determines type of administration</a:t>
            </a:r>
          </a:p>
          <a:p>
            <a:pPr lvl="2"/>
            <a:r>
              <a:rPr lang="en-US" b="1" dirty="0" smtClean="0"/>
              <a:t>Dependent</a:t>
            </a:r>
          </a:p>
          <a:p>
            <a:pPr lvl="2"/>
            <a:r>
              <a:rPr lang="en-US" b="1" dirty="0" smtClean="0"/>
              <a:t>Independent</a:t>
            </a:r>
          </a:p>
          <a:p>
            <a:pPr lvl="2"/>
            <a:r>
              <a:rPr lang="en-US" b="1" dirty="0" smtClean="0"/>
              <a:t>Abbreviated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6875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of Administration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5</a:t>
            </a:r>
            <a:r>
              <a:rPr lang="en-US" b="1" dirty="0" smtClean="0"/>
              <a:t>.  </a:t>
            </a:r>
            <a:r>
              <a:rPr lang="en-US" b="1" dirty="0" smtClean="0"/>
              <a:t>Personal representative qualifies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Takes oath of oath.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Posts bond, unless testator waived it or PR is a corporation.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Obtains letters testamentary (if will) or letters of administration (if intestate).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5435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of Administration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6</a:t>
            </a:r>
            <a:r>
              <a:rPr lang="en-US" b="1" dirty="0" smtClean="0"/>
              <a:t>.  </a:t>
            </a:r>
            <a:r>
              <a:rPr lang="en-US" b="1" dirty="0" smtClean="0"/>
              <a:t>Personal representative gives notices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To will beneficiaries.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To creditors.</a:t>
            </a:r>
            <a:br>
              <a:rPr lang="en-US" b="1" dirty="0" smtClean="0"/>
            </a:b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901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of Administration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7</a:t>
            </a:r>
            <a:r>
              <a:rPr lang="en-US" b="1" dirty="0" smtClean="0"/>
              <a:t>.  </a:t>
            </a:r>
            <a:r>
              <a:rPr lang="en-US" b="1" dirty="0" smtClean="0"/>
              <a:t>Collect and preserve the decedent’s probate property</a:t>
            </a:r>
            <a:br>
              <a:rPr lang="en-US" b="1" dirty="0" smtClean="0"/>
            </a:b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82942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of Administration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8</a:t>
            </a:r>
            <a:r>
              <a:rPr lang="en-US" b="1" dirty="0" smtClean="0"/>
              <a:t>.  </a:t>
            </a:r>
            <a:r>
              <a:rPr lang="en-US" b="1" dirty="0" smtClean="0"/>
              <a:t>Prepare inventory, appraisement, and list of claims </a:t>
            </a:r>
            <a:br>
              <a:rPr lang="en-US" b="1" dirty="0" smtClean="0"/>
            </a:b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90399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Estate Administration Reasons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 Creditor Payment</a:t>
            </a:r>
          </a:p>
        </p:txBody>
      </p:sp>
    </p:spTree>
    <p:extLst>
      <p:ext uri="{BB962C8B-B14F-4D97-AF65-F5344CB8AC3E}">
        <p14:creationId xmlns:p14="http://schemas.microsoft.com/office/powerpoint/2010/main" val="132185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of Administration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9</a:t>
            </a:r>
            <a:r>
              <a:rPr lang="en-US" b="1" dirty="0" smtClean="0"/>
              <a:t>.  </a:t>
            </a:r>
            <a:r>
              <a:rPr lang="en-US" b="1" dirty="0" smtClean="0"/>
              <a:t>Manage decedent’s property</a:t>
            </a:r>
            <a:br>
              <a:rPr lang="en-US" b="1" dirty="0" smtClean="0"/>
            </a:b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83368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of Administration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10</a:t>
            </a:r>
            <a:r>
              <a:rPr lang="en-US" b="1" dirty="0" smtClean="0"/>
              <a:t>.  </a:t>
            </a:r>
            <a:r>
              <a:rPr lang="en-US" b="1" dirty="0" smtClean="0"/>
              <a:t>Protect certain property from creditors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Homestead</a:t>
            </a:r>
          </a:p>
          <a:p>
            <a:pPr lvl="1"/>
            <a:r>
              <a:rPr lang="en-US" b="1" dirty="0" smtClean="0"/>
              <a:t>Exempt personal property</a:t>
            </a:r>
          </a:p>
          <a:p>
            <a:pPr lvl="1"/>
            <a:r>
              <a:rPr lang="en-US" b="1" dirty="0" smtClean="0"/>
              <a:t>Family allowance</a:t>
            </a:r>
            <a:br>
              <a:rPr lang="en-US" b="1" dirty="0" smtClean="0"/>
            </a:b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11937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of Administration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11.   </a:t>
            </a:r>
            <a:r>
              <a:rPr lang="en-US" b="1" dirty="0" smtClean="0"/>
              <a:t>Pay claims</a:t>
            </a:r>
            <a:br>
              <a:rPr lang="en-US" b="1" dirty="0" smtClean="0"/>
            </a:b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00885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of Administration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12.  </a:t>
            </a:r>
            <a:r>
              <a:rPr lang="en-US" b="1" dirty="0" smtClean="0"/>
              <a:t>If  property remains after paying creditors, distribute to heirs or beneficiaries.</a:t>
            </a:r>
          </a:p>
        </p:txBody>
      </p:sp>
    </p:spTree>
    <p:extLst>
      <p:ext uri="{BB962C8B-B14F-4D97-AF65-F5344CB8AC3E}">
        <p14:creationId xmlns:p14="http://schemas.microsoft.com/office/powerpoint/2010/main" val="277381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 Se Issue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988" y="2158461"/>
            <a:ext cx="4080024" cy="3958232"/>
          </a:xfrm>
        </p:spPr>
      </p:pic>
    </p:spTree>
    <p:extLst>
      <p:ext uri="{BB962C8B-B14F-4D97-AF65-F5344CB8AC3E}">
        <p14:creationId xmlns:p14="http://schemas.microsoft.com/office/powerpoint/2010/main" val="22547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Performs Administration?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Personal representative:</a:t>
            </a:r>
          </a:p>
          <a:p>
            <a:pPr lvl="1"/>
            <a:r>
              <a:rPr lang="en-US" b="1" dirty="0" smtClean="0"/>
              <a:t>Executor = will</a:t>
            </a:r>
          </a:p>
          <a:p>
            <a:pPr lvl="1"/>
            <a:r>
              <a:rPr lang="en-US" b="1" dirty="0" smtClean="0"/>
              <a:t>Administrator = intestate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Must be appointed by a court.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200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Performs Administration?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Legal Requirements</a:t>
            </a:r>
          </a:p>
          <a:p>
            <a:pPr lvl="1"/>
            <a:r>
              <a:rPr lang="en-US" b="1" dirty="0" smtClean="0"/>
              <a:t>Not incapacitated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5080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Performs Administration?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Legal Requirements</a:t>
            </a:r>
          </a:p>
          <a:p>
            <a:pPr lvl="1"/>
            <a:r>
              <a:rPr lang="en-US" b="1" dirty="0" smtClean="0"/>
              <a:t>Not incapacitated</a:t>
            </a:r>
          </a:p>
          <a:p>
            <a:pPr lvl="1"/>
            <a:r>
              <a:rPr lang="en-US" b="1" dirty="0" smtClean="0"/>
              <a:t>Not a convicted felon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3833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Performs Administration?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Legal Requirements</a:t>
            </a:r>
          </a:p>
          <a:p>
            <a:pPr lvl="1"/>
            <a:r>
              <a:rPr lang="en-US" b="1" dirty="0" smtClean="0"/>
              <a:t>Not incapacitated</a:t>
            </a:r>
          </a:p>
          <a:p>
            <a:pPr lvl="1"/>
            <a:r>
              <a:rPr lang="en-US" b="1" dirty="0" smtClean="0"/>
              <a:t>Not a convicted felon</a:t>
            </a:r>
          </a:p>
          <a:p>
            <a:pPr lvl="1"/>
            <a:r>
              <a:rPr lang="en-US" b="1" dirty="0" smtClean="0"/>
              <a:t>Not a non-resident of Texas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5612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Performs Administration?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Legal Requirements</a:t>
            </a:r>
          </a:p>
          <a:p>
            <a:pPr lvl="1"/>
            <a:r>
              <a:rPr lang="en-US" b="1" dirty="0" smtClean="0"/>
              <a:t>Not incapacitated</a:t>
            </a:r>
          </a:p>
          <a:p>
            <a:pPr lvl="1"/>
            <a:r>
              <a:rPr lang="en-US" b="1" dirty="0" smtClean="0"/>
              <a:t>Not a convicted felon</a:t>
            </a:r>
          </a:p>
          <a:p>
            <a:pPr lvl="1"/>
            <a:r>
              <a:rPr lang="en-US" b="1" dirty="0" smtClean="0"/>
              <a:t>Not a non-resident of Texas</a:t>
            </a:r>
          </a:p>
          <a:p>
            <a:pPr lvl="1"/>
            <a:r>
              <a:rPr lang="en-US" b="1" dirty="0" smtClean="0"/>
              <a:t>Not a corporation not authorized to be a fiduciary in Texas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7436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Performs Administration?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Legal Requirements</a:t>
            </a:r>
          </a:p>
          <a:p>
            <a:pPr lvl="1"/>
            <a:r>
              <a:rPr lang="en-US" b="1" dirty="0" smtClean="0"/>
              <a:t>Not incapacitated</a:t>
            </a:r>
          </a:p>
          <a:p>
            <a:pPr lvl="1"/>
            <a:r>
              <a:rPr lang="en-US" b="1" dirty="0" smtClean="0"/>
              <a:t>Not a convicted felon</a:t>
            </a:r>
          </a:p>
          <a:p>
            <a:pPr lvl="1"/>
            <a:r>
              <a:rPr lang="en-US" b="1" dirty="0" smtClean="0"/>
              <a:t>Not a non-resident of Texas</a:t>
            </a:r>
          </a:p>
          <a:p>
            <a:pPr lvl="1"/>
            <a:r>
              <a:rPr lang="en-US" b="1" dirty="0" smtClean="0"/>
              <a:t>Not a corporation not authorized to be a fiduciary in Texas</a:t>
            </a:r>
          </a:p>
          <a:p>
            <a:pPr lvl="1"/>
            <a:r>
              <a:rPr lang="en-US" b="1" dirty="0" smtClean="0"/>
              <a:t>Not a person the court finds “unsuitable”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3382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551</TotalTime>
  <Words>603</Words>
  <Application>Microsoft Office PowerPoint</Application>
  <PresentationFormat>On-screen Show (4:3)</PresentationFormat>
  <Paragraphs>186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Corbel</vt:lpstr>
      <vt:lpstr>Wingdings</vt:lpstr>
      <vt:lpstr>Wingdings 2</vt:lpstr>
      <vt:lpstr>Wingdings 3</vt:lpstr>
      <vt:lpstr>Module</vt:lpstr>
      <vt:lpstr>Texas Estate Administration</vt:lpstr>
      <vt:lpstr>Estate Administration Reasons</vt:lpstr>
      <vt:lpstr>Estate Administration Reasons</vt:lpstr>
      <vt:lpstr>Who Performs Administration?</vt:lpstr>
      <vt:lpstr>Who Performs Administration?</vt:lpstr>
      <vt:lpstr>Who Performs Administration?</vt:lpstr>
      <vt:lpstr>Who Performs Administration?</vt:lpstr>
      <vt:lpstr>Who Performs Administration?</vt:lpstr>
      <vt:lpstr>Who Performs Administration?</vt:lpstr>
      <vt:lpstr>Who Performs Administration?</vt:lpstr>
      <vt:lpstr>Who Performs Administration?</vt:lpstr>
      <vt:lpstr>Who Performs Administration?</vt:lpstr>
      <vt:lpstr>Who Performs Administration?</vt:lpstr>
      <vt:lpstr>Who Performs Administration?</vt:lpstr>
      <vt:lpstr>Who Performs Administration?</vt:lpstr>
      <vt:lpstr>Who Performs Administration?</vt:lpstr>
      <vt:lpstr>Who Performs Administration?</vt:lpstr>
      <vt:lpstr>Who Performs Administration?</vt:lpstr>
      <vt:lpstr>Who Performs Administration?</vt:lpstr>
      <vt:lpstr>Who Performs Administration?</vt:lpstr>
      <vt:lpstr>Who Performs Administration?</vt:lpstr>
      <vt:lpstr>Overview of Administration Process</vt:lpstr>
      <vt:lpstr>Overview of Administration Process</vt:lpstr>
      <vt:lpstr>Overview of Administration Process</vt:lpstr>
      <vt:lpstr>Overview of Administration Process</vt:lpstr>
      <vt:lpstr>Overview of Administration Process</vt:lpstr>
      <vt:lpstr>Overview of Administration Process</vt:lpstr>
      <vt:lpstr>Overview of Administration Process</vt:lpstr>
      <vt:lpstr>Overview of Administration Process</vt:lpstr>
      <vt:lpstr>Overview of Administration Process</vt:lpstr>
      <vt:lpstr>Overview of Administration Process</vt:lpstr>
      <vt:lpstr>Overview of Administration Process</vt:lpstr>
      <vt:lpstr>Overview of Administration Process</vt:lpstr>
      <vt:lpstr>The Pro Se Issue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50</cp:revision>
  <dcterms:created xsi:type="dcterms:W3CDTF">2010-08-22T16:14:53Z</dcterms:created>
  <dcterms:modified xsi:type="dcterms:W3CDTF">2013-08-19T00:22:37Z</dcterms:modified>
</cp:coreProperties>
</file>