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sldIdLst>
    <p:sldId id="320" r:id="rId2"/>
    <p:sldId id="321" r:id="rId3"/>
    <p:sldId id="328" r:id="rId4"/>
    <p:sldId id="322" r:id="rId5"/>
    <p:sldId id="323" r:id="rId6"/>
    <p:sldId id="324" r:id="rId7"/>
    <p:sldId id="325" r:id="rId8"/>
    <p:sldId id="355" r:id="rId9"/>
    <p:sldId id="327" r:id="rId10"/>
    <p:sldId id="326" r:id="rId11"/>
    <p:sldId id="333" r:id="rId12"/>
    <p:sldId id="334" r:id="rId13"/>
    <p:sldId id="335" r:id="rId14"/>
    <p:sldId id="329" r:id="rId15"/>
    <p:sldId id="336" r:id="rId16"/>
    <p:sldId id="330" r:id="rId17"/>
    <p:sldId id="337" r:id="rId18"/>
    <p:sldId id="338" r:id="rId19"/>
    <p:sldId id="331" r:id="rId20"/>
    <p:sldId id="339" r:id="rId21"/>
    <p:sldId id="340" r:id="rId22"/>
    <p:sldId id="332" r:id="rId23"/>
    <p:sldId id="341" r:id="rId24"/>
    <p:sldId id="342" r:id="rId25"/>
    <p:sldId id="343" r:id="rId26"/>
    <p:sldId id="344" r:id="rId27"/>
    <p:sldId id="345" r:id="rId28"/>
    <p:sldId id="346" r:id="rId29"/>
    <p:sldId id="347" r:id="rId30"/>
    <p:sldId id="348" r:id="rId31"/>
    <p:sldId id="349" r:id="rId32"/>
    <p:sldId id="350" r:id="rId33"/>
    <p:sldId id="351" r:id="rId34"/>
    <p:sldId id="352" r:id="rId35"/>
    <p:sldId id="353" r:id="rId36"/>
    <p:sldId id="354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881" autoAdjust="0"/>
    <p:restoredTop sz="94660"/>
  </p:normalViewPr>
  <p:slideViewPr>
    <p:cSldViewPr snapToGrid="0">
      <p:cViewPr>
        <p:scale>
          <a:sx n="67" d="100"/>
          <a:sy n="67" d="100"/>
        </p:scale>
        <p:origin x="1099" y="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07C537-AA81-4FC5-A279-E85D829567FF}" type="datetimeFigureOut">
              <a:rPr lang="en-US" smtClean="0"/>
              <a:t>2/23/2022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FA949-7E74-4BEC-807C-AEA96193CB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4892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2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7E1CD-20E0-4FAF-990A-339C0BF4D599}" type="datetime1">
              <a:rPr lang="en-US" smtClean="0">
                <a:solidFill>
                  <a:prstClr val="white">
                    <a:tint val="95000"/>
                  </a:prstClr>
                </a:solidFill>
              </a:rPr>
              <a:t>2/23/2022</a:t>
            </a:fld>
            <a:endParaRPr lang="en-US" dirty="0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258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E9475-499E-499D-9C95-6C0DB193A914}" type="datetime1">
              <a:rPr lang="en-US" smtClean="0">
                <a:solidFill>
                  <a:prstClr val="black">
                    <a:tint val="95000"/>
                  </a:prstClr>
                </a:solidFill>
              </a:rPr>
              <a:t>2/23/2022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795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8368B-329E-4ADA-A6B8-385636F5B623}" type="datetime1">
              <a:rPr lang="en-US" smtClean="0">
                <a:solidFill>
                  <a:prstClr val="white">
                    <a:tint val="95000"/>
                  </a:prstClr>
                </a:solidFill>
              </a:rPr>
              <a:t>2/23/2022</a:t>
            </a:fld>
            <a:endParaRPr lang="en-US" dirty="0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white">
                    <a:tint val="9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7707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AE755-5416-406B-8448-3D519417E344}" type="datetime1">
              <a:rPr lang="en-US" smtClean="0">
                <a:solidFill>
                  <a:prstClr val="black">
                    <a:tint val="95000"/>
                  </a:prstClr>
                </a:solidFill>
              </a:rPr>
              <a:t>2/23/2022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012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90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698990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3CDD6-AD9A-4CD0-BDEE-5BFB6EF4B5C6}" type="datetime1">
              <a:rPr lang="en-US" smtClean="0">
                <a:solidFill>
                  <a:prstClr val="black">
                    <a:tint val="95000"/>
                  </a:prstClr>
                </a:solidFill>
              </a:rPr>
              <a:t>2/23/2022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596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DE50A-8CE8-4FEE-AEA9-565C28AC12FB}" type="datetime1">
              <a:rPr lang="en-US" smtClean="0">
                <a:solidFill>
                  <a:prstClr val="black">
                    <a:tint val="95000"/>
                  </a:prstClr>
                </a:solidFill>
              </a:rPr>
              <a:t>2/23/2022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311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3DF00-5464-441E-B3DB-D19260BE49E1}" type="datetime1">
              <a:rPr lang="en-US" smtClean="0">
                <a:solidFill>
                  <a:prstClr val="black">
                    <a:tint val="95000"/>
                  </a:prstClr>
                </a:solidFill>
              </a:rPr>
              <a:t>2/23/2022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292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9" y="1743134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6EEAC-DF5F-408C-9CCA-DD0D19A2F65B}" type="datetime1">
              <a:rPr lang="en-US" smtClean="0">
                <a:solidFill>
                  <a:prstClr val="black">
                    <a:tint val="95000"/>
                  </a:prstClr>
                </a:solidFill>
              </a:rPr>
              <a:t>2/23/2022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025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3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7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E24EB89E-D017-4AA6-B4A8-E6BFA597EB69}" type="datetime1">
              <a:rPr lang="en-US" smtClean="0">
                <a:solidFill>
                  <a:prstClr val="black">
                    <a:tint val="95000"/>
                  </a:prstClr>
                </a:solidFill>
              </a:rPr>
              <a:t>2/23/2022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1163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C2386-3DA5-4C4B-A15D-5699BED4C257}" type="datetime1">
              <a:rPr lang="en-US" smtClean="0">
                <a:solidFill>
                  <a:prstClr val="black">
                    <a:tint val="95000"/>
                  </a:prstClr>
                </a:solidFill>
              </a:rPr>
              <a:t>2/23/2022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552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 bwMode="ltGray">
          <a:xfrm>
            <a:off x="6647689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4"/>
            <a:ext cx="19050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4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F746D-DDB4-41F2-8A13-6916C15EC0BE}" type="datetime1">
              <a:rPr lang="en-US" smtClean="0">
                <a:solidFill>
                  <a:prstClr val="black">
                    <a:tint val="95000"/>
                  </a:prstClr>
                </a:solidFill>
              </a:rPr>
              <a:t>2/23/2022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63"/>
            <a:ext cx="3836404" cy="365125"/>
          </a:xfrm>
        </p:spPr>
        <p:txBody>
          <a:bodyPr/>
          <a:lstStyle/>
          <a:p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799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 bwMode="ltGray">
          <a:xfrm>
            <a:off x="2" y="4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4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C60BD5F-7B52-4040-A662-C1DFF23AA183}" type="datetime1">
              <a:rPr lang="en-US" smtClean="0">
                <a:solidFill>
                  <a:prstClr val="black">
                    <a:tint val="95000"/>
                  </a:prstClr>
                </a:solidFill>
              </a:rPr>
              <a:t>2/23/2022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8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7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416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370F1-9D58-4F55-8ABC-D8452EC85C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6984" y="938402"/>
            <a:ext cx="8077200" cy="3462147"/>
          </a:xfrm>
        </p:spPr>
        <p:txBody>
          <a:bodyPr>
            <a:normAutofit/>
          </a:bodyPr>
          <a:lstStyle/>
          <a:p>
            <a:pPr algn="ctr"/>
            <a:r>
              <a:rPr lang="en-US" cap="small" dirty="0"/>
              <a:t>Disability Planning</a:t>
            </a:r>
            <a:br>
              <a:rPr lang="en-US" cap="small" dirty="0"/>
            </a:br>
            <a:br>
              <a:rPr lang="en-US" cap="small" dirty="0"/>
            </a:br>
            <a:r>
              <a:rPr lang="en-US" cap="small" dirty="0"/>
              <a:t>for Health Care</a:t>
            </a:r>
            <a:br>
              <a:rPr lang="en-US" cap="small" dirty="0"/>
            </a:br>
            <a:br>
              <a:rPr lang="en-US" cap="small" dirty="0"/>
            </a:br>
            <a:endParaRPr lang="en-US" sz="3200" cap="smal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980E33-9539-4D24-9ECB-BAC063776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white">
                    <a:tint val="95000"/>
                  </a:prstClr>
                </a:solidFill>
              </a:rPr>
              <a:pPr/>
              <a:t>1</a:t>
            </a:fld>
            <a:endParaRPr lang="en-US" dirty="0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113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72413-49E3-4B48-8E20-3BF5159EC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23A59D-8884-4ABC-8E5E-B6FD005406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More important than property matters as impacts client’s medical care and thus quality of life.</a:t>
            </a:r>
          </a:p>
          <a:p>
            <a:pPr lvl="1"/>
            <a:r>
              <a:rPr lang="en-US" b="1" dirty="0"/>
              <a:t>Life and death decisions included.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6D61B5-8347-4025-B119-CD7C65CA0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3820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370F1-9D58-4F55-8ABC-D8452EC85C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6984" y="938402"/>
            <a:ext cx="8077200" cy="3462147"/>
          </a:xfrm>
        </p:spPr>
        <p:txBody>
          <a:bodyPr>
            <a:normAutofit/>
          </a:bodyPr>
          <a:lstStyle/>
          <a:p>
            <a:pPr algn="ctr"/>
            <a:r>
              <a:rPr lang="en-US" cap="small" dirty="0"/>
              <a:t>Statutory</a:t>
            </a:r>
            <a:br>
              <a:rPr lang="en-US" cap="small" dirty="0"/>
            </a:br>
            <a:br>
              <a:rPr lang="en-US" cap="small" dirty="0"/>
            </a:br>
            <a:r>
              <a:rPr lang="en-US" cap="small" dirty="0"/>
              <a:t>Surrogates</a:t>
            </a:r>
            <a:br>
              <a:rPr lang="en-US" cap="small" dirty="0"/>
            </a:br>
            <a:br>
              <a:rPr lang="en-US" cap="small" dirty="0"/>
            </a:br>
            <a:endParaRPr lang="en-US" sz="3200" cap="smal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980E33-9539-4D24-9ECB-BAC063776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white">
                    <a:tint val="95000"/>
                  </a:prstClr>
                </a:solidFill>
              </a:rPr>
              <a:pPr/>
              <a:t>3</a:t>
            </a:fld>
            <a:endParaRPr lang="en-US" dirty="0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261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CD2403-0FA1-4193-A1C1-46A3290539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Statutory Surrogates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F7C197-3E7E-4D6B-A6DA-428700AEA0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What happens if no planning done and no guardian has been appointed?</a:t>
            </a:r>
          </a:p>
          <a:p>
            <a:endParaRPr lang="en-US" b="1" dirty="0"/>
          </a:p>
          <a:p>
            <a:r>
              <a:rPr lang="en-US" b="1" dirty="0"/>
              <a:t>Health &amp; Safety Code Chapter 313 provides list of decision-makers.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F2347A-D037-4EC4-9CF8-26B7EF1B0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4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4433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28153-3DD6-4F58-9AB1-7AFA67572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Priority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823992-4D2A-4024-AB9F-EAACCE11F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1729" y="1581016"/>
            <a:ext cx="8229600" cy="5121536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b="1" dirty="0"/>
              <a:t>Spouse</a:t>
            </a:r>
          </a:p>
          <a:p>
            <a:pPr>
              <a:spcAft>
                <a:spcPts val="600"/>
              </a:spcAft>
            </a:pPr>
            <a:r>
              <a:rPr lang="en-US" b="1" dirty="0"/>
              <a:t>One child who has consent of other children.</a:t>
            </a:r>
          </a:p>
          <a:p>
            <a:pPr>
              <a:spcAft>
                <a:spcPts val="600"/>
              </a:spcAft>
            </a:pPr>
            <a:r>
              <a:rPr lang="en-US" b="1" dirty="0"/>
              <a:t>Majority vote of children.</a:t>
            </a:r>
          </a:p>
          <a:p>
            <a:pPr>
              <a:spcAft>
                <a:spcPts val="600"/>
              </a:spcAft>
            </a:pPr>
            <a:r>
              <a:rPr lang="en-US" b="1" dirty="0"/>
              <a:t>Parents</a:t>
            </a:r>
          </a:p>
          <a:p>
            <a:pPr>
              <a:spcAft>
                <a:spcPts val="600"/>
              </a:spcAft>
            </a:pPr>
            <a:r>
              <a:rPr lang="en-US" b="1" dirty="0"/>
              <a:t>Any person previously informally identified by patient.</a:t>
            </a:r>
          </a:p>
          <a:p>
            <a:pPr>
              <a:spcAft>
                <a:spcPts val="600"/>
              </a:spcAft>
            </a:pPr>
            <a:r>
              <a:rPr lang="en-US" b="1" dirty="0"/>
              <a:t>Any family member</a:t>
            </a:r>
          </a:p>
          <a:p>
            <a:pPr>
              <a:spcAft>
                <a:spcPts val="600"/>
              </a:spcAft>
            </a:pPr>
            <a:r>
              <a:rPr lang="en-US" b="1" dirty="0"/>
              <a:t>Any clergy member</a:t>
            </a:r>
          </a:p>
          <a:p>
            <a:endParaRPr lang="en-US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153A0E-B1FE-46D8-9C74-97EF28073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5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199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225109-BDB0-44DE-94DD-46CCFDCED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Prohibited Decisions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3D40DE-4325-4F90-BAC4-21639039BC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Remove life support</a:t>
            </a:r>
          </a:p>
          <a:p>
            <a:endParaRPr lang="en-US" b="1" dirty="0"/>
          </a:p>
          <a:p>
            <a:r>
              <a:rPr lang="en-US" b="1" dirty="0"/>
              <a:t>Authorize electroshock</a:t>
            </a:r>
          </a:p>
          <a:p>
            <a:endParaRPr lang="en-US" b="1" dirty="0"/>
          </a:p>
          <a:p>
            <a:r>
              <a:rPr lang="en-US" b="1" dirty="0"/>
              <a:t>Inpatient mental health services</a:t>
            </a:r>
          </a:p>
          <a:p>
            <a:endParaRPr lang="en-US" b="1" dirty="0"/>
          </a:p>
          <a:p>
            <a:r>
              <a:rPr lang="en-US" b="1" dirty="0"/>
              <a:t>Delegation of decision-making authority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DC573E-F501-4A62-BD90-407B78DE6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2077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F0337-93BE-4CEB-8133-F0423C8EF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Discussion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EA29D8-1111-4E64-994F-FFD3CE6F71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Are family members the right people to be default decision-makers?</a:t>
            </a:r>
          </a:p>
          <a:p>
            <a:endParaRPr lang="en-US" b="1" dirty="0"/>
          </a:p>
          <a:p>
            <a:r>
              <a:rPr lang="en-US" b="1" dirty="0"/>
              <a:t>Are your family members according to the priority list the people you would want making decisions for you?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0E87EE-3D90-4C53-9A4D-042D88F6A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7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4385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370F1-9D58-4F55-8ABC-D8452EC85C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6984" y="938402"/>
            <a:ext cx="8077200" cy="3462147"/>
          </a:xfrm>
        </p:spPr>
        <p:txBody>
          <a:bodyPr>
            <a:normAutofit fontScale="90000"/>
          </a:bodyPr>
          <a:lstStyle/>
          <a:p>
            <a:pPr algn="ctr"/>
            <a:r>
              <a:rPr lang="en-US" cap="small" dirty="0"/>
              <a:t>Disability Planning</a:t>
            </a:r>
            <a:br>
              <a:rPr lang="en-US" cap="small" dirty="0"/>
            </a:br>
            <a:br>
              <a:rPr lang="en-US" cap="small" dirty="0"/>
            </a:br>
            <a:r>
              <a:rPr lang="en-US" cap="small" dirty="0"/>
              <a:t>for Health Care</a:t>
            </a:r>
            <a:br>
              <a:rPr lang="en-US" cap="small" dirty="0"/>
            </a:br>
            <a:br>
              <a:rPr lang="en-US" cap="small" dirty="0"/>
            </a:br>
            <a:r>
              <a:rPr lang="en-US" sz="2700" cap="small" dirty="0"/>
              <a:t>[continued]</a:t>
            </a:r>
            <a:br>
              <a:rPr lang="en-US" sz="2700" cap="small" dirty="0"/>
            </a:br>
            <a:br>
              <a:rPr lang="en-US" cap="small" dirty="0"/>
            </a:br>
            <a:endParaRPr lang="en-US" sz="3200" cap="smal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980E33-9539-4D24-9ECB-BAC063776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white">
                    <a:tint val="95000"/>
                  </a:prstClr>
                </a:solidFill>
              </a:rPr>
              <a:pPr/>
              <a:t>8</a:t>
            </a:fld>
            <a:endParaRPr lang="en-US" dirty="0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1058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370F1-9D58-4F55-8ABC-D8452EC85C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6984" y="938402"/>
            <a:ext cx="8077200" cy="3462147"/>
          </a:xfrm>
        </p:spPr>
        <p:txBody>
          <a:bodyPr>
            <a:normAutofit/>
          </a:bodyPr>
          <a:lstStyle/>
          <a:p>
            <a:pPr algn="ctr"/>
            <a:r>
              <a:rPr lang="en-US" cap="small" dirty="0"/>
              <a:t>Medical Power </a:t>
            </a:r>
            <a:br>
              <a:rPr lang="en-US" cap="small" dirty="0"/>
            </a:br>
            <a:br>
              <a:rPr lang="en-US" cap="small" dirty="0"/>
            </a:br>
            <a:r>
              <a:rPr lang="en-US" cap="small" dirty="0"/>
              <a:t>of Attorney</a:t>
            </a:r>
            <a:br>
              <a:rPr lang="en-US" cap="small" dirty="0"/>
            </a:br>
            <a:br>
              <a:rPr lang="en-US" cap="small" dirty="0"/>
            </a:br>
            <a:endParaRPr lang="en-US" sz="3200" cap="smal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980E33-9539-4D24-9ECB-BAC063776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white">
                    <a:tint val="95000"/>
                  </a:prstClr>
                </a:solidFill>
              </a:rPr>
              <a:pPr/>
              <a:t>9</a:t>
            </a:fld>
            <a:endParaRPr lang="en-US" dirty="0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6962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237BC4-DB71-42EC-9477-899FE43A6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Historical Background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329D61-E615-4E69-9760-1D655FC6D6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Common Law</a:t>
            </a:r>
          </a:p>
          <a:p>
            <a:pPr lvl="1"/>
            <a:r>
              <a:rPr lang="en-US" b="1" dirty="0"/>
              <a:t>Medical decisions non-delegable</a:t>
            </a:r>
          </a:p>
          <a:p>
            <a:pPr lvl="1"/>
            <a:endParaRPr lang="en-US" b="1" dirty="0"/>
          </a:p>
          <a:p>
            <a:r>
              <a:rPr lang="en-US" b="1" dirty="0"/>
              <a:t>Modern Law</a:t>
            </a:r>
          </a:p>
          <a:p>
            <a:pPr lvl="1"/>
            <a:r>
              <a:rPr lang="en-US" b="1" dirty="0"/>
              <a:t>Started with California in 1983</a:t>
            </a:r>
          </a:p>
          <a:p>
            <a:pPr lvl="1"/>
            <a:r>
              <a:rPr lang="en-US" b="1" dirty="0"/>
              <a:t>Virtually all states now allow either with their own acts or adoption of Uniform laws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E32DDD-DDA6-4F15-8DC2-DA94AE95E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3097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C3CD9-1801-4117-9FDD-66ACB1B5E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Texas Statutory Form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9009846-FE3F-417E-B7CC-B93D3D1259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68837" y="1791970"/>
            <a:ext cx="6606325" cy="4625975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895A10-E9E3-48CB-BEE1-63595504E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11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89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21985-DAB6-4534-9B68-F8F59D71A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Texas Statutory Form Comments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58C01-0531-4066-B1E3-7D708A3C05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Must be in substantially the statutory form.</a:t>
            </a:r>
          </a:p>
          <a:p>
            <a:endParaRPr lang="en-US" b="1" dirty="0"/>
          </a:p>
          <a:p>
            <a:r>
              <a:rPr lang="en-US" b="1" dirty="0"/>
              <a:t>Opportunity to provide express instructions.</a:t>
            </a:r>
          </a:p>
          <a:p>
            <a:endParaRPr lang="en-US" b="1" dirty="0"/>
          </a:p>
          <a:p>
            <a:r>
              <a:rPr lang="en-US" b="1" dirty="0"/>
              <a:t>Mandatory disclosure statement.</a:t>
            </a:r>
          </a:p>
          <a:p>
            <a:endParaRPr lang="en-US" b="1" dirty="0"/>
          </a:p>
          <a:p>
            <a:r>
              <a:rPr lang="en-US" b="1" dirty="0"/>
              <a:t>Notarized </a:t>
            </a:r>
            <a:r>
              <a:rPr lang="en-US" b="1" i="1" dirty="0"/>
              <a:t>or</a:t>
            </a:r>
            <a:r>
              <a:rPr lang="en-US" b="1" dirty="0"/>
              <a:t> two witnesses.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63A7FB-EEC8-477B-BDCD-354B76B04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12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76197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ED0CC-C873-4DD3-BD60-E51CBD1DA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Special Concerns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3B5849-DCFC-4969-83FA-9221DDD658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Select agent carefully</a:t>
            </a:r>
          </a:p>
          <a:p>
            <a:pPr lvl="1"/>
            <a:r>
              <a:rPr lang="en-US" b="1" dirty="0"/>
              <a:t>Life-changing and life-ending decisions may be made.</a:t>
            </a:r>
          </a:p>
          <a:p>
            <a:pPr lvl="1"/>
            <a:r>
              <a:rPr lang="en-US" b="1" dirty="0"/>
              <a:t>Discuss with agent your thoughts so agent can do a good job of making substitute decisions.</a:t>
            </a:r>
          </a:p>
          <a:p>
            <a:pPr lvl="1"/>
            <a:endParaRPr lang="en-US" b="1" dirty="0"/>
          </a:p>
          <a:p>
            <a:r>
              <a:rPr lang="en-US" b="1" dirty="0"/>
              <a:t>Consider special instructions for any particular desires you may have.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632EB0-D845-4697-93B5-E510D32AD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13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1313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370F1-9D58-4F55-8ABC-D8452EC85C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6984" y="938402"/>
            <a:ext cx="8077200" cy="3462147"/>
          </a:xfrm>
        </p:spPr>
        <p:txBody>
          <a:bodyPr>
            <a:normAutofit/>
          </a:bodyPr>
          <a:lstStyle/>
          <a:p>
            <a:pPr algn="ctr"/>
            <a:r>
              <a:rPr lang="en-US" cap="small" dirty="0"/>
              <a:t>HIPAA</a:t>
            </a:r>
            <a:br>
              <a:rPr lang="en-US" cap="small" dirty="0"/>
            </a:br>
            <a:br>
              <a:rPr lang="en-US" cap="small" dirty="0"/>
            </a:br>
            <a:r>
              <a:rPr lang="en-US" cap="small" dirty="0"/>
              <a:t>Authorization</a:t>
            </a:r>
            <a:br>
              <a:rPr lang="en-US" cap="small" dirty="0"/>
            </a:br>
            <a:br>
              <a:rPr lang="en-US" cap="small" dirty="0"/>
            </a:br>
            <a:endParaRPr lang="en-US" sz="3200" cap="smal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980E33-9539-4D24-9ECB-BAC063776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white">
                    <a:tint val="95000"/>
                  </a:prstClr>
                </a:solidFill>
              </a:rPr>
              <a:pPr/>
              <a:t>14</a:t>
            </a:fld>
            <a:endParaRPr lang="en-US" dirty="0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2709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61850-627B-4F0A-80C6-AFAC2C2996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Basic Issues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6D70DF-F577-48F3-B2D6-5BB3749452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7171" y="1775194"/>
            <a:ext cx="8721090" cy="4642751"/>
          </a:xfrm>
        </p:spPr>
        <p:txBody>
          <a:bodyPr/>
          <a:lstStyle/>
          <a:p>
            <a:pPr>
              <a:spcAft>
                <a:spcPts val="1200"/>
              </a:spcAft>
            </a:pPr>
            <a:r>
              <a:rPr lang="en-US" b="1" dirty="0"/>
              <a:t>Can medical agent get needed information?</a:t>
            </a:r>
          </a:p>
          <a:p>
            <a:r>
              <a:rPr lang="en-US" b="1" dirty="0"/>
              <a:t>Split of opinion</a:t>
            </a:r>
          </a:p>
          <a:p>
            <a:pPr lvl="1"/>
            <a:r>
              <a:rPr lang="en-US" b="1" dirty="0"/>
              <a:t>MPA is sufficient to grant authority</a:t>
            </a:r>
          </a:p>
          <a:p>
            <a:pPr lvl="1">
              <a:spcAft>
                <a:spcPts val="1200"/>
              </a:spcAft>
            </a:pPr>
            <a:r>
              <a:rPr lang="en-US" b="1" dirty="0"/>
              <a:t>Separate HIPAA authorization needed</a:t>
            </a:r>
          </a:p>
          <a:p>
            <a:pPr>
              <a:spcAft>
                <a:spcPts val="1200"/>
              </a:spcAft>
            </a:pPr>
            <a:r>
              <a:rPr lang="en-US" b="1" dirty="0"/>
              <a:t>Recommendation – Separate document</a:t>
            </a:r>
          </a:p>
          <a:p>
            <a:r>
              <a:rPr lang="en-US" b="1" dirty="0"/>
              <a:t>Warning – Do not combine with MPA as federal law requires it to be separate.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F6115F-130D-4B8A-BB81-77010BD7A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15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190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370F1-9D58-4F55-8ABC-D8452EC85C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6984" y="938402"/>
            <a:ext cx="8077200" cy="3462147"/>
          </a:xfrm>
        </p:spPr>
        <p:txBody>
          <a:bodyPr>
            <a:normAutofit/>
          </a:bodyPr>
          <a:lstStyle/>
          <a:p>
            <a:pPr algn="ctr"/>
            <a:r>
              <a:rPr lang="en-US" cap="small" dirty="0"/>
              <a:t>Declaration for</a:t>
            </a:r>
            <a:br>
              <a:rPr lang="en-US" cap="small" dirty="0"/>
            </a:br>
            <a:br>
              <a:rPr lang="en-US" cap="small" dirty="0"/>
            </a:br>
            <a:r>
              <a:rPr lang="en-US" cap="small" dirty="0"/>
              <a:t>Mental Health Treatment</a:t>
            </a:r>
            <a:br>
              <a:rPr lang="en-US" cap="small" dirty="0"/>
            </a:br>
            <a:br>
              <a:rPr lang="en-US" cap="small" dirty="0"/>
            </a:br>
            <a:endParaRPr lang="en-US" sz="3200" cap="smal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980E33-9539-4D24-9ECB-BAC063776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white">
                    <a:tint val="95000"/>
                  </a:prstClr>
                </a:solidFill>
              </a:rPr>
              <a:pPr/>
              <a:t>16</a:t>
            </a:fld>
            <a:endParaRPr lang="en-US" dirty="0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760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78C3B-4CA1-4585-B9A4-49781C8CC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Statutory Form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9FDB4D9-ED0D-445D-B829-A09D4285BE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9125" y="1835150"/>
            <a:ext cx="7905750" cy="4505325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CECA29-3066-4442-9956-0A31595D7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17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2055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8AE7C8-ECC9-4BFA-BC59-86B2811C7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Texas Statutory Form Comments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A50E3C-1A67-494D-BDDF-E052F064E0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80210"/>
            <a:ext cx="8229600" cy="4937760"/>
          </a:xfrm>
        </p:spPr>
        <p:txBody>
          <a:bodyPr>
            <a:normAutofit lnSpcReduction="10000"/>
          </a:bodyPr>
          <a:lstStyle/>
          <a:p>
            <a:pPr>
              <a:spcAft>
                <a:spcPts val="1200"/>
              </a:spcAft>
            </a:pPr>
            <a:r>
              <a:rPr lang="en-US" b="1" dirty="0"/>
              <a:t>Must be in substantially the statutory form</a:t>
            </a:r>
          </a:p>
          <a:p>
            <a:r>
              <a:rPr lang="en-US" b="1" dirty="0"/>
              <a:t>Decision items</a:t>
            </a:r>
          </a:p>
          <a:p>
            <a:pPr lvl="1"/>
            <a:r>
              <a:rPr lang="en-US" b="1" dirty="0"/>
              <a:t>Psychoactive medications</a:t>
            </a:r>
          </a:p>
          <a:p>
            <a:pPr lvl="1"/>
            <a:r>
              <a:rPr lang="en-US" b="1" dirty="0"/>
              <a:t>Convulsive treatment</a:t>
            </a:r>
          </a:p>
          <a:p>
            <a:pPr lvl="1"/>
            <a:r>
              <a:rPr lang="en-US" b="1" dirty="0"/>
              <a:t>Preferences for emergency treatment</a:t>
            </a:r>
          </a:p>
          <a:p>
            <a:pPr lvl="2"/>
            <a:r>
              <a:rPr lang="en-US" b="1" dirty="0"/>
              <a:t>Rank order: restraint, seclusion, and medication</a:t>
            </a:r>
          </a:p>
          <a:p>
            <a:pPr lvl="2">
              <a:spcAft>
                <a:spcPts val="1200"/>
              </a:spcAft>
            </a:pPr>
            <a:r>
              <a:rPr lang="en-US" b="1" dirty="0"/>
              <a:t>Gender of person to administer</a:t>
            </a:r>
          </a:p>
          <a:p>
            <a:pPr>
              <a:spcAft>
                <a:spcPts val="1200"/>
              </a:spcAft>
            </a:pPr>
            <a:r>
              <a:rPr lang="en-US" b="1" dirty="0"/>
              <a:t>Additional preferences or instructions</a:t>
            </a:r>
          </a:p>
          <a:p>
            <a:r>
              <a:rPr lang="en-US" b="1" dirty="0"/>
              <a:t>Notarized or two witnesses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1E3DFC-AF1D-4A1B-AFE5-96EAC6CDF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18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3511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370F1-9D58-4F55-8ABC-D8452EC85C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6984" y="938402"/>
            <a:ext cx="8077200" cy="3462147"/>
          </a:xfrm>
        </p:spPr>
        <p:txBody>
          <a:bodyPr>
            <a:normAutofit/>
          </a:bodyPr>
          <a:lstStyle/>
          <a:p>
            <a:pPr algn="ctr"/>
            <a:r>
              <a:rPr lang="en-US" cap="small" dirty="0"/>
              <a:t>Guardian</a:t>
            </a:r>
            <a:br>
              <a:rPr lang="en-US" cap="small" dirty="0"/>
            </a:br>
            <a:br>
              <a:rPr lang="en-US" cap="small" dirty="0"/>
            </a:br>
            <a:r>
              <a:rPr lang="en-US" cap="small" dirty="0"/>
              <a:t>Self-Designation</a:t>
            </a:r>
            <a:br>
              <a:rPr lang="en-US" cap="small" dirty="0"/>
            </a:br>
            <a:br>
              <a:rPr lang="en-US" cap="small" dirty="0"/>
            </a:br>
            <a:endParaRPr lang="en-US" sz="3200" cap="smal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980E33-9539-4D24-9ECB-BAC063776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white">
                    <a:tint val="95000"/>
                  </a:prstClr>
                </a:solidFill>
              </a:rPr>
              <a:pPr/>
              <a:t>19</a:t>
            </a:fld>
            <a:endParaRPr lang="en-US" dirty="0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5952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50BAE-C338-49F4-A697-68825EBD1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Comments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371DC-F028-40D4-8926-B9032250E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1200"/>
              </a:spcAft>
            </a:pPr>
            <a:r>
              <a:rPr lang="en-US" b="1" dirty="0"/>
              <a:t>Same form as for guardian of the estate.</a:t>
            </a:r>
          </a:p>
          <a:p>
            <a:pPr>
              <a:spcAft>
                <a:spcPts val="1200"/>
              </a:spcAft>
            </a:pPr>
            <a:r>
              <a:rPr lang="en-US" b="1" dirty="0"/>
              <a:t>Normally, select same people in same order as health care agents.</a:t>
            </a:r>
          </a:p>
          <a:p>
            <a:r>
              <a:rPr lang="en-US" b="1" dirty="0"/>
              <a:t>Disqualification of individuals who would have statutory priority possible.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B53F4F-4621-44EE-A94C-C2BF7051E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20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2512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4DA5D-A99C-4F46-A68C-DEFC98347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Methods of Funding 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34E57B-DB06-49EF-A32D-5F26DE0C5A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8872" indent="0" algn="ctr">
              <a:spcAft>
                <a:spcPts val="2400"/>
              </a:spcAft>
              <a:buNone/>
            </a:pPr>
            <a:r>
              <a:rPr lang="en-US" sz="2000" b="1" dirty="0"/>
              <a:t>[not discussing medical insurance]</a:t>
            </a:r>
          </a:p>
          <a:p>
            <a:pPr>
              <a:spcAft>
                <a:spcPts val="1200"/>
              </a:spcAft>
            </a:pPr>
            <a:r>
              <a:rPr lang="en-US" b="1" dirty="0"/>
              <a:t>Your own money.</a:t>
            </a:r>
          </a:p>
          <a:p>
            <a:pPr>
              <a:spcAft>
                <a:spcPts val="1200"/>
              </a:spcAft>
            </a:pPr>
            <a:r>
              <a:rPr lang="en-US" b="1" dirty="0"/>
              <a:t>Long-term care insurance.</a:t>
            </a:r>
          </a:p>
          <a:p>
            <a:pPr>
              <a:spcAft>
                <a:spcPts val="1200"/>
              </a:spcAft>
            </a:pPr>
            <a:r>
              <a:rPr lang="en-US" b="1" dirty="0"/>
              <a:t>Accelerated life insurance payments.</a:t>
            </a:r>
          </a:p>
          <a:p>
            <a:pPr>
              <a:spcAft>
                <a:spcPts val="1200"/>
              </a:spcAft>
            </a:pPr>
            <a:r>
              <a:rPr lang="en-US" b="1" dirty="0"/>
              <a:t>Viatical settlements.</a:t>
            </a:r>
          </a:p>
          <a:p>
            <a:pPr>
              <a:spcAft>
                <a:spcPts val="1200"/>
              </a:spcAft>
            </a:pPr>
            <a:r>
              <a:rPr lang="en-US" b="1" dirty="0"/>
              <a:t>Home care contracts.</a:t>
            </a:r>
          </a:p>
          <a:p>
            <a:r>
              <a:rPr lang="en-US" b="1" dirty="0"/>
              <a:t>Welfare (Medicaid).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46275C-6F8F-4191-8B2E-484874E69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21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8164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370F1-9D58-4F55-8ABC-D8452EC85C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6984" y="938402"/>
            <a:ext cx="8077200" cy="3462147"/>
          </a:xfrm>
        </p:spPr>
        <p:txBody>
          <a:bodyPr>
            <a:normAutofit/>
          </a:bodyPr>
          <a:lstStyle/>
          <a:p>
            <a:pPr algn="ctr"/>
            <a:r>
              <a:rPr lang="en-US" cap="small" dirty="0"/>
              <a:t>Long-Term Care</a:t>
            </a:r>
            <a:br>
              <a:rPr lang="en-US" cap="small" dirty="0"/>
            </a:br>
            <a:br>
              <a:rPr lang="en-US" cap="small" dirty="0"/>
            </a:br>
            <a:r>
              <a:rPr lang="en-US" cap="small" dirty="0"/>
              <a:t>Insurance</a:t>
            </a:r>
            <a:endParaRPr lang="en-US" sz="3200" cap="smal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980E33-9539-4D24-9ECB-BAC063776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white">
                    <a:tint val="95000"/>
                  </a:prstClr>
                </a:solidFill>
              </a:rPr>
              <a:pPr/>
              <a:t>22</a:t>
            </a:fld>
            <a:endParaRPr lang="en-US" dirty="0">
              <a:solidFill>
                <a:prstClr val="white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5749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7A3FF-8FBD-4288-94A2-19A6CD5F3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Cost and Need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A6EA1E-6A58-405D-AD09-98034FFF1D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Cost of LTC per month average:</a:t>
            </a:r>
          </a:p>
          <a:p>
            <a:pPr lvl="1"/>
            <a:r>
              <a:rPr lang="en-US" b="1" dirty="0"/>
              <a:t>Lubbock = $6,500</a:t>
            </a:r>
          </a:p>
          <a:p>
            <a:pPr lvl="1"/>
            <a:r>
              <a:rPr lang="en-US" b="1" dirty="0"/>
              <a:t>Dallas = $6,600</a:t>
            </a:r>
          </a:p>
          <a:p>
            <a:pPr lvl="1"/>
            <a:r>
              <a:rPr lang="en-US" b="1" dirty="0"/>
              <a:t>Austin = $7,000</a:t>
            </a:r>
          </a:p>
          <a:p>
            <a:pPr lvl="1"/>
            <a:r>
              <a:rPr lang="en-US" b="1" dirty="0"/>
              <a:t>Houston = $7,600</a:t>
            </a:r>
          </a:p>
          <a:p>
            <a:pPr lvl="1"/>
            <a:r>
              <a:rPr lang="en-US" b="1" dirty="0"/>
              <a:t>New York City = $13,000</a:t>
            </a:r>
            <a:br>
              <a:rPr lang="en-US" b="1" dirty="0"/>
            </a:br>
            <a:endParaRPr lang="en-US" b="1" dirty="0"/>
          </a:p>
          <a:p>
            <a:r>
              <a:rPr lang="en-US" b="1" dirty="0"/>
              <a:t>40% who need LTCI are under age 65.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72F0D7-2051-4F2C-AD06-D1DEF23B1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23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3361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8F2C8-E0EF-4524-B4C6-278E648D4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Insurance Concerns -- Cost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F03E46-E310-4B91-AB78-804E13CBE0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Expensive</a:t>
            </a:r>
          </a:p>
          <a:p>
            <a:pPr lvl="1"/>
            <a:r>
              <a:rPr lang="en-US" b="1" dirty="0"/>
              <a:t>Probably not cost effective for someone earning less than $75,000 per year or net worth less than $250,000.</a:t>
            </a:r>
          </a:p>
          <a:p>
            <a:pPr marL="164592" indent="0">
              <a:buNone/>
            </a:pPr>
            <a:endParaRPr lang="en-US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7BAEF3-2BF0-477A-9849-0F6169C87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24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3263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C1B084-8430-4207-AF85-F42A19415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Insurance Concerns -- Benefits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FA242E-877D-4DD5-8109-F209B553F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45920"/>
            <a:ext cx="8229600" cy="5012055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20000"/>
              </a:lnSpc>
            </a:pPr>
            <a:r>
              <a:rPr lang="en-US" b="1" dirty="0"/>
              <a:t>Type of care covered</a:t>
            </a:r>
          </a:p>
          <a:p>
            <a:pPr lvl="1">
              <a:lnSpc>
                <a:spcPct val="120000"/>
              </a:lnSpc>
            </a:pPr>
            <a:r>
              <a:rPr lang="en-US" b="1" dirty="0"/>
              <a:t>In home?</a:t>
            </a:r>
          </a:p>
          <a:p>
            <a:pPr lvl="1">
              <a:lnSpc>
                <a:spcPct val="120000"/>
              </a:lnSpc>
              <a:spcAft>
                <a:spcPts val="1200"/>
              </a:spcAft>
            </a:pPr>
            <a:r>
              <a:rPr lang="en-US" b="1" dirty="0"/>
              <a:t>Non-health care professionals?</a:t>
            </a:r>
          </a:p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US" b="1" dirty="0"/>
              <a:t>Cap on benefits?</a:t>
            </a:r>
          </a:p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US" b="1" dirty="0"/>
              <a:t>Waiting period?</a:t>
            </a:r>
          </a:p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en-US" b="1" dirty="0"/>
              <a:t>Is hospitalization a prerequisite</a:t>
            </a:r>
          </a:p>
          <a:p>
            <a:pPr>
              <a:lnSpc>
                <a:spcPct val="120000"/>
              </a:lnSpc>
            </a:pPr>
            <a:r>
              <a:rPr lang="en-US" b="1" dirty="0"/>
              <a:t>How “sick” must person be to receive benefits?</a:t>
            </a:r>
          </a:p>
          <a:p>
            <a:pPr lvl="1">
              <a:lnSpc>
                <a:spcPct val="120000"/>
              </a:lnSpc>
            </a:pPr>
            <a:r>
              <a:rPr lang="en-US" b="1" dirty="0"/>
              <a:t>Normal activities?</a:t>
            </a:r>
          </a:p>
          <a:p>
            <a:pPr lvl="1">
              <a:lnSpc>
                <a:spcPct val="120000"/>
              </a:lnSpc>
            </a:pPr>
            <a:r>
              <a:rPr lang="en-US" b="1" dirty="0"/>
              <a:t>Alzheimer’s?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FA95AA-A03C-4B93-AFC2-AF0E5EED1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25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1735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EA766ED1-0C8C-4B5E-9897-2A2EDC26EC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1485" y="709802"/>
            <a:ext cx="8077200" cy="3382137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dirty="0"/>
              <a:t>Accelerated Life Insurance</a:t>
            </a:r>
            <a:br>
              <a:rPr lang="en-US" dirty="0"/>
            </a:br>
            <a:r>
              <a:rPr lang="en-US" dirty="0"/>
              <a:t>and</a:t>
            </a:r>
            <a:br>
              <a:rPr lang="en-US" dirty="0"/>
            </a:br>
            <a:r>
              <a:rPr lang="en-US" dirty="0"/>
              <a:t>Viatical Settlements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ED7766-3509-47B1-894F-616DB198A1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26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5920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CF250-9F9B-4C20-AE4C-6C11C85C9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Accelerated Life Insurance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3AC0C5-70C5-478C-81B3-DA71786EF2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Insurer prepays insured part of death benefit if insured in terminal condition.</a:t>
            </a:r>
          </a:p>
          <a:p>
            <a:endParaRPr lang="en-US" b="1" dirty="0"/>
          </a:p>
          <a:p>
            <a:r>
              <a:rPr lang="en-US" b="1" dirty="0"/>
              <a:t>Purposes:</a:t>
            </a:r>
          </a:p>
          <a:p>
            <a:pPr lvl="2"/>
            <a:r>
              <a:rPr lang="en-US" b="1" dirty="0"/>
              <a:t>Medical care</a:t>
            </a:r>
          </a:p>
          <a:p>
            <a:pPr lvl="2"/>
            <a:r>
              <a:rPr lang="en-US" b="1" dirty="0"/>
              <a:t>Non-medical assistance</a:t>
            </a:r>
          </a:p>
          <a:p>
            <a:pPr lvl="2"/>
            <a:r>
              <a:rPr lang="en-US" b="1" dirty="0"/>
              <a:t>Bucket list</a:t>
            </a:r>
          </a:p>
          <a:p>
            <a:pPr lvl="2"/>
            <a:r>
              <a:rPr lang="en-US" b="1" dirty="0"/>
              <a:t>Party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FCD829-C376-4BF1-ADB0-DA410C2AD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27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9510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E80A7-A0CC-48B1-AD7A-A541603D9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Decision Issues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063E68-1B1B-40FA-925B-21D05B13D8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Unlikely available on term policies.</a:t>
            </a:r>
          </a:p>
          <a:p>
            <a:endParaRPr lang="en-US" b="1" dirty="0"/>
          </a:p>
          <a:p>
            <a:r>
              <a:rPr lang="en-US" b="1" dirty="0"/>
              <a:t>Death benefit reduced.</a:t>
            </a:r>
          </a:p>
          <a:p>
            <a:pPr lvl="2"/>
            <a:r>
              <a:rPr lang="en-US" b="1" dirty="0"/>
              <a:t>Original plans for use of proceeds impacted.</a:t>
            </a:r>
          </a:p>
          <a:p>
            <a:pPr lvl="2"/>
            <a:endParaRPr lang="en-US" b="1" dirty="0"/>
          </a:p>
          <a:p>
            <a:r>
              <a:rPr lang="en-US" b="1" dirty="0"/>
              <a:t>Not deemed taxable income to insured.</a:t>
            </a:r>
          </a:p>
          <a:p>
            <a:endParaRPr lang="en-US" b="1" dirty="0"/>
          </a:p>
          <a:p>
            <a:r>
              <a:rPr lang="en-US" b="1" dirty="0"/>
              <a:t>Potential of tax savings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24A674-C9A3-449E-8F12-393D72674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28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6810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9549E8-7851-4F78-BD57-72A951274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Viatical Settlements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B0B6E-C3A0-4878-A83A-F18C40C5EE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Company purchases policy</a:t>
            </a:r>
          </a:p>
          <a:p>
            <a:pPr lvl="1"/>
            <a:r>
              <a:rPr lang="en-US" b="1" dirty="0"/>
              <a:t>Insured gets cash now</a:t>
            </a:r>
          </a:p>
          <a:p>
            <a:pPr lvl="1"/>
            <a:r>
              <a:rPr lang="en-US" b="1" dirty="0"/>
              <a:t>Company pays premiums</a:t>
            </a:r>
          </a:p>
          <a:p>
            <a:r>
              <a:rPr lang="en-US" b="1" dirty="0"/>
              <a:t>Company collects proceeds upon death</a:t>
            </a:r>
          </a:p>
          <a:p>
            <a:endParaRPr lang="en-US" b="1" dirty="0"/>
          </a:p>
          <a:p>
            <a:r>
              <a:rPr lang="en-US" b="1" dirty="0"/>
              <a:t>[read advertisement]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A27111-FDBD-49E8-8459-BCFD632AA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29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1812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0F09529-C1E4-4677-B3DD-EFF7D2089B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1224153"/>
            <a:ext cx="8077200" cy="1673352"/>
          </a:xfrm>
        </p:spPr>
        <p:txBody>
          <a:bodyPr/>
          <a:lstStyle/>
          <a:p>
            <a:pPr algn="ctr"/>
            <a:r>
              <a:rPr lang="en-US" dirty="0"/>
              <a:t>Home Care Contracts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7C127C-EA93-4728-B7A0-101CD7F8F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30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1725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079B7B-F593-4351-A240-456624E29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Basic Idea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D22F0F-858F-48CF-B65B-8996CE73E0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In exchange for in-home care, person leaves caregiver property in caregiver’s will (home, cash, etc.).</a:t>
            </a:r>
          </a:p>
          <a:p>
            <a:pPr lvl="2"/>
            <a:r>
              <a:rPr lang="en-US" b="1" dirty="0"/>
              <a:t>Person lacks funds to pay caregiver outright</a:t>
            </a:r>
          </a:p>
          <a:p>
            <a:pPr lvl="2"/>
            <a:r>
              <a:rPr lang="en-US" b="1" dirty="0"/>
              <a:t>“Property rich but cash poor”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F377F5-F828-4118-B16F-287A56CED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31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8539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A4C63B-D96F-437B-A784-9B758560E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Problem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F75B8B-967A-4D0C-A832-474F3BD15C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Subject to abuse, fraud, undue influence, duress, etc.</a:t>
            </a:r>
          </a:p>
          <a:p>
            <a:endParaRPr lang="en-US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8373B6-57DA-443A-9251-36543472C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32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6BDF79-6792-495A-9B4A-CD20833911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1915" y="2663190"/>
            <a:ext cx="3920490" cy="3920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7485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5F62C-A6A2-4287-AA1C-22A763A1F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FA26F9-EE5A-4D52-9699-E06E91B709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Complete background check of caregiver.</a:t>
            </a:r>
          </a:p>
          <a:p>
            <a:endParaRPr lang="en-US" b="1" dirty="0"/>
          </a:p>
          <a:p>
            <a:r>
              <a:rPr lang="en-US" b="1" dirty="0"/>
              <a:t>Cameras to monitor conduct.</a:t>
            </a:r>
          </a:p>
          <a:p>
            <a:endParaRPr lang="en-US" b="1" dirty="0"/>
          </a:p>
          <a:p>
            <a:r>
              <a:rPr lang="en-US" b="1" dirty="0"/>
              <a:t>Random inspections.</a:t>
            </a:r>
          </a:p>
          <a:p>
            <a:endParaRPr lang="en-US" b="1" dirty="0"/>
          </a:p>
          <a:p>
            <a:r>
              <a:rPr lang="en-US" b="1" dirty="0"/>
              <a:t>Place property in trust and have trustee arrange care, etc.</a:t>
            </a:r>
          </a:p>
          <a:p>
            <a:pPr lvl="1"/>
            <a:r>
              <a:rPr lang="en-US" b="1" i="1" dirty="0"/>
              <a:t>Best option!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575BDD-C504-4827-AA54-4700A4F27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33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4942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EEF0D7C-02B8-48D4-AC64-7010F824A4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1469898"/>
            <a:ext cx="8077200" cy="1673352"/>
          </a:xfrm>
        </p:spPr>
        <p:txBody>
          <a:bodyPr/>
          <a:lstStyle/>
          <a:p>
            <a:pPr algn="ctr"/>
            <a:r>
              <a:rPr lang="en-US" dirty="0"/>
              <a:t>Medicaid Planning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EABE52-5750-4615-9B62-F21BCB13A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34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1925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BAF444-D73C-4070-B094-58A0A0536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Basic Idea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35132F-2FEB-4459-ACB1-0344C49E36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75194"/>
            <a:ext cx="8229600" cy="4831346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/>
              <a:t>Transfer property to have quickly eligibility for Medicaid benefits.</a:t>
            </a:r>
          </a:p>
          <a:p>
            <a:pPr lvl="1"/>
            <a:r>
              <a:rPr lang="en-US" b="1" dirty="0"/>
              <a:t>“Plan to be poor” to save assets for family members.</a:t>
            </a:r>
          </a:p>
          <a:p>
            <a:pPr lvl="1"/>
            <a:endParaRPr lang="en-US" b="1" dirty="0"/>
          </a:p>
          <a:p>
            <a:r>
              <a:rPr lang="en-US" b="1" dirty="0"/>
              <a:t>Very complex area.</a:t>
            </a:r>
          </a:p>
          <a:p>
            <a:pPr lvl="1"/>
            <a:r>
              <a:rPr lang="en-US" b="1" dirty="0"/>
              <a:t>In law school:</a:t>
            </a:r>
          </a:p>
          <a:p>
            <a:pPr lvl="2"/>
            <a:r>
              <a:rPr lang="en-US" b="1" dirty="0"/>
              <a:t>take Elder Law</a:t>
            </a:r>
          </a:p>
          <a:p>
            <a:pPr lvl="1"/>
            <a:r>
              <a:rPr lang="en-US" b="1" dirty="0"/>
              <a:t>In practice:</a:t>
            </a:r>
          </a:p>
          <a:p>
            <a:pPr lvl="2"/>
            <a:r>
              <a:rPr lang="en-US" b="1" dirty="0"/>
              <a:t>Attend CLEs</a:t>
            </a:r>
          </a:p>
          <a:p>
            <a:pPr lvl="2"/>
            <a:r>
              <a:rPr lang="en-US" b="1" dirty="0"/>
              <a:t>Consult expert</a:t>
            </a:r>
          </a:p>
          <a:p>
            <a:pPr lvl="2"/>
            <a:endParaRPr lang="en-US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CA85B8-1788-480C-B299-B544B86A8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35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45233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C39C0-4DBE-48D4-B90D-B28DA38B1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Medicaid Recovery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B58DEB-E6C9-47AD-A25C-6DC0C5E688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After death, priority claim against estate is for Medicaid amounts received by the decedent.</a:t>
            </a:r>
          </a:p>
          <a:p>
            <a:pPr lvl="1"/>
            <a:r>
              <a:rPr lang="en-US" b="1" dirty="0"/>
              <a:t>If money in estate at death, really did not need Medicaid benefits.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55B1EC-CE2D-40C8-A0EF-3F2D42B198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89C6C-3C0B-4B21-98BA-68C5A765C3D7}" type="slidenum">
              <a:rPr lang="en-US" smtClean="0">
                <a:solidFill>
                  <a:prstClr val="black">
                    <a:tint val="95000"/>
                  </a:prstClr>
                </a:solidFill>
              </a:rPr>
              <a:pPr/>
              <a:t>36</a:t>
            </a:fld>
            <a:endParaRPr lang="en-US" dirty="0">
              <a:solidFill>
                <a:prstClr val="black">
                  <a:tint val="9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6492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CP02_Types_of_Negotiable_Instruments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838</Words>
  <Application>Microsoft Office PowerPoint</Application>
  <PresentationFormat>On-screen Show (4:3)</PresentationFormat>
  <Paragraphs>199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3" baseType="lpstr">
      <vt:lpstr>Arial</vt:lpstr>
      <vt:lpstr>Calibri</vt:lpstr>
      <vt:lpstr>Corbel</vt:lpstr>
      <vt:lpstr>Wingdings</vt:lpstr>
      <vt:lpstr>Wingdings 2</vt:lpstr>
      <vt:lpstr>Wingdings 3</vt:lpstr>
      <vt:lpstr>1_CP02_Types_of_Negotiable_Instruments</vt:lpstr>
      <vt:lpstr>Disability Planning  for Health Care  </vt:lpstr>
      <vt:lpstr>Introduction</vt:lpstr>
      <vt:lpstr>Statutory  Surrogates  </vt:lpstr>
      <vt:lpstr>Statutory Surrogates</vt:lpstr>
      <vt:lpstr>Priority List</vt:lpstr>
      <vt:lpstr>Prohibited Decisions</vt:lpstr>
      <vt:lpstr>Discussion Questions</vt:lpstr>
      <vt:lpstr>Disability Planning  for Health Care  [continued]  </vt:lpstr>
      <vt:lpstr>Medical Power   of Attorney  </vt:lpstr>
      <vt:lpstr>Historical Background</vt:lpstr>
      <vt:lpstr>Texas Statutory Form</vt:lpstr>
      <vt:lpstr>Texas Statutory Form Comments</vt:lpstr>
      <vt:lpstr>Special Concerns</vt:lpstr>
      <vt:lpstr>HIPAA  Authorization  </vt:lpstr>
      <vt:lpstr>Basic Issues</vt:lpstr>
      <vt:lpstr>Declaration for  Mental Health Treatment  </vt:lpstr>
      <vt:lpstr>Statutory Form</vt:lpstr>
      <vt:lpstr>Texas Statutory Form Comments</vt:lpstr>
      <vt:lpstr>Guardian  Self-Designation  </vt:lpstr>
      <vt:lpstr>General Comments</vt:lpstr>
      <vt:lpstr>Methods of Funding Care</vt:lpstr>
      <vt:lpstr>Long-Term Care  Insurance</vt:lpstr>
      <vt:lpstr>Cost and Need</vt:lpstr>
      <vt:lpstr>Insurance Concerns -- Cost</vt:lpstr>
      <vt:lpstr>Insurance Concerns -- Benefits</vt:lpstr>
      <vt:lpstr>Accelerated Life Insurance and Viatical Settlements</vt:lpstr>
      <vt:lpstr>Accelerated Life Insurance</vt:lpstr>
      <vt:lpstr>Decision Issues</vt:lpstr>
      <vt:lpstr>Viatical Settlements</vt:lpstr>
      <vt:lpstr>Home Care Contracts</vt:lpstr>
      <vt:lpstr>Basic Idea</vt:lpstr>
      <vt:lpstr>Problem</vt:lpstr>
      <vt:lpstr>Solutions</vt:lpstr>
      <vt:lpstr>Medicaid Planning</vt:lpstr>
      <vt:lpstr>Basic Idea</vt:lpstr>
      <vt:lpstr>Medicaid Recovery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Gerry Beyer</dc:creator>
  <cp:lastModifiedBy>Gerry Beyer</cp:lastModifiedBy>
  <cp:revision>41</cp:revision>
  <dcterms:created xsi:type="dcterms:W3CDTF">2021-02-22T23:27:26Z</dcterms:created>
  <dcterms:modified xsi:type="dcterms:W3CDTF">2022-02-23T20:22:06Z</dcterms:modified>
</cp:coreProperties>
</file>