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3"/>
  </p:notesMasterIdLst>
  <p:handoutMasterIdLst>
    <p:handoutMasterId r:id="rId24"/>
  </p:handoutMasterIdLst>
  <p:sldIdLst>
    <p:sldId id="533" r:id="rId2"/>
    <p:sldId id="535" r:id="rId3"/>
    <p:sldId id="536" r:id="rId4"/>
    <p:sldId id="537" r:id="rId5"/>
    <p:sldId id="534" r:id="rId6"/>
    <p:sldId id="538" r:id="rId7"/>
    <p:sldId id="521" r:id="rId8"/>
    <p:sldId id="522" r:id="rId9"/>
    <p:sldId id="523" r:id="rId10"/>
    <p:sldId id="524" r:id="rId11"/>
    <p:sldId id="525" r:id="rId12"/>
    <p:sldId id="532" r:id="rId13"/>
    <p:sldId id="505" r:id="rId14"/>
    <p:sldId id="504" r:id="rId15"/>
    <p:sldId id="506" r:id="rId16"/>
    <p:sldId id="526" r:id="rId17"/>
    <p:sldId id="527" r:id="rId18"/>
    <p:sldId id="528" r:id="rId19"/>
    <p:sldId id="529" r:id="rId20"/>
    <p:sldId id="530" r:id="rId21"/>
    <p:sldId id="531" r:id="rId22"/>
  </p:sldIdLst>
  <p:sldSz cx="9144000" cy="6858000" type="screen4x3"/>
  <p:notesSz cx="7315200" cy="96012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1" autoAdjust="0"/>
    <p:restoredTop sz="80155" autoAdjust="0"/>
  </p:normalViewPr>
  <p:slideViewPr>
    <p:cSldViewPr snapToGrid="0">
      <p:cViewPr>
        <p:scale>
          <a:sx n="67" d="100"/>
          <a:sy n="67" d="100"/>
        </p:scale>
        <p:origin x="1210" y="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50" d="100"/>
          <a:sy n="50" d="100"/>
        </p:scale>
        <p:origin x="2638" y="19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86D0D0F-DBE0-4AE4-A8F0-32D95F9C0D8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809711" y="8927892"/>
            <a:ext cx="3169265" cy="481361"/>
          </a:xfrm>
          <a:prstGeom prst="rect">
            <a:avLst/>
          </a:prstGeom>
        </p:spPr>
        <p:txBody>
          <a:bodyPr vert="horz" lIns="93973" tIns="46986" rIns="93973" bIns="46986" rtlCol="0" anchor="b"/>
          <a:lstStyle>
            <a:lvl1pPr algn="r">
              <a:defRPr sz="12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1863964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2" y="3"/>
            <a:ext cx="3169920" cy="481727"/>
          </a:xfrm>
          <a:prstGeom prst="rect">
            <a:avLst/>
          </a:prstGeom>
        </p:spPr>
        <p:txBody>
          <a:bodyPr vert="horz" lIns="96612" tIns="48307" rIns="96612" bIns="48307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143587" y="3"/>
            <a:ext cx="3169920" cy="481727"/>
          </a:xfrm>
          <a:prstGeom prst="rect">
            <a:avLst/>
          </a:prstGeom>
        </p:spPr>
        <p:txBody>
          <a:bodyPr vert="horz" lIns="96612" tIns="48307" rIns="96612" bIns="48307" rtlCol="0"/>
          <a:lstStyle>
            <a:lvl1pPr algn="r">
              <a:defRPr sz="1200"/>
            </a:lvl1pPr>
          </a:lstStyle>
          <a:p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497013" y="1200150"/>
            <a:ext cx="4321175" cy="32416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12" tIns="48307" rIns="96612" bIns="48307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31521" y="4620581"/>
            <a:ext cx="5852160" cy="3780473"/>
          </a:xfrm>
          <a:prstGeom prst="rect">
            <a:avLst/>
          </a:prstGeom>
        </p:spPr>
        <p:txBody>
          <a:bodyPr vert="horz" lIns="96612" tIns="48307" rIns="96612" bIns="48307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2" y="9119476"/>
            <a:ext cx="3169920" cy="481726"/>
          </a:xfrm>
          <a:prstGeom prst="rect">
            <a:avLst/>
          </a:prstGeom>
        </p:spPr>
        <p:txBody>
          <a:bodyPr vert="horz" lIns="96612" tIns="48307" rIns="96612" bIns="48307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143587" y="9119476"/>
            <a:ext cx="3169920" cy="481726"/>
          </a:xfrm>
          <a:prstGeom prst="rect">
            <a:avLst/>
          </a:prstGeom>
        </p:spPr>
        <p:txBody>
          <a:bodyPr vert="horz" lIns="96612" tIns="48307" rIns="96612" bIns="48307" rtlCol="0" anchor="b"/>
          <a:lstStyle>
            <a:lvl1pPr algn="r">
              <a:defRPr sz="1200"/>
            </a:lvl1pPr>
          </a:lstStyle>
          <a:p>
            <a:fld id="{AC2ED1F1-8B55-40A4-997A-1D9A1854D2D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8954817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90838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3405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7E1CD-20E0-4FAF-990A-339C0BF4D599}" type="datetime1">
              <a:rPr lang="en-US" smtClean="0">
                <a:solidFill>
                  <a:prstClr val="white">
                    <a:tint val="95000"/>
                  </a:prstClr>
                </a:solidFill>
              </a:rPr>
              <a:t>1/30/2022</a:t>
            </a:fld>
            <a:endParaRPr lang="en-US" dirty="0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89C6C-3C0B-4B21-98BA-68C5A765C3D7}" type="slidenum">
              <a:rPr lang="en-US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24006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E9475-499E-499D-9C95-6C0DB193A914}" type="datetime1">
              <a:rPr lang="en-US" smtClean="0">
                <a:solidFill>
                  <a:prstClr val="black">
                    <a:tint val="95000"/>
                  </a:prstClr>
                </a:solidFill>
              </a:rPr>
              <a:t>1/30/2022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89C6C-3C0B-4B21-98BA-68C5A765C3D7}" type="slidenum">
              <a:rPr lang="en-US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76719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8368B-329E-4ADA-A6B8-385636F5B623}" type="datetime1">
              <a:rPr lang="en-US" smtClean="0">
                <a:solidFill>
                  <a:prstClr val="white">
                    <a:tint val="95000"/>
                  </a:prstClr>
                </a:solidFill>
              </a:rPr>
              <a:t>1/30/2022</a:t>
            </a:fld>
            <a:endParaRPr lang="en-US" dirty="0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89C6C-3C0B-4B21-98BA-68C5A765C3D7}" type="slidenum">
              <a:rPr lang="en-US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1617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AE755-5416-406B-8448-3D519417E344}" type="datetime1">
              <a:rPr lang="en-US" smtClean="0">
                <a:solidFill>
                  <a:prstClr val="black">
                    <a:tint val="95000"/>
                  </a:prstClr>
                </a:solidFill>
              </a:rPr>
              <a:t>1/30/2022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89C6C-3C0B-4B21-98BA-68C5A765C3D7}" type="slidenum">
              <a:rPr lang="en-US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99463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3CDD6-AD9A-4CD0-BDEE-5BFB6EF4B5C6}" type="datetime1">
              <a:rPr lang="en-US" smtClean="0">
                <a:solidFill>
                  <a:prstClr val="black">
                    <a:tint val="95000"/>
                  </a:prstClr>
                </a:solidFill>
              </a:rPr>
              <a:t>1/30/2022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89C6C-3C0B-4B21-98BA-68C5A765C3D7}" type="slidenum">
              <a:rPr lang="en-US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4975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DE50A-8CE8-4FEE-AEA9-565C28AC12FB}" type="datetime1">
              <a:rPr lang="en-US" smtClean="0">
                <a:solidFill>
                  <a:prstClr val="black">
                    <a:tint val="95000"/>
                  </a:prstClr>
                </a:solidFill>
              </a:rPr>
              <a:t>1/30/2022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89C6C-3C0B-4B21-98BA-68C5A765C3D7}" type="slidenum">
              <a:rPr lang="en-US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79827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3DF00-5464-441E-B3DB-D19260BE49E1}" type="datetime1">
              <a:rPr lang="en-US" smtClean="0">
                <a:solidFill>
                  <a:prstClr val="black">
                    <a:tint val="95000"/>
                  </a:prstClr>
                </a:solidFill>
              </a:rPr>
              <a:t>1/30/2022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89C6C-3C0B-4B21-98BA-68C5A765C3D7}" type="slidenum">
              <a:rPr lang="en-US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11302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6EEAC-DF5F-408C-9CCA-DD0D19A2F65B}" type="datetime1">
              <a:rPr lang="en-US" smtClean="0">
                <a:solidFill>
                  <a:prstClr val="black">
                    <a:tint val="95000"/>
                  </a:prstClr>
                </a:solidFill>
              </a:rPr>
              <a:t>1/30/2022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89C6C-3C0B-4B21-98BA-68C5A765C3D7}" type="slidenum">
              <a:rPr lang="en-US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86473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E24EB89E-D017-4AA6-B4A8-E6BFA597EB69}" type="datetime1">
              <a:rPr lang="en-US" smtClean="0">
                <a:solidFill>
                  <a:prstClr val="black">
                    <a:tint val="95000"/>
                  </a:prstClr>
                </a:solidFill>
              </a:rPr>
              <a:t>1/30/2022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US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7D989C6C-3C0B-4B21-98BA-68C5A765C3D7}" type="slidenum">
              <a:rPr lang="en-US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48808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C2386-3DA5-4C4B-A15D-5699BED4C257}" type="datetime1">
              <a:rPr lang="en-US" smtClean="0">
                <a:solidFill>
                  <a:prstClr val="black">
                    <a:tint val="95000"/>
                  </a:prstClr>
                </a:solidFill>
              </a:rPr>
              <a:t>1/30/2022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89C6C-3C0B-4B21-98BA-68C5A765C3D7}" type="slidenum">
              <a:rPr lang="en-US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80290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F746D-DDB4-41F2-8A13-6916C15EC0BE}" type="datetime1">
              <a:rPr lang="en-US" smtClean="0">
                <a:solidFill>
                  <a:prstClr val="black">
                    <a:tint val="95000"/>
                  </a:prstClr>
                </a:solidFill>
              </a:rPr>
              <a:t>1/30/2022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89C6C-3C0B-4B21-98BA-68C5A765C3D7}" type="slidenum">
              <a:rPr lang="en-US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4243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C60BD5F-7B52-4040-A662-C1DFF23AA183}" type="datetime1">
              <a:rPr lang="en-US" smtClean="0">
                <a:solidFill>
                  <a:prstClr val="black">
                    <a:tint val="95000"/>
                  </a:prstClr>
                </a:solidFill>
              </a:rPr>
              <a:t>1/30/2022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D989C6C-3C0B-4B21-98BA-68C5A765C3D7}" type="slidenum">
              <a:rPr lang="en-US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69973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C04B6-A221-4951-B88A-E9A13DE3A7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3400" y="1471630"/>
            <a:ext cx="8077200" cy="2833922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Professional Responsibility</a:t>
            </a:r>
            <a:br>
              <a:rPr lang="en-US" dirty="0"/>
            </a:br>
            <a:br>
              <a:rPr lang="en-US" dirty="0"/>
            </a:br>
            <a:r>
              <a:rPr lang="en-US" dirty="0"/>
              <a:t>Videos</a:t>
            </a:r>
            <a:br>
              <a:rPr lang="en-US" dirty="0"/>
            </a:br>
            <a:br>
              <a:rPr lang="en-US" dirty="0"/>
            </a:br>
            <a:endParaRPr lang="en-US" sz="36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F97856-811B-41DE-9B3C-5674A21AA3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89C6C-3C0B-4B21-98BA-68C5A765C3D7}" type="slidenum">
              <a:rPr lang="en-US" smtClean="0">
                <a:solidFill>
                  <a:prstClr val="white">
                    <a:tint val="95000"/>
                  </a:prstClr>
                </a:solidFill>
              </a:rPr>
              <a:pPr/>
              <a:t>1</a:t>
            </a:fld>
            <a:endParaRPr lang="en-US" dirty="0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24079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9C9690-7398-4067-896E-B85806EB0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Connie</a:t>
            </a:r>
          </a:p>
        </p:txBody>
      </p:sp>
      <p:pic>
        <p:nvPicPr>
          <p:cNvPr id="5" name="01 Connie">
            <a:hlinkClick r:id="" action="ppaction://media"/>
            <a:extLst>
              <a:ext uri="{FF2B5EF4-FFF2-40B4-BE49-F238E27FC236}">
                <a16:creationId xmlns:a16="http://schemas.microsoft.com/office/drawing/2014/main" id="{14DE3BDA-A5D7-4066-BB4D-06358FBDC1C0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1252" y="1539239"/>
            <a:ext cx="6948844" cy="5212080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9FCB49-975F-4FF8-9873-13E1FB51E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89C6C-3C0B-4B21-98BA-68C5A765C3D7}" type="slidenum">
              <a:rPr lang="en-US" smtClean="0">
                <a:solidFill>
                  <a:prstClr val="black">
                    <a:tint val="95000"/>
                  </a:prstClr>
                </a:solidFill>
              </a:rPr>
              <a:pPr/>
              <a:t>2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9044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501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FD55A-1B49-485B-9BDE-AC15280E30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Frank</a:t>
            </a:r>
          </a:p>
        </p:txBody>
      </p:sp>
      <p:pic>
        <p:nvPicPr>
          <p:cNvPr id="5" name="02 Frank">
            <a:hlinkClick r:id="" action="ppaction://media"/>
            <a:extLst>
              <a:ext uri="{FF2B5EF4-FFF2-40B4-BE49-F238E27FC236}">
                <a16:creationId xmlns:a16="http://schemas.microsoft.com/office/drawing/2014/main" id="{AF0B024C-1C71-49E6-A40C-354ED5526CAF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45287" y="1619377"/>
            <a:ext cx="6776986" cy="5083175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DEFA4A-A81E-41C3-9995-B71D1768B6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89C6C-3C0B-4B21-98BA-68C5A765C3D7}" type="slidenum">
              <a:rPr lang="en-US" smtClean="0">
                <a:solidFill>
                  <a:prstClr val="black">
                    <a:tint val="95000"/>
                  </a:prstClr>
                </a:solidFill>
              </a:rPr>
              <a:pPr/>
              <a:t>3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071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702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3F8BD7-E2B8-47D4-8543-7ED0AD53CF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Lisa</a:t>
            </a:r>
          </a:p>
        </p:txBody>
      </p:sp>
      <p:pic>
        <p:nvPicPr>
          <p:cNvPr id="5" name="03 Lisa">
            <a:hlinkClick r:id="" action="ppaction://media"/>
            <a:extLst>
              <a:ext uri="{FF2B5EF4-FFF2-40B4-BE49-F238E27FC236}">
                <a16:creationId xmlns:a16="http://schemas.microsoft.com/office/drawing/2014/main" id="{561E9C7A-6790-49A8-9854-E5670B5BAF47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80953" y="1654810"/>
            <a:ext cx="6582093" cy="4936993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0B202A-E5B9-4DF2-8B1F-D371B5139C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89C6C-3C0B-4B21-98BA-68C5A765C3D7}" type="slidenum">
              <a:rPr lang="en-US" smtClean="0">
                <a:solidFill>
                  <a:prstClr val="black">
                    <a:tint val="95000"/>
                  </a:prstClr>
                </a:solidFill>
              </a:rPr>
              <a:pPr/>
              <a:t>4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917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502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6B8DE6-30DA-4C6B-949D-42BB9E3DD3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Charlie and Sylvia</a:t>
            </a:r>
          </a:p>
        </p:txBody>
      </p:sp>
      <p:pic>
        <p:nvPicPr>
          <p:cNvPr id="5" name="Charlie and Sylvia">
            <a:hlinkClick r:id="" action="ppaction://media"/>
            <a:extLst>
              <a:ext uri="{FF2B5EF4-FFF2-40B4-BE49-F238E27FC236}">
                <a16:creationId xmlns:a16="http://schemas.microsoft.com/office/drawing/2014/main" id="{B32ABE0B-5FAA-4EDD-A1CE-76552778EB00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2995" y="1637665"/>
            <a:ext cx="6690678" cy="5018439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128A1C-51A1-425A-97B5-BFBB7E1D76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89C6C-3C0B-4B21-98BA-68C5A765C3D7}" type="slidenum">
              <a:rPr lang="en-US" smtClean="0">
                <a:solidFill>
                  <a:prstClr val="black">
                    <a:tint val="95000"/>
                  </a:prstClr>
                </a:solidFill>
              </a:rPr>
              <a:pPr/>
              <a:t>5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1235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301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C04B6-A221-4951-B88A-E9A13DE3A7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3400" y="1471630"/>
            <a:ext cx="8077200" cy="2833922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Professional Responsibility</a:t>
            </a:r>
            <a:br>
              <a:rPr lang="en-US" dirty="0"/>
            </a:br>
            <a:br>
              <a:rPr lang="en-US" dirty="0"/>
            </a:br>
            <a:r>
              <a:rPr lang="en-US" sz="2700" dirty="0"/>
              <a:t>[continued]</a:t>
            </a:r>
            <a:br>
              <a:rPr lang="en-US" dirty="0"/>
            </a:br>
            <a:br>
              <a:rPr lang="en-US" dirty="0"/>
            </a:br>
            <a:endParaRPr lang="en-US" sz="36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F97856-811B-41DE-9B3C-5674A21AA3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89C6C-3C0B-4B21-98BA-68C5A765C3D7}" type="slidenum">
              <a:rPr lang="en-US" smtClean="0">
                <a:solidFill>
                  <a:prstClr val="white">
                    <a:tint val="95000"/>
                  </a:prstClr>
                </a:solidFill>
              </a:rPr>
              <a:pPr/>
              <a:t>6</a:t>
            </a:fld>
            <a:endParaRPr lang="en-US" dirty="0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56029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09600"/>
            <a:ext cx="8229600" cy="762000"/>
          </a:xfrm>
        </p:spPr>
        <p:txBody>
          <a:bodyPr>
            <a:normAutofit fontScale="90000"/>
          </a:bodyPr>
          <a:lstStyle/>
          <a:p>
            <a:r>
              <a:rPr lang="en-US" dirty="0"/>
              <a:t>Attorney as Will Drafter and Beneficiary -- Impact on Gift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Gifts deemed void</a:t>
            </a:r>
          </a:p>
          <a:p>
            <a:pPr lvl="2"/>
            <a:r>
              <a:rPr lang="en-US" b="1" dirty="0"/>
              <a:t>Estates Code § 254.003</a:t>
            </a:r>
          </a:p>
          <a:p>
            <a:pPr lvl="1"/>
            <a:r>
              <a:rPr lang="en-US" b="1" dirty="0"/>
              <a:t>1.  To drafting attorney.</a:t>
            </a:r>
          </a:p>
          <a:p>
            <a:pPr lvl="1"/>
            <a:r>
              <a:rPr lang="en-US" b="1" dirty="0"/>
              <a:t>2.  To attorney who supervised will preparation.</a:t>
            </a:r>
          </a:p>
          <a:p>
            <a:pPr lvl="1"/>
            <a:r>
              <a:rPr lang="en-US" b="1" dirty="0"/>
              <a:t>3.  To parent of #1 or #2.</a:t>
            </a:r>
          </a:p>
          <a:p>
            <a:pPr lvl="1"/>
            <a:r>
              <a:rPr lang="en-US" b="1" dirty="0"/>
              <a:t>4.  To descendant of #1 or #2.  </a:t>
            </a:r>
          </a:p>
          <a:p>
            <a:pPr lvl="1"/>
            <a:r>
              <a:rPr lang="en-US" b="1" dirty="0"/>
              <a:t>5.  To employee of #1 or #2.</a:t>
            </a:r>
          </a:p>
          <a:p>
            <a:pPr lvl="1"/>
            <a:r>
              <a:rPr lang="en-US" b="1" dirty="0"/>
              <a:t>6.  To spouse of any of the above.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89C6C-3C0B-4B21-98BA-68C5A765C3D7}" type="slidenum">
              <a:rPr lang="en-US" smtClean="0">
                <a:solidFill>
                  <a:prstClr val="black">
                    <a:tint val="95000"/>
                  </a:prstClr>
                </a:solidFill>
              </a:rPr>
              <a:pPr/>
              <a:t>7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42150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09600"/>
            <a:ext cx="8229600" cy="762000"/>
          </a:xfrm>
        </p:spPr>
        <p:txBody>
          <a:bodyPr>
            <a:normAutofit fontScale="90000"/>
          </a:bodyPr>
          <a:lstStyle/>
          <a:p>
            <a:r>
              <a:rPr lang="en-US" dirty="0"/>
              <a:t>Attorney as Will Drafter and Beneficiary -- Impact on Gift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Exceptions:</a:t>
            </a:r>
          </a:p>
          <a:p>
            <a:pPr lvl="1"/>
            <a:r>
              <a:rPr lang="en-US" b="1" dirty="0"/>
              <a:t>1.  Beneficiary is testator’s spouse.</a:t>
            </a:r>
          </a:p>
          <a:p>
            <a:pPr lvl="1"/>
            <a:r>
              <a:rPr lang="en-US" b="1" dirty="0"/>
              <a:t>2.  Beneficiary is testator’s ancestor.</a:t>
            </a:r>
          </a:p>
          <a:p>
            <a:pPr lvl="1"/>
            <a:r>
              <a:rPr lang="en-US" b="1" dirty="0"/>
              <a:t>3.  Beneficiary is testator’s descendant.</a:t>
            </a:r>
          </a:p>
          <a:p>
            <a:pPr lvl="1"/>
            <a:r>
              <a:rPr lang="en-US" b="1" dirty="0"/>
              <a:t>4.  Beneficiary is related to testator within 3</a:t>
            </a:r>
            <a:r>
              <a:rPr lang="en-US" b="1" baseline="30000" dirty="0"/>
              <a:t>rd</a:t>
            </a:r>
            <a:r>
              <a:rPr lang="en-US" b="1" dirty="0"/>
              <a:t> degree (blood or marriage).</a:t>
            </a:r>
          </a:p>
          <a:p>
            <a:pPr lvl="1"/>
            <a:r>
              <a:rPr lang="en-US" b="1" dirty="0"/>
              <a:t>5.  BFP from “prohibited” beneficiary.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89C6C-3C0B-4B21-98BA-68C5A765C3D7}" type="slidenum">
              <a:rPr lang="en-US" smtClean="0">
                <a:solidFill>
                  <a:prstClr val="black">
                    <a:tint val="95000"/>
                  </a:prstClr>
                </a:solidFill>
              </a:rPr>
              <a:pPr/>
              <a:t>8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65423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09600"/>
            <a:ext cx="8229600" cy="762000"/>
          </a:xfrm>
        </p:spPr>
        <p:txBody>
          <a:bodyPr>
            <a:normAutofit fontScale="90000"/>
          </a:bodyPr>
          <a:lstStyle/>
          <a:p>
            <a:r>
              <a:rPr lang="en-US" sz="4400" dirty="0"/>
              <a:t>Attorney as Will Drafter and Beneficiary -- Impact on Law License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Texas Rules of Professional Conduct 1.8(c)</a:t>
            </a:r>
          </a:p>
          <a:p>
            <a:endParaRPr lang="en-US" b="1" dirty="0"/>
          </a:p>
          <a:p>
            <a:r>
              <a:rPr lang="en-US" b="1" dirty="0"/>
              <a:t>Presumption – violates Rules</a:t>
            </a:r>
          </a:p>
          <a:p>
            <a:endParaRPr lang="en-US" b="1" dirty="0"/>
          </a:p>
          <a:p>
            <a:r>
              <a:rPr lang="en-US" b="1" dirty="0"/>
              <a:t>Impact – Gift not automatically voided but attorney subject to discipline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89C6C-3C0B-4B21-98BA-68C5A765C3D7}" type="slidenum">
              <a:rPr lang="en-US" smtClean="0">
                <a:solidFill>
                  <a:prstClr val="black">
                    <a:tint val="95000"/>
                  </a:prstClr>
                </a:solidFill>
              </a:rPr>
              <a:pPr/>
              <a:t>9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9899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09600"/>
            <a:ext cx="8229600" cy="762000"/>
          </a:xfrm>
        </p:spPr>
        <p:txBody>
          <a:bodyPr>
            <a:normAutofit fontScale="90000"/>
          </a:bodyPr>
          <a:lstStyle/>
          <a:p>
            <a:r>
              <a:rPr lang="en-US" sz="4400" dirty="0"/>
              <a:t>Attorney as Will Drafter and Beneficiary -- Impact on Law License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Beneficiaries within scope of prohibition:</a:t>
            </a:r>
          </a:p>
          <a:p>
            <a:pPr lvl="1"/>
            <a:r>
              <a:rPr lang="en-US" b="1" dirty="0"/>
              <a:t>Attorney</a:t>
            </a:r>
          </a:p>
          <a:p>
            <a:pPr lvl="1"/>
            <a:r>
              <a:rPr lang="en-US" b="1" dirty="0"/>
              <a:t>Parent of attorney</a:t>
            </a:r>
          </a:p>
          <a:p>
            <a:pPr lvl="1"/>
            <a:r>
              <a:rPr lang="en-US" b="1" dirty="0"/>
              <a:t>Child of attorney</a:t>
            </a:r>
          </a:p>
          <a:p>
            <a:pPr lvl="1"/>
            <a:r>
              <a:rPr lang="en-US" b="1" dirty="0"/>
              <a:t>Sibling of attorney</a:t>
            </a:r>
          </a:p>
          <a:p>
            <a:pPr lvl="1"/>
            <a:r>
              <a:rPr lang="en-US" b="1" dirty="0"/>
              <a:t>Spouse of attorney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89C6C-3C0B-4B21-98BA-68C5A765C3D7}" type="slidenum">
              <a:rPr lang="en-US" smtClean="0">
                <a:solidFill>
                  <a:prstClr val="black">
                    <a:tint val="95000"/>
                  </a:prstClr>
                </a:solidFill>
              </a:rPr>
              <a:pPr/>
              <a:t>10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25090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09600"/>
            <a:ext cx="8229600" cy="762000"/>
          </a:xfrm>
        </p:spPr>
        <p:txBody>
          <a:bodyPr>
            <a:normAutofit fontScale="90000"/>
          </a:bodyPr>
          <a:lstStyle/>
          <a:p>
            <a:r>
              <a:rPr lang="en-US" sz="4400" dirty="0"/>
              <a:t>Attorney as Will Drafter and Beneficiary -- Impact on Law License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Exceptions:</a:t>
            </a:r>
          </a:p>
          <a:p>
            <a:endParaRPr lang="en-US" b="1" dirty="0"/>
          </a:p>
          <a:p>
            <a:pPr lvl="1"/>
            <a:r>
              <a:rPr lang="en-US" b="1" dirty="0"/>
              <a:t>1.  Gift not substantial.</a:t>
            </a:r>
          </a:p>
          <a:p>
            <a:pPr lvl="1"/>
            <a:endParaRPr lang="en-US" b="1" dirty="0"/>
          </a:p>
          <a:p>
            <a:pPr lvl="1"/>
            <a:r>
              <a:rPr lang="en-US" b="1" dirty="0"/>
              <a:t>2.  Testator related to beneficiary.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89C6C-3C0B-4B21-98BA-68C5A765C3D7}" type="slidenum">
              <a:rPr lang="en-US" smtClean="0">
                <a:solidFill>
                  <a:prstClr val="black">
                    <a:tint val="95000"/>
                  </a:prstClr>
                </a:solidFill>
              </a:rPr>
              <a:pPr/>
              <a:t>11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65669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FF128-F450-4656-ADE8-495182350F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8E3418-AF94-4828-B451-BA37FF3682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Avoid if you would get “better deal” than intestacy.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DF4BCE-0964-4BEF-BFD4-6F3A59E927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89C6C-3C0B-4B21-98BA-68C5A765C3D7}" type="slidenum">
              <a:rPr lang="en-US" smtClean="0">
                <a:solidFill>
                  <a:prstClr val="black">
                    <a:tint val="95000"/>
                  </a:prstClr>
                </a:solidFill>
              </a:rPr>
              <a:pPr/>
              <a:t>12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71807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Drafting Attorney as Fiduciary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 Probably allowed, but</a:t>
            </a:r>
          </a:p>
          <a:p>
            <a:endParaRPr lang="en-US" b="1" dirty="0"/>
          </a:p>
          <a:p>
            <a:r>
              <a:rPr lang="en-US" b="1" dirty="0"/>
              <a:t>Be very careful – do not suggest or exert influence.</a:t>
            </a:r>
            <a:br>
              <a:rPr lang="en-US" b="1" dirty="0"/>
            </a:br>
            <a:endParaRPr lang="en-US" b="1" dirty="0"/>
          </a:p>
          <a:p>
            <a:r>
              <a:rPr lang="en-US" b="1" dirty="0"/>
              <a:t>Query why even want the job??</a:t>
            </a:r>
            <a:br>
              <a:rPr lang="en-US" b="1" dirty="0"/>
            </a:br>
            <a:endParaRPr lang="en-US" b="1" dirty="0"/>
          </a:p>
          <a:p>
            <a:r>
              <a:rPr lang="en-US" b="1" dirty="0"/>
              <a:t>Exculpatory clauses unlikely to work.</a:t>
            </a:r>
          </a:p>
          <a:p>
            <a:endParaRPr lang="en-US" b="1" dirty="0"/>
          </a:p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89C6C-3C0B-4B21-98BA-68C5A765C3D7}" type="slidenum">
              <a:rPr lang="en-US" smtClean="0">
                <a:solidFill>
                  <a:prstClr val="black">
                    <a:tint val="95000"/>
                  </a:prstClr>
                </a:solidFill>
              </a:rPr>
              <a:pPr/>
              <a:t>13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42283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Fiduciary Hiring Self as Attorney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Dangerous practice</a:t>
            </a:r>
          </a:p>
          <a:p>
            <a:pPr lvl="1"/>
            <a:r>
              <a:rPr lang="en-US" b="1" dirty="0"/>
              <a:t>Motive to self-hire to receive attorney fees.</a:t>
            </a:r>
          </a:p>
          <a:p>
            <a:pPr lvl="1"/>
            <a:r>
              <a:rPr lang="en-US" b="1" dirty="0"/>
              <a:t>Reduces checks &amp; balances.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89C6C-3C0B-4B21-98BA-68C5A765C3D7}" type="slidenum">
              <a:rPr lang="en-US" smtClean="0">
                <a:solidFill>
                  <a:prstClr val="black">
                    <a:tint val="95000"/>
                  </a:prstClr>
                </a:solidFill>
              </a:rPr>
              <a:pPr/>
              <a:t>14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60955" y="3796907"/>
            <a:ext cx="3629918" cy="2680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8836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Drafting Attorney as Custodian of Will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Safety vs. pressure to hire attorney to:</a:t>
            </a:r>
          </a:p>
          <a:p>
            <a:pPr lvl="1"/>
            <a:r>
              <a:rPr lang="en-US" b="1" dirty="0"/>
              <a:t>Revise will, or</a:t>
            </a:r>
          </a:p>
          <a:p>
            <a:pPr lvl="1"/>
            <a:r>
              <a:rPr lang="en-US" b="1" dirty="0"/>
              <a:t>Probate will.</a:t>
            </a:r>
            <a:br>
              <a:rPr lang="en-US" b="1" dirty="0"/>
            </a:br>
            <a:endParaRPr lang="en-US" b="1" dirty="0"/>
          </a:p>
          <a:p>
            <a:r>
              <a:rPr lang="en-US" b="1" dirty="0"/>
              <a:t>Always give or receive receipt and retain in client’s file.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89C6C-3C0B-4B21-98BA-68C5A765C3D7}" type="slidenum">
              <a:rPr lang="en-US" smtClean="0">
                <a:solidFill>
                  <a:prstClr val="black">
                    <a:tint val="95000"/>
                  </a:prstClr>
                </a:solidFill>
              </a:rPr>
              <a:pPr/>
              <a:t>15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23463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Capacity of Representation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" y="1775191"/>
            <a:ext cx="8366760" cy="4817633"/>
          </a:xfrm>
        </p:spPr>
        <p:txBody>
          <a:bodyPr>
            <a:normAutofit/>
          </a:bodyPr>
          <a:lstStyle/>
          <a:p>
            <a:r>
              <a:rPr lang="en-US" b="1" dirty="0"/>
              <a:t>Jurisdictions divided:</a:t>
            </a:r>
          </a:p>
          <a:p>
            <a:pPr lvl="1"/>
            <a:r>
              <a:rPr lang="en-US" b="1" dirty="0"/>
              <a:t>Fiduciary personally</a:t>
            </a:r>
          </a:p>
          <a:p>
            <a:pPr lvl="2"/>
            <a:r>
              <a:rPr lang="en-US" b="1" dirty="0"/>
              <a:t>Texas approach.</a:t>
            </a:r>
          </a:p>
          <a:p>
            <a:pPr lvl="1"/>
            <a:r>
              <a:rPr lang="en-US" b="1" dirty="0"/>
              <a:t>Beneficiaries, heirs, or wards</a:t>
            </a:r>
          </a:p>
          <a:p>
            <a:pPr lvl="1"/>
            <a:r>
              <a:rPr lang="en-US" b="1" dirty="0"/>
              <a:t>Fiduciary </a:t>
            </a:r>
            <a:r>
              <a:rPr lang="en-US" b="1" i="1" dirty="0"/>
              <a:t>and</a:t>
            </a:r>
            <a:r>
              <a:rPr lang="en-US" b="1" dirty="0"/>
              <a:t> beneficiaries/heirs/wards [joint clients]</a:t>
            </a:r>
          </a:p>
          <a:p>
            <a:pPr lvl="1"/>
            <a:r>
              <a:rPr lang="en-US" b="1" dirty="0"/>
              <a:t>Estate or trust as a unit</a:t>
            </a:r>
          </a:p>
          <a:p>
            <a:pPr lvl="1"/>
            <a:r>
              <a:rPr lang="en-US" b="1" dirty="0"/>
              <a:t>Creditors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89C6C-3C0B-4B21-98BA-68C5A765C3D7}" type="slidenum">
              <a:rPr lang="en-US" smtClean="0">
                <a:solidFill>
                  <a:prstClr val="black">
                    <a:tint val="95000"/>
                  </a:prstClr>
                </a:solidFill>
              </a:rPr>
              <a:pPr/>
              <a:t>16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87907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Malpractice Liability -- History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8872" indent="0">
              <a:buNone/>
            </a:pPr>
            <a:r>
              <a:rPr lang="en-US" b="1" dirty="0"/>
              <a:t>1.  Contract privity required thus disgruntled beneficiaries had no standing.		</a:t>
            </a:r>
          </a:p>
          <a:p>
            <a:pPr marL="118872" indent="0">
              <a:buNone/>
            </a:pPr>
            <a:r>
              <a:rPr lang="en-US" dirty="0"/>
              <a:t>	</a:t>
            </a:r>
          </a:p>
          <a:p>
            <a:pPr marL="118872" indent="0">
              <a:buNone/>
            </a:pPr>
            <a:endParaRPr lang="en-US" dirty="0"/>
          </a:p>
          <a:p>
            <a:pPr marL="118872" indent="0">
              <a:buNone/>
            </a:pPr>
            <a:endParaRPr lang="en-US" dirty="0"/>
          </a:p>
          <a:p>
            <a:pPr marL="118872" indent="0">
              <a:buNone/>
            </a:pPr>
            <a:endParaRPr lang="en-US" dirty="0"/>
          </a:p>
          <a:p>
            <a:pPr lvl="1"/>
            <a:r>
              <a:rPr lang="en-US" b="1" dirty="0"/>
              <a:t>Good =  attorney’s loyalty only to client</a:t>
            </a:r>
          </a:p>
          <a:p>
            <a:pPr lvl="1"/>
            <a:r>
              <a:rPr lang="en-US" b="1" dirty="0"/>
              <a:t>Bad = no remedy for egregious malpractice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89C6C-3C0B-4B21-98BA-68C5A765C3D7}" type="slidenum">
              <a:rPr lang="en-US" smtClean="0">
                <a:solidFill>
                  <a:prstClr val="black">
                    <a:tint val="95000"/>
                  </a:prstClr>
                </a:solidFill>
              </a:rPr>
              <a:pPr/>
              <a:t>17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458" t="25076" r="22131" b="11929"/>
          <a:stretch/>
        </p:blipFill>
        <p:spPr>
          <a:xfrm>
            <a:off x="2654423" y="2787587"/>
            <a:ext cx="3835154" cy="1500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9489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Malpractice Liability -- History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8872" indent="0">
              <a:buNone/>
            </a:pPr>
            <a:r>
              <a:rPr lang="en-US" b="1" dirty="0"/>
              <a:t>2.  Privity not needed:</a:t>
            </a:r>
          </a:p>
          <a:p>
            <a:pPr lvl="1"/>
            <a:r>
              <a:rPr lang="en-US" b="1" dirty="0"/>
              <a:t>Third-party beneficiary of a contract, and/or</a:t>
            </a:r>
          </a:p>
          <a:p>
            <a:pPr lvl="1"/>
            <a:r>
              <a:rPr lang="en-US" b="1" dirty="0"/>
              <a:t>Tort action</a:t>
            </a:r>
          </a:p>
          <a:p>
            <a:pPr lvl="1"/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89C6C-3C0B-4B21-98BA-68C5A765C3D7}" type="slidenum">
              <a:rPr lang="en-US" smtClean="0">
                <a:solidFill>
                  <a:prstClr val="black">
                    <a:tint val="95000"/>
                  </a:prstClr>
                </a:solidFill>
              </a:rPr>
              <a:pPr/>
              <a:t>18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458" t="25076" r="21451" b="11929"/>
          <a:stretch/>
        </p:blipFill>
        <p:spPr>
          <a:xfrm>
            <a:off x="2636667" y="3556915"/>
            <a:ext cx="3870665" cy="150032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906174" y="3622089"/>
            <a:ext cx="116249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0" b="1" dirty="0">
                <a:solidFill>
                  <a:srgbClr val="FF0000"/>
                </a:solidFill>
              </a:rPr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29865128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740" y="111060"/>
            <a:ext cx="8481060" cy="1252728"/>
          </a:xfrm>
        </p:spPr>
        <p:txBody>
          <a:bodyPr>
            <a:normAutofit fontScale="90000"/>
          </a:bodyPr>
          <a:lstStyle/>
          <a:p>
            <a:r>
              <a:rPr lang="en-US" dirty="0"/>
              <a:t>Malpractice Liability – Modern Status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33222" indent="-514350">
              <a:buFont typeface="+mj-lt"/>
              <a:buAutoNum type="arabicPeriod"/>
            </a:pPr>
            <a:r>
              <a:rPr lang="en-US" b="1" dirty="0"/>
              <a:t>Privity still required (about 10 states)</a:t>
            </a:r>
            <a:br>
              <a:rPr lang="en-US" b="1" dirty="0"/>
            </a:br>
            <a:endParaRPr lang="en-US" b="1" dirty="0"/>
          </a:p>
          <a:p>
            <a:pPr marL="633222" indent="-514350">
              <a:buFont typeface="+mj-lt"/>
              <a:buAutoNum type="arabicPeriod"/>
            </a:pPr>
            <a:r>
              <a:rPr lang="en-US" b="1" dirty="0"/>
              <a:t>Abandon requirement generally</a:t>
            </a:r>
          </a:p>
          <a:p>
            <a:pPr marL="925830" lvl="1" indent="-514350"/>
            <a:r>
              <a:rPr lang="en-US" b="1" dirty="0"/>
              <a:t>Allow extrinsic evidence</a:t>
            </a:r>
          </a:p>
          <a:p>
            <a:pPr marL="925830" lvl="1" indent="-514350"/>
            <a:r>
              <a:rPr lang="en-US" b="1" dirty="0"/>
              <a:t>Prohibit extrinsic evidence</a:t>
            </a:r>
            <a:br>
              <a:rPr lang="en-US" b="1" dirty="0"/>
            </a:br>
            <a:endParaRPr lang="en-US" b="1" dirty="0"/>
          </a:p>
          <a:p>
            <a:pPr marL="633222" indent="-514350">
              <a:buFont typeface="+mj-lt"/>
              <a:buAutoNum type="arabicPeriod"/>
            </a:pPr>
            <a:r>
              <a:rPr lang="en-US" b="1" dirty="0"/>
              <a:t>Abandon requirement but only if plaintiff is mentioned in the will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89C6C-3C0B-4B21-98BA-68C5A765C3D7}" type="slidenum">
              <a:rPr lang="en-US" smtClean="0">
                <a:solidFill>
                  <a:prstClr val="black">
                    <a:tint val="95000"/>
                  </a:prstClr>
                </a:solidFill>
              </a:rPr>
              <a:pPr/>
              <a:t>19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05998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Malpractice Liability -- Texas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5740" y="1682762"/>
            <a:ext cx="8481060" cy="4931397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US" b="1" dirty="0"/>
              <a:t>Early Lower Court Cases</a:t>
            </a:r>
          </a:p>
          <a:p>
            <a:pPr lvl="1">
              <a:lnSpc>
                <a:spcPct val="120000"/>
              </a:lnSpc>
            </a:pPr>
            <a:r>
              <a:rPr lang="en-US" b="1" dirty="0"/>
              <a:t>Privity required.</a:t>
            </a:r>
          </a:p>
          <a:p>
            <a:pPr lvl="1">
              <a:lnSpc>
                <a:spcPct val="120000"/>
              </a:lnSpc>
            </a:pPr>
            <a:endParaRPr lang="en-US" b="1" dirty="0"/>
          </a:p>
          <a:p>
            <a:pPr>
              <a:lnSpc>
                <a:spcPct val="120000"/>
              </a:lnSpc>
            </a:pPr>
            <a:r>
              <a:rPr lang="en-US" b="1" dirty="0"/>
              <a:t>Supreme Court of Texas</a:t>
            </a:r>
          </a:p>
          <a:p>
            <a:pPr lvl="1">
              <a:lnSpc>
                <a:spcPct val="120000"/>
              </a:lnSpc>
            </a:pPr>
            <a:r>
              <a:rPr lang="en-US" b="1" dirty="0"/>
              <a:t>Privity requirement retained.</a:t>
            </a:r>
          </a:p>
          <a:p>
            <a:pPr lvl="1">
              <a:lnSpc>
                <a:spcPct val="120000"/>
              </a:lnSpc>
            </a:pPr>
            <a:r>
              <a:rPr lang="en-US" b="1" i="1" dirty="0"/>
              <a:t>Barcelo v. Elliott</a:t>
            </a:r>
            <a:r>
              <a:rPr lang="en-US" b="1" dirty="0"/>
              <a:t> (1996)</a:t>
            </a:r>
            <a:endParaRPr lang="en-US" b="1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89C6C-3C0B-4B21-98BA-68C5A765C3D7}" type="slidenum">
              <a:rPr lang="en-US" smtClean="0">
                <a:solidFill>
                  <a:prstClr val="black">
                    <a:tint val="95000"/>
                  </a:prstClr>
                </a:solidFill>
              </a:rPr>
              <a:pPr/>
              <a:t>20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82718" y="2453200"/>
            <a:ext cx="3434105" cy="1084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65727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Malpractice Liability – PR as </a:t>
            </a:r>
            <a:r>
              <a:rPr lang="el-GR" sz="6000" dirty="0"/>
              <a:t>π</a:t>
            </a:r>
            <a:endParaRPr lang="en-US" sz="6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89C6C-3C0B-4B21-98BA-68C5A765C3D7}" type="slidenum">
              <a:rPr lang="en-US" smtClean="0">
                <a:solidFill>
                  <a:prstClr val="black">
                    <a:tint val="95000"/>
                  </a:prstClr>
                </a:solidFill>
              </a:rPr>
              <a:pPr/>
              <a:t>21</a:t>
            </a:fld>
            <a:endParaRPr lang="en-US" dirty="0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Very different issue – PR is recovering for financial loss to </a:t>
            </a:r>
            <a:r>
              <a:rPr lang="en-US" b="1" i="1" dirty="0"/>
              <a:t>the estate</a:t>
            </a:r>
            <a:r>
              <a:rPr lang="en-US" b="1" dirty="0"/>
              <a:t>.</a:t>
            </a:r>
          </a:p>
          <a:p>
            <a:pPr lvl="1"/>
            <a:r>
              <a:rPr lang="en-US" b="1" dirty="0"/>
              <a:t>Actually, a survival action.</a:t>
            </a:r>
          </a:p>
          <a:p>
            <a:pPr lvl="1"/>
            <a:r>
              <a:rPr lang="en-US" b="1" dirty="0"/>
              <a:t>Supreme Court of Texas</a:t>
            </a:r>
          </a:p>
          <a:p>
            <a:pPr lvl="2"/>
            <a:r>
              <a:rPr lang="en-US" b="1" i="1" dirty="0"/>
              <a:t>Belt v. Oppenheimer</a:t>
            </a:r>
            <a:r>
              <a:rPr lang="en-US" b="1" dirty="0"/>
              <a:t> (2006)</a:t>
            </a:r>
          </a:p>
          <a:p>
            <a:pPr lvl="2"/>
            <a:r>
              <a:rPr lang="en-US" b="1" i="1" dirty="0"/>
              <a:t>Smith v. O’Donnell</a:t>
            </a:r>
            <a:r>
              <a:rPr lang="en-US" b="1" dirty="0"/>
              <a:t> (2009)</a:t>
            </a:r>
            <a:endParaRPr lang="en-US" b="1" i="1" dirty="0"/>
          </a:p>
        </p:txBody>
      </p:sp>
    </p:spTree>
    <p:extLst>
      <p:ext uri="{BB962C8B-B14F-4D97-AF65-F5344CB8AC3E}">
        <p14:creationId xmlns:p14="http://schemas.microsoft.com/office/powerpoint/2010/main" val="9140375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CP02_Types_of_Negotiable_Instruments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4496</TotalTime>
  <Words>568</Words>
  <Application>Microsoft Office PowerPoint</Application>
  <PresentationFormat>On-screen Show (4:3)</PresentationFormat>
  <Paragraphs>119</Paragraphs>
  <Slides>21</Slides>
  <Notes>2</Notes>
  <HiddenSlides>0</HiddenSlides>
  <MMClips>4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Corbel</vt:lpstr>
      <vt:lpstr>Wingdings</vt:lpstr>
      <vt:lpstr>Wingdings 2</vt:lpstr>
      <vt:lpstr>Wingdings 3</vt:lpstr>
      <vt:lpstr>1_CP02_Types_of_Negotiable_Instruments</vt:lpstr>
      <vt:lpstr>Professional Responsibility  Videos  </vt:lpstr>
      <vt:lpstr>Connie</vt:lpstr>
      <vt:lpstr>Frank</vt:lpstr>
      <vt:lpstr>Lisa</vt:lpstr>
      <vt:lpstr>Charlie and Sylvia</vt:lpstr>
      <vt:lpstr>Professional Responsibility  [continued]  </vt:lpstr>
      <vt:lpstr>Attorney as Will Drafter and Beneficiary -- Impact on Gift </vt:lpstr>
      <vt:lpstr>Attorney as Will Drafter and Beneficiary -- Impact on Gift </vt:lpstr>
      <vt:lpstr>Attorney as Will Drafter and Beneficiary -- Impact on Law License </vt:lpstr>
      <vt:lpstr>Attorney as Will Drafter and Beneficiary -- Impact on Law License </vt:lpstr>
      <vt:lpstr>Attorney as Will Drafter and Beneficiary -- Impact on Law License </vt:lpstr>
      <vt:lpstr>Advice</vt:lpstr>
      <vt:lpstr>Drafting Attorney as Fiduciary</vt:lpstr>
      <vt:lpstr>Fiduciary Hiring Self as Attorney</vt:lpstr>
      <vt:lpstr>Drafting Attorney as Custodian of Will</vt:lpstr>
      <vt:lpstr>Capacity of Representation</vt:lpstr>
      <vt:lpstr>Malpractice Liability -- History</vt:lpstr>
      <vt:lpstr>Malpractice Liability -- History</vt:lpstr>
      <vt:lpstr>Malpractice Liability – Modern Status</vt:lpstr>
      <vt:lpstr>Malpractice Liability -- Texas</vt:lpstr>
      <vt:lpstr>Malpractice Liability – PR as π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Gerry Beyer</dc:creator>
  <cp:lastModifiedBy>Gerry Beyer</cp:lastModifiedBy>
  <cp:revision>104</cp:revision>
  <cp:lastPrinted>2018-01-19T17:37:44Z</cp:lastPrinted>
  <dcterms:created xsi:type="dcterms:W3CDTF">2013-07-21T22:41:29Z</dcterms:created>
  <dcterms:modified xsi:type="dcterms:W3CDTF">2022-01-30T22:52:54Z</dcterms:modified>
</cp:coreProperties>
</file>