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19" r:id="rId2"/>
    <p:sldId id="321" r:id="rId3"/>
    <p:sldId id="331" r:id="rId4"/>
    <p:sldId id="332" r:id="rId5"/>
    <p:sldId id="334" r:id="rId6"/>
    <p:sldId id="333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52" r:id="rId19"/>
    <p:sldId id="351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2" r:id="rId28"/>
    <p:sldId id="366" r:id="rId29"/>
    <p:sldId id="361" r:id="rId30"/>
    <p:sldId id="360" r:id="rId31"/>
    <p:sldId id="363" r:id="rId32"/>
    <p:sldId id="364" r:id="rId33"/>
    <p:sldId id="365" r:id="rId34"/>
    <p:sldId id="367" r:id="rId35"/>
    <p:sldId id="368" r:id="rId36"/>
    <p:sldId id="369" r:id="rId37"/>
    <p:sldId id="370" r:id="rId38"/>
    <p:sldId id="267" r:id="rId39"/>
    <p:sldId id="268" r:id="rId40"/>
    <p:sldId id="371" r:id="rId41"/>
    <p:sldId id="372" r:id="rId42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921" autoAdjust="0"/>
  </p:normalViewPr>
  <p:slideViewPr>
    <p:cSldViewPr>
      <p:cViewPr varScale="1">
        <p:scale>
          <a:sx n="48" d="100"/>
          <a:sy n="48" d="100"/>
        </p:scale>
        <p:origin x="1802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56"/>
    </p:cViewPr>
  </p:sorterViewPr>
  <p:notesViewPr>
    <p:cSldViewPr>
      <p:cViewPr varScale="1">
        <p:scale>
          <a:sx n="50" d="100"/>
          <a:sy n="50" d="100"/>
        </p:scale>
        <p:origin x="2693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/>
          <a:lstStyle>
            <a:lvl1pPr algn="l">
              <a:defRPr sz="1200"/>
            </a:lvl1pPr>
          </a:lstStyle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1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8461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/>
          <a:lstStyle>
            <a:lvl1pPr algn="l">
              <a:defRPr sz="1000" b="1" baseline="0"/>
            </a:lvl1pPr>
          </a:lstStyle>
          <a:p>
            <a:r>
              <a:rPr lang="en-US" dirty="0"/>
              <a:t>Fiduciary Selection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0175" y="696913"/>
            <a:ext cx="4154488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2" tIns="46461" rIns="92922" bIns="4646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121151"/>
            <a:ext cx="5563870" cy="4489768"/>
          </a:xfrm>
          <a:prstGeom prst="rect">
            <a:avLst/>
          </a:prstGeom>
        </p:spPr>
        <p:txBody>
          <a:bodyPr vert="horz" lIns="92922" tIns="46461" rIns="92922" bIns="4646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1"/>
            <a:ext cx="3013763" cy="465455"/>
          </a:xfrm>
          <a:prstGeom prst="rect">
            <a:avLst/>
          </a:prstGeom>
        </p:spPr>
        <p:txBody>
          <a:bodyPr vert="horz" lIns="92922" tIns="46461" rIns="92922" bIns="46461" rtlCol="0" anchor="b"/>
          <a:lstStyle>
            <a:lvl1pPr algn="r">
              <a:defRPr sz="1000" b="1"/>
            </a:lvl1pPr>
          </a:lstStyle>
          <a:p>
            <a:fld id="{2A926963-998D-44D6-B08C-C3311AC7F1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6087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300" b="1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300" b="1" kern="1200" baseline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300" b="1" kern="1200" baseline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300" b="1" kern="1200" baseline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300" b="1" kern="1200" baseline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696913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A999-0D1F-480A-82A3-AEF1541E3BF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C7F26CE-1838-4E45-A766-A37307A2D8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38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24BDE-8C86-E287-0023-DF2871747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8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A4F6B-CC42-C46C-552D-A31D403D0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26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FF063-3972-0B2E-06BD-682178083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6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66575-6B3F-61C9-7982-9992EB48F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60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8698B-FCF2-8E90-68F6-141B4B579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0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459F9-AAF2-AC42-A7BD-4C23A65B7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6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A9CEE-5A36-F935-CD99-4B5F3DF2A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24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31067-0BA3-A06B-66C8-22B5CFBCE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61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ABE21-3855-2F55-FD59-9AC9A6C6D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11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CC8B7-E79D-5DC5-2D0F-0FCF87C89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8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DD330-7AC6-EC4A-C59C-E8892FA17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30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FFE48-EDA0-5683-E278-C99D06331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9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B8EBE-C872-48CA-397E-13D8770D5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41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8FB5B-BDEB-B41F-8C6C-59A51F74B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55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856C8-5938-0DA4-39D8-929FE36B0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70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C2CEC-E531-3644-41C4-630FC043A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14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2BC47-06CA-E70A-32CB-FF368A90D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81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82D8-29F7-EA8D-AFE8-6386A8373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23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2775A-A7FD-9931-7A4A-33BE4DA34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22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4031E-26A3-DCC5-F321-4F6671CE6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17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7F65D-3D71-9310-95CA-97D6065FE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7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CF846-09E8-3502-BC79-C87A9C711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79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3D361-16E2-654A-934E-0FB8548FB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58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EDF8C-6143-E0DC-49DD-F2CA8AFC6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45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BB458-6CA2-7C41-A450-86222E4BF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802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6D010-37B2-ED35-4F1B-AFC323A8C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5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E829D-0528-BE9C-95D8-E9D8011FC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89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CCAC1-5DA2-77A2-CBD0-0D6D65DEB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8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0920D-CBF1-8B51-05B0-2A1D919B6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11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16FDF-0598-1BCF-9CDA-EB27085E7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34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60E48-2A28-6003-A135-643FAAB7C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84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695DF-4EB3-D9E1-A921-82412AA8AE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6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3C3F5-633D-924A-7550-642B643D2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740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066D0-E5F3-B1BD-1091-7F56DFB8E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21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A40AA-41C5-DF6F-41C5-0C5386F3F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02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C436C-5199-1968-24CA-6B42E0583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47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632DC-F70D-7E56-ADD1-6411877C7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3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842EA-CC80-9985-3935-002EE9796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88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9714-E3C3-593A-C5C8-CFDE15E84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27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Fiduciary Selection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B0B27-D78C-9312-344C-EBEBCDC9B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6963-998D-44D6-B08C-C3311AC7F18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5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FD667-C009-4166-A97F-8FA9142D53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C6A6-6428-44F2-BE16-63F8980A96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3963-0137-47BA-B7F2-B03DB0241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A50D-917A-47A9-80C6-512279A4B9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4DDC-6169-4683-BB57-205A738371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8373-2D95-4158-B409-7C23B57C0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C52D-7FC5-4469-9F5F-9E60050B5D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8FE-570B-4D22-ADA1-27850D804C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A00A-FD33-45FE-BDD9-93A898C9E04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93DF04F-91B2-4538-81AD-AEA736D7E2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42DCF00-4A18-44FC-8635-6ECCB40D82C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9C6C-3C0B-4B21-98BA-68C5A765C3D7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0" y="609600"/>
            <a:ext cx="8402638" cy="26670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5000" cap="small" dirty="0"/>
              <a:t>Fiduciary Selection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39331-01A9-31D3-6207-FA6E4CE1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43" y="3657600"/>
            <a:ext cx="3213514" cy="202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5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5.  Awareness of Legal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6AB4C-501B-FB26-6E54-66C887FC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2860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6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6.  Impartiality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1F3FB-8729-4BE1-78DD-C1911835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12" y="2667000"/>
            <a:ext cx="33051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8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7.  Fiduciary “Personality”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DE961-530C-78E0-F17E-44B787B64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0696"/>
          <a:stretch/>
        </p:blipFill>
        <p:spPr>
          <a:xfrm>
            <a:off x="2622605" y="3124200"/>
            <a:ext cx="3898790" cy="28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8.  Longevity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C350A-9400-FCDF-2E35-6A2A0AB0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3048000"/>
            <a:ext cx="4229100" cy="27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4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9.  Proximity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F9079-F827-C1DA-1A2B-7FAF540D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66" y="2819400"/>
            <a:ext cx="5520267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6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10.  Lack of Distractions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AB67E-5EA6-BFBB-7DAF-76823C31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4724400" cy="343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93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11.  Prior Approval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E33CF-6126-D662-7381-E0B232075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9" b="16667"/>
          <a:stretch/>
        </p:blipFill>
        <p:spPr>
          <a:xfrm>
            <a:off x="2552700" y="3124200"/>
            <a:ext cx="4038600" cy="26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7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Fiduciary -- Benefits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4CAA5B-9DE7-C2DD-7DBD-ABAE2DCAF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No or reduced fee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E9AE9-BD79-2138-A889-AD47BFB6F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67000"/>
            <a:ext cx="5562600" cy="301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Fiduciary -- Benefits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4CAA5B-9DE7-C2DD-7DBD-ABAE2DCAF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Knowledge of Person and Family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AC01A-384E-A2E5-CFB9-E5E1A9EB9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743200"/>
            <a:ext cx="4800600" cy="320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Fiduciary –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BFD20-43EB-DF74-D27B-F26D21654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Unless professional, unfamiliar with carrying out fiduciary obligations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C70A2-E45F-D4DC-0CA3-5032DF196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72"/>
          <a:stretch/>
        </p:blipFill>
        <p:spPr>
          <a:xfrm>
            <a:off x="2314277" y="3352800"/>
            <a:ext cx="451544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7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62B3-BE82-E1E7-8D53-45E62F1C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the “Cocaine Rule”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382BBA-217C-6ABC-6CD5-D225A27D0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5389" y="2487854"/>
            <a:ext cx="2716212" cy="27162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667C1-7B80-25AD-753F-4BF519C0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678C1-F2C9-A85B-E508-1D3AFECD2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662479"/>
            <a:ext cx="4263811" cy="23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7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BEA3-69AA-B5A2-05B5-53F11ACD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Fiduciary – Problems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1AB6F-579B-2442-077D-2693D34F6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Lack of investment skills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E2D67-76B0-3E99-EE27-DDD99B8D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292DD-01F4-BE47-3A81-F42C659D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95600"/>
            <a:ext cx="44196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77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D097-7E41-0972-18F7-6C383C09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Fiduciary – Problems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334D1-0D94-CE8D-3251-08C234DD8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3.  Lack of deep pockets for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0772F-46BF-2DB6-624F-4EE8604F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DF01A-ACD0-26D9-8A20-3F603BAC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2743200"/>
            <a:ext cx="3448050" cy="344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3ED7B-804C-4EC2-F355-F02EA41C9784}"/>
              </a:ext>
            </a:extLst>
          </p:cNvPr>
          <p:cNvSpPr txBox="1"/>
          <p:nvPr/>
        </p:nvSpPr>
        <p:spPr>
          <a:xfrm flipH="1">
            <a:off x="3733800" y="2057400"/>
            <a:ext cx="167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131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F4389-C163-2FA6-F5AE-CD72CE0D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Fiduciary – Problems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F9C68-21A4-1CD1-D7B0-FBEC1327F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4.  Family strife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FE6BB-8512-38A0-951F-07E6A30F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D1601-4A6B-B15C-FBD5-23E39B6FA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555" y="2590800"/>
            <a:ext cx="31608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03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Fiduciary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Skill and Expertise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6CA46-1B76-F529-9F92-B00B1EA95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09" y="2971800"/>
            <a:ext cx="4305382" cy="30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2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Fiduciary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Continuous existence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7CEC1-22D0-A177-D8C6-5FFB12525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11" t="16667" r="11111" b="6667"/>
          <a:stretch/>
        </p:blipFill>
        <p:spPr>
          <a:xfrm>
            <a:off x="3127859" y="2438400"/>
            <a:ext cx="2888282" cy="38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44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Fiduciary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3.  Deep pockets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9B716-6BA9-41D2-513D-E3B193F9E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682" y="2743200"/>
            <a:ext cx="3450635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Fiduciary – Problems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2ED90-08D9-9DE8-FBBA-DD36984A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093" y="2819400"/>
            <a:ext cx="3829813" cy="32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3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Fiduciary – Problems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Impersonal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A picture containing indoor, doll">
            <a:extLst>
              <a:ext uri="{FF2B5EF4-FFF2-40B4-BE49-F238E27FC236}">
                <a16:creationId xmlns:a16="http://schemas.microsoft.com/office/drawing/2014/main" id="{8EC52215-149C-3EB9-43A3-B372A0F7B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5" y="2895600"/>
            <a:ext cx="590092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7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Enhanced expertise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03851-F59F-4ED0-1EF0-7C8E6C4DA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8194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35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Continuity of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FBB6C-8BED-CB0B-32A0-041B4FE2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2971800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7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Fiduciaries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617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Executor</a:t>
            </a:r>
          </a:p>
          <a:p>
            <a:pPr>
              <a:lnSpc>
                <a:spcPct val="110000"/>
              </a:lnSpc>
            </a:pPr>
            <a:r>
              <a:rPr lang="en-US" b="1" dirty="0"/>
              <a:t>Guardian </a:t>
            </a:r>
            <a:r>
              <a:rPr lang="en-US" sz="2200" b="1" dirty="0"/>
              <a:t>(estate and person)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Client’s minor or disabled children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Client him/herself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Trustee</a:t>
            </a:r>
          </a:p>
          <a:p>
            <a:pPr>
              <a:lnSpc>
                <a:spcPct val="110000"/>
              </a:lnSpc>
            </a:pPr>
            <a:r>
              <a:rPr lang="en-US" b="1" dirty="0"/>
              <a:t>Agent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Property management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Health care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Body disposition</a:t>
            </a:r>
          </a:p>
        </p:txBody>
      </p:sp>
    </p:spTree>
    <p:extLst>
      <p:ext uri="{BB962C8B-B14F-4D97-AF65-F5344CB8AC3E}">
        <p14:creationId xmlns:p14="http://schemas.microsoft.com/office/powerpoint/2010/main" val="133145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3.  Checks and balances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41B2E-E4D7-0FBE-035D-5818370F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006" y="3048000"/>
            <a:ext cx="48199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1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75" y="1752600"/>
            <a:ext cx="8229600" cy="4625609"/>
          </a:xfrm>
        </p:spPr>
        <p:txBody>
          <a:bodyPr/>
          <a:lstStyle/>
          <a:p>
            <a:r>
              <a:rPr lang="en-US" b="1" dirty="0"/>
              <a:t>4.  Individual plus corporate fiduciary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CF08-A183-BDBD-8B5D-E9C16DA9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352800"/>
            <a:ext cx="6115050" cy="2162175"/>
          </a:xfrm>
          <a:prstGeom prst="rect">
            <a:avLst/>
          </a:prstGeom>
        </p:spPr>
      </p:pic>
      <p:pic>
        <p:nvPicPr>
          <p:cNvPr id="13" name="Graphic 12" descr="Add with solid fill">
            <a:extLst>
              <a:ext uri="{FF2B5EF4-FFF2-40B4-BE49-F238E27FC236}">
                <a16:creationId xmlns:a16="http://schemas.microsoft.com/office/drawing/2014/main" id="{4C8DB27C-43E3-9A46-4C0E-88011CE1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3886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52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Benefits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5.  Encourages trustees to accept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2705F61-9B7F-6685-0BBF-355A7FC80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67000"/>
            <a:ext cx="5410200" cy="36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80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Problems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Increased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34FDE-6735-8CE8-24B9-B18B4CFA6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14"/>
          <a:stretch/>
        </p:blipFill>
        <p:spPr>
          <a:xfrm>
            <a:off x="2133600" y="2971800"/>
            <a:ext cx="478510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54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Problems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Tie votes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14B44-4968-AAF7-D76D-7D2EB55BC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504627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9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Problems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3.  Delay in acting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14580-9EF3-A507-BB04-8E8CA20A3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743200"/>
            <a:ext cx="4800600" cy="31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6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1EAB-06BA-1A21-A9AC-14A7143C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Fiduciaries – Problems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251F-DC41-D5F2-4A6E-70D24EC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4.  Fear of 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8EBE-C854-4293-7620-CFA58E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E7658-2CD2-0C5D-3BED-A0F185368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66" y="2667000"/>
            <a:ext cx="5926667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77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55BF-9C2E-C500-FAD5-A97EBC48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Fiduciaries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253F4-7B18-8D7F-4D60-A4179DF90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Name successors</a:t>
            </a:r>
          </a:p>
          <a:p>
            <a:pPr lvl="1"/>
            <a:r>
              <a:rPr lang="en-US" b="1" dirty="0"/>
              <a:t>At least one, preferably two</a:t>
            </a:r>
          </a:p>
          <a:p>
            <a:endParaRPr lang="en-US" b="1" dirty="0"/>
          </a:p>
          <a:p>
            <a:r>
              <a:rPr lang="en-US" b="1" dirty="0"/>
              <a:t>Provide a method of selecting successor</a:t>
            </a:r>
          </a:p>
          <a:p>
            <a:endParaRPr lang="en-US" b="1" dirty="0"/>
          </a:p>
          <a:p>
            <a:r>
              <a:rPr lang="en-US" b="1" dirty="0"/>
              <a:t>If not done:</a:t>
            </a:r>
          </a:p>
          <a:p>
            <a:pPr lvl="1"/>
            <a:r>
              <a:rPr lang="en-US" b="1" dirty="0"/>
              <a:t>No one serves, or</a:t>
            </a:r>
          </a:p>
          <a:p>
            <a:pPr lvl="1"/>
            <a:r>
              <a:rPr lang="en-US" b="1" dirty="0"/>
              <a:t>Court involvement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65A98-7FD9-820C-BEF0-C72A83EE7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61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 b="1" dirty="0"/>
              <a:t>                                            </a:t>
            </a:r>
          </a:p>
          <a:p>
            <a:pPr marL="118872" indent="0">
              <a:buNone/>
            </a:pPr>
            <a:endParaRPr lang="en-US" b="1" dirty="0"/>
          </a:p>
          <a:p>
            <a:pPr marL="118872" indent="0">
              <a:buNone/>
            </a:pPr>
            <a:endParaRPr lang="en-US" b="1" dirty="0"/>
          </a:p>
          <a:p>
            <a:pPr marL="118872" indent="0">
              <a:buNone/>
            </a:pPr>
            <a:endParaRPr lang="en-US" b="1" dirty="0"/>
          </a:p>
          <a:p>
            <a:pPr marL="118872" indent="0">
              <a:buNone/>
            </a:pPr>
            <a:r>
              <a:rPr lang="en-US" b="1" dirty="0"/>
              <a:t>				  or</a:t>
            </a:r>
          </a:p>
        </p:txBody>
      </p:sp>
      <p:pic>
        <p:nvPicPr>
          <p:cNvPr id="1026" name="Picture 2" descr="http://www.toxicshock.tv/news/wp-content/uploads/james_bond_22_charact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1904186"/>
            <a:ext cx="2952749" cy="44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mylot.com/userImages/images/postphotos/23414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5718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0C12D-EF5C-4A52-ACA8-F0DD9D30AE5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35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Presumption = required for executors and trustees</a:t>
            </a:r>
          </a:p>
          <a:p>
            <a:pPr lvl="1"/>
            <a:r>
              <a:rPr lang="en-US" b="1" dirty="0"/>
              <a:t>Some states have opposite presumption</a:t>
            </a:r>
          </a:p>
          <a:p>
            <a:endParaRPr lang="en-US" b="1" dirty="0"/>
          </a:p>
          <a:p>
            <a:r>
              <a:rPr lang="en-US" b="1" dirty="0"/>
              <a:t>Not required if:</a:t>
            </a:r>
          </a:p>
          <a:p>
            <a:pPr lvl="1"/>
            <a:r>
              <a:rPr lang="en-US" b="1" dirty="0"/>
              <a:t>Waived in will or trust (unless court nonetheless requires), or</a:t>
            </a:r>
          </a:p>
          <a:p>
            <a:pPr lvl="1"/>
            <a:r>
              <a:rPr lang="en-US" b="1" dirty="0"/>
              <a:t>Corporate trustee</a:t>
            </a:r>
          </a:p>
          <a:p>
            <a:pPr lvl="2"/>
            <a:r>
              <a:rPr lang="en-US" b="1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0C12D-EF5C-4A52-ACA8-F0DD9D30AE5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6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2941B-FC83-64B7-2DEE-30AF462F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Needs Guidance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76D0D8-E180-19A1-E5DA-C2F671A96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09800"/>
            <a:ext cx="8229600" cy="3587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8ECA1-CFC4-9994-50BF-436B3715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50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830D-AA14-24E9-159C-43D184B8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BB6D-CF6A-AAF6-110D-50CA2571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Client makes decision whether to waive</a:t>
            </a:r>
          </a:p>
          <a:p>
            <a:pPr lvl="1"/>
            <a:r>
              <a:rPr lang="en-US" b="1" dirty="0"/>
              <a:t>If client wants fiduciary to be bonded, suggest finding someone the client trusts.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AE324-4EC2-4E74-CFD4-61BB7F68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8A2EE-45FE-841D-8CE5-C8EC15D4A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3733800"/>
            <a:ext cx="3886200" cy="249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80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A816-3D8E-E46F-E52F-6324EAA7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C712-20B1-5176-249E-38A3896F6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 some cases, if the trustee is a family member of the beneficiary, adverse tax consequences could result depending on terms of the trust.</a:t>
            </a:r>
          </a:p>
          <a:p>
            <a:pPr lvl="1"/>
            <a:r>
              <a:rPr lang="en-US" b="1" dirty="0"/>
              <a:t>Beyond scope of this presentation.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2D6FA-543A-AF92-0065-46821BDC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4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4C80-CC6E-E199-5B37-E886B25A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FC45-60E5-BC82-C86F-6084E3CF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/>
              <a:t>Adult</a:t>
            </a:r>
          </a:p>
          <a:p>
            <a:pPr>
              <a:spcAft>
                <a:spcPts val="1200"/>
              </a:spcAft>
            </a:pPr>
            <a:r>
              <a:rPr lang="en-US" b="1" dirty="0"/>
              <a:t>Competent</a:t>
            </a:r>
          </a:p>
          <a:p>
            <a:pPr>
              <a:spcAft>
                <a:spcPts val="1200"/>
              </a:spcAft>
            </a:pPr>
            <a:r>
              <a:rPr lang="en-US" b="1" dirty="0"/>
              <a:t>For some positions, not a convicted felon</a:t>
            </a:r>
          </a:p>
          <a:p>
            <a:pPr>
              <a:spcAft>
                <a:spcPts val="1200"/>
              </a:spcAft>
            </a:pPr>
            <a:r>
              <a:rPr lang="en-US" b="1" dirty="0"/>
              <a:t>Not someone the court would remove for being “unsuitable”</a:t>
            </a:r>
          </a:p>
          <a:p>
            <a:pPr>
              <a:spcAft>
                <a:spcPts val="1200"/>
              </a:spcAft>
            </a:pPr>
            <a:r>
              <a:rPr lang="en-US" b="1" dirty="0"/>
              <a:t>Corporations (banks, trust companies, etc.) in compliance with state 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6A08C-EBD8-E451-765A-11668E76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0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 Honest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53DAC-4B5C-1ADF-629E-81C89FB5E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5908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8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2.  Common Sense and Good Judgment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B808D-0600-1E8C-4217-C08D0B203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64"/>
          <a:stretch/>
        </p:blipFill>
        <p:spPr>
          <a:xfrm>
            <a:off x="2491141" y="2819400"/>
            <a:ext cx="390646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3.  Financial Responsibility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5A4A9-074F-6322-8667-42B75DC6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49935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21F-AF13-32B7-B033-BACC7577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Fiduciary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FC9-DF3A-391E-F87C-E9B7FDC8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4.  Investment Experience and Skill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CBFA-1AEF-9A7B-7852-5B459FB5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CD39B-47F4-DF0B-ED72-EA188CDB4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928092"/>
            <a:ext cx="5181600" cy="34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736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634</Words>
  <Application>Microsoft Office PowerPoint</Application>
  <PresentationFormat>On-screen Show (4:3)</PresentationFormat>
  <Paragraphs>233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Fiduciary Selection</vt:lpstr>
      <vt:lpstr>Follow the “Cocaine Rule”</vt:lpstr>
      <vt:lpstr>Types of Fiduciaries</vt:lpstr>
      <vt:lpstr>Client Needs Guidance</vt:lpstr>
      <vt:lpstr>Legal Requirements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Desirable Fiduciary Characteristics </vt:lpstr>
      <vt:lpstr>Individual Fiduciary -- Benefits</vt:lpstr>
      <vt:lpstr>Individual Fiduciary -- Benefits</vt:lpstr>
      <vt:lpstr>Individual Fiduciary – Problems</vt:lpstr>
      <vt:lpstr>Individual Fiduciary – Problems </vt:lpstr>
      <vt:lpstr>Individual Fiduciary – Problems </vt:lpstr>
      <vt:lpstr>Individual Fiduciary – Problems </vt:lpstr>
      <vt:lpstr>Corporate Fiduciary – Benefits  </vt:lpstr>
      <vt:lpstr>Corporate Fiduciary – Benefits  </vt:lpstr>
      <vt:lpstr>Corporate Fiduciary – Benefits  </vt:lpstr>
      <vt:lpstr>Corporate Fiduciary – Problems  </vt:lpstr>
      <vt:lpstr>Corporate Fiduciary – Problems  </vt:lpstr>
      <vt:lpstr>Multiple Fiduciaries – Benefits  </vt:lpstr>
      <vt:lpstr>Multiple Fiduciaries – Benefits  </vt:lpstr>
      <vt:lpstr>Multiple Fiduciaries – Benefits  </vt:lpstr>
      <vt:lpstr>Multiple Fiduciaries – Benefits  </vt:lpstr>
      <vt:lpstr>Multiple Fiduciaries – Benefits  </vt:lpstr>
      <vt:lpstr>Multiple Fiduciaries – Problems  </vt:lpstr>
      <vt:lpstr>Multiple Fiduciaries – Problems  </vt:lpstr>
      <vt:lpstr>Multiple Fiduciaries – Problems  </vt:lpstr>
      <vt:lpstr>Multiple Fiduciaries – Problems  </vt:lpstr>
      <vt:lpstr>Successor Fiduciaries </vt:lpstr>
      <vt:lpstr>Bond</vt:lpstr>
      <vt:lpstr>Bond</vt:lpstr>
      <vt:lpstr>Bond</vt:lpstr>
      <vt:lpstr>Tax Concerns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2023-01-25T16:41:49Z</dcterms:created>
  <dcterms:modified xsi:type="dcterms:W3CDTF">2023-01-25T16:42:11Z</dcterms:modified>
</cp:coreProperties>
</file>