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89" r:id="rId3"/>
    <p:sldId id="336" r:id="rId4"/>
    <p:sldId id="291" r:id="rId5"/>
    <p:sldId id="320" r:id="rId6"/>
    <p:sldId id="301" r:id="rId7"/>
    <p:sldId id="322" r:id="rId8"/>
    <p:sldId id="294" r:id="rId9"/>
    <p:sldId id="292" r:id="rId10"/>
    <p:sldId id="293" r:id="rId11"/>
    <p:sldId id="327" r:id="rId12"/>
    <p:sldId id="295" r:id="rId13"/>
    <p:sldId id="297" r:id="rId14"/>
    <p:sldId id="298" r:id="rId15"/>
    <p:sldId id="328" r:id="rId16"/>
    <p:sldId id="257" r:id="rId17"/>
    <p:sldId id="337" r:id="rId18"/>
    <p:sldId id="338" r:id="rId19"/>
    <p:sldId id="296" r:id="rId20"/>
    <p:sldId id="339" r:id="rId21"/>
    <p:sldId id="341" r:id="rId22"/>
    <p:sldId id="342" r:id="rId23"/>
    <p:sldId id="343" r:id="rId24"/>
    <p:sldId id="344" r:id="rId25"/>
    <p:sldId id="345" r:id="rId26"/>
    <p:sldId id="346" r:id="rId27"/>
    <p:sldId id="319" r:id="rId28"/>
  </p:sldIdLst>
  <p:sldSz cx="9144000" cy="6858000" type="screen4x3"/>
  <p:notesSz cx="7086600" cy="9372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9141" autoAdjust="0"/>
  </p:normalViewPr>
  <p:slideViewPr>
    <p:cSldViewPr snapToGrid="0">
      <p:cViewPr varScale="1">
        <p:scale>
          <a:sx n="46" d="100"/>
          <a:sy n="46" d="100"/>
        </p:scale>
        <p:origin x="1862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680" y="6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0860" cy="470257"/>
          </a:xfrm>
          <a:prstGeom prst="rect">
            <a:avLst/>
          </a:prstGeom>
        </p:spPr>
        <p:txBody>
          <a:bodyPr vert="horz" lIns="93924" tIns="46963" rIns="93924" bIns="4696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102" y="1"/>
            <a:ext cx="3070860" cy="470257"/>
          </a:xfrm>
          <a:prstGeom prst="rect">
            <a:avLst/>
          </a:prstGeom>
        </p:spPr>
        <p:txBody>
          <a:bodyPr vert="horz" lIns="93924" tIns="46963" rIns="93924" bIns="46963" rtlCol="0"/>
          <a:lstStyle>
            <a:lvl1pPr algn="r">
              <a:defRPr sz="1200"/>
            </a:lvl1pPr>
          </a:lstStyle>
          <a:p>
            <a:fld id="{9104BFA1-FD4D-44C3-9557-304D72D12173}" type="datetimeFigureOut">
              <a:rPr lang="en-US" smtClean="0"/>
              <a:t>1/12/2022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902345"/>
            <a:ext cx="3070860" cy="470256"/>
          </a:xfrm>
          <a:prstGeom prst="rect">
            <a:avLst/>
          </a:prstGeom>
        </p:spPr>
        <p:txBody>
          <a:bodyPr vert="horz" lIns="93924" tIns="46963" rIns="93924" bIns="4696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102" y="8902345"/>
            <a:ext cx="3070860" cy="470256"/>
          </a:xfrm>
          <a:prstGeom prst="rect">
            <a:avLst/>
          </a:prstGeom>
        </p:spPr>
        <p:txBody>
          <a:bodyPr vert="horz" lIns="93924" tIns="46963" rIns="93924" bIns="46963" rtlCol="0" anchor="b"/>
          <a:lstStyle>
            <a:lvl1pPr algn="r">
              <a:defRPr sz="1200"/>
            </a:lvl1pPr>
          </a:lstStyle>
          <a:p>
            <a:fld id="{FA2E124A-7E5C-4318-9F58-7FAF835CB0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326887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0860" cy="470257"/>
          </a:xfrm>
          <a:prstGeom prst="rect">
            <a:avLst/>
          </a:prstGeom>
        </p:spPr>
        <p:txBody>
          <a:bodyPr vert="horz" lIns="93924" tIns="46963" rIns="93924" bIns="46963" rtlCol="0"/>
          <a:lstStyle>
            <a:lvl1pPr algn="l">
              <a:defRPr sz="1200"/>
            </a:lvl1pPr>
          </a:lstStyle>
          <a:p>
            <a:r>
              <a:rPr lang="en-US" dirty="0"/>
              <a:t>Wills &amp; Trusts Introduction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102" y="1"/>
            <a:ext cx="3070860" cy="470257"/>
          </a:xfrm>
          <a:prstGeom prst="rect">
            <a:avLst/>
          </a:prstGeom>
        </p:spPr>
        <p:txBody>
          <a:bodyPr vert="horz" lIns="93924" tIns="46963" rIns="93924" bIns="46963" rtlCol="0"/>
          <a:lstStyle>
            <a:lvl1pPr algn="r">
              <a:defRPr sz="1200"/>
            </a:lvl1pPr>
          </a:lstStyle>
          <a:p>
            <a:fld id="{29D46A08-0F55-4ABB-92FD-F7938158D3B8}" type="datetimeFigureOut">
              <a:rPr lang="en-US" smtClean="0"/>
              <a:t>1/12/2022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16038" y="908050"/>
            <a:ext cx="4214812" cy="3162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24" tIns="46963" rIns="93924" bIns="4696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3972" y="4396574"/>
            <a:ext cx="5688433" cy="4254086"/>
          </a:xfrm>
          <a:prstGeom prst="rect">
            <a:avLst/>
          </a:prstGeom>
        </p:spPr>
        <p:txBody>
          <a:bodyPr vert="horz" lIns="93924" tIns="46963" rIns="93924" bIns="46963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902345"/>
            <a:ext cx="3070860" cy="470256"/>
          </a:xfrm>
          <a:prstGeom prst="rect">
            <a:avLst/>
          </a:prstGeom>
        </p:spPr>
        <p:txBody>
          <a:bodyPr vert="horz" lIns="93924" tIns="46963" rIns="93924" bIns="4696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102" y="8902345"/>
            <a:ext cx="3070860" cy="470256"/>
          </a:xfrm>
          <a:prstGeom prst="rect">
            <a:avLst/>
          </a:prstGeom>
        </p:spPr>
        <p:txBody>
          <a:bodyPr vert="horz" lIns="93924" tIns="46963" rIns="93924" bIns="46963" rtlCol="0" anchor="b"/>
          <a:lstStyle>
            <a:lvl1pPr algn="r">
              <a:defRPr sz="1200"/>
            </a:lvl1pPr>
          </a:lstStyle>
          <a:p>
            <a:fld id="{59D3692C-F912-434B-B303-FB10C22B28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79819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400" b="1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400" b="1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400" b="1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400" b="1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400" b="1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1341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3883225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35450627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793025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200132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6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285810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3470071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40417247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41883500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655392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923783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2092128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13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2722942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2857819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35100" y="647700"/>
            <a:ext cx="4216400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0A999-0D1F-480A-82A3-AEF1541E3BFD}" type="slidenum">
              <a:rPr lang="en-US" smtClean="0"/>
              <a:t>15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/>
              <a:t>October 8, 2012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US" dirty="0"/>
              <a:t>Trusts and Estates Introduction</a:t>
            </a:r>
          </a:p>
        </p:txBody>
      </p:sp>
    </p:spTree>
    <p:extLst>
      <p:ext uri="{BB962C8B-B14F-4D97-AF65-F5344CB8AC3E}">
        <p14:creationId xmlns:p14="http://schemas.microsoft.com/office/powerpoint/2010/main" val="2464421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16038" y="909638"/>
            <a:ext cx="4214812" cy="3162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16</a:t>
            </a:fld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240351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Estate Planning Documents -- Gerry W. Beyer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/>
              <a:t>October 8, 2012</a:t>
            </a:r>
          </a:p>
        </p:txBody>
      </p:sp>
    </p:spTree>
    <p:extLst>
      <p:ext uri="{BB962C8B-B14F-4D97-AF65-F5344CB8AC3E}">
        <p14:creationId xmlns:p14="http://schemas.microsoft.com/office/powerpoint/2010/main" val="2907028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Estate Planning Documents -- Gerry W. Beyer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/>
              <a:t>October 8, 2012</a:t>
            </a:r>
          </a:p>
        </p:txBody>
      </p:sp>
    </p:spTree>
    <p:extLst>
      <p:ext uri="{BB962C8B-B14F-4D97-AF65-F5344CB8AC3E}">
        <p14:creationId xmlns:p14="http://schemas.microsoft.com/office/powerpoint/2010/main" val="2114724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Estate Planning Documents -- Gerry W. Beyer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/>
              <a:t>October 8, 2012</a:t>
            </a:r>
          </a:p>
        </p:txBody>
      </p:sp>
    </p:spTree>
    <p:extLst>
      <p:ext uri="{BB962C8B-B14F-4D97-AF65-F5344CB8AC3E}">
        <p14:creationId xmlns:p14="http://schemas.microsoft.com/office/powerpoint/2010/main" val="8028447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Estate Planning Documents -- Gerry W. Beyer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/>
              <a:t>October 8, 2012</a:t>
            </a:r>
          </a:p>
        </p:txBody>
      </p:sp>
    </p:spTree>
    <p:extLst>
      <p:ext uri="{BB962C8B-B14F-4D97-AF65-F5344CB8AC3E}">
        <p14:creationId xmlns:p14="http://schemas.microsoft.com/office/powerpoint/2010/main" val="25752239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33500" y="627063"/>
            <a:ext cx="4084638" cy="3065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Trusts and Estates Introduction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59B61A-E277-49B8-9370-9EFB0204781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2274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33500" y="627063"/>
            <a:ext cx="4084638" cy="3065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Trusts and Estates Introduction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59B61A-E277-49B8-9370-9EFB0204781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5550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Estate Planning Documents -- Gerry W. Beyer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dirty="0"/>
              <a:t>October 8, 2012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A999-0D1F-480A-82A3-AEF1541E3BFD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0473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 dirty="0"/>
              <a:t>Wills &amp; Trusts Introduction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D3692C-F912-434B-B303-FB10C22B2813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736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3C84B-3677-47E5-97F7-36E4DCCE9FF7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903C2-3B0A-486E-92CB-80B23FD1F9D7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D1C2E-10C0-4941-8CB9-C0F7EF05C360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9E05E-4BFC-4E5D-8953-91A81EE0B4E6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4EE9-D8D1-4B59-92BD-D473FFBFC0C6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A3DDA-3167-4E02-AC20-493218C9F2D2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D7EB0-90DB-48A9-9775-6646D6D1CF0A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7389-A47D-4231-8310-9021B1A6BAEB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5B1597E-CACA-411B-BB97-B1AE3642D9F2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09340-C051-468E-A18E-0CB7BB3B6CB5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0E0BA-C2BD-4A3D-881B-6F857EF13381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B43F85B-F6C6-46C8-9B9F-44898F402396}" type="datetime1">
              <a:rPr lang="en-US" smtClean="0"/>
              <a:t>1/12/2022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3A0423C-A16E-4CA2-A4BB-B00BBB1A26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951" y="753858"/>
            <a:ext cx="8077200" cy="1673352"/>
          </a:xfrm>
        </p:spPr>
        <p:txBody>
          <a:bodyPr>
            <a:normAutofit/>
          </a:bodyPr>
          <a:lstStyle/>
          <a:p>
            <a:pPr algn="ctr"/>
            <a:r>
              <a:rPr lang="en-US" sz="6000" dirty="0"/>
              <a:t>Estate Planning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4128" y="2079099"/>
            <a:ext cx="8077200" cy="1843585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</a:rPr>
              <a:t>Prof. Gerry W. Beyer</a:t>
            </a:r>
            <a:br>
              <a:rPr lang="en-US" sz="2800" b="1" dirty="0">
                <a:solidFill>
                  <a:srgbClr val="FFFF00"/>
                </a:solidFill>
              </a:rPr>
            </a:br>
            <a:endParaRPr lang="en-US" sz="2800" b="1" dirty="0">
              <a:solidFill>
                <a:srgbClr val="FFFF00"/>
              </a:solidFill>
            </a:endParaRPr>
          </a:p>
          <a:p>
            <a:pPr algn="ctr"/>
            <a:r>
              <a:rPr lang="en-US" sz="2800" b="1" dirty="0">
                <a:solidFill>
                  <a:srgbClr val="FFFF00"/>
                </a:solidFill>
              </a:rPr>
              <a:t>Spring 2022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98780" y="5418160"/>
            <a:ext cx="65715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b="1" dirty="0"/>
              <a:t>Gerry  W. Beyer</a:t>
            </a:r>
          </a:p>
          <a:p>
            <a:pPr algn="r"/>
            <a:r>
              <a:rPr lang="en-US" sz="2200" b="1" dirty="0"/>
              <a:t>Governor Preston E. Smith Regents Professor of Law</a:t>
            </a:r>
          </a:p>
          <a:p>
            <a:pPr algn="ctr"/>
            <a:r>
              <a:rPr lang="en-US" sz="2200" b="1" dirty="0"/>
              <a:t>Texas Tech University School of Law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en-US" b="1" dirty="0"/>
              <a:t>1.  Teaching Materials on Estate Planning</a:t>
            </a:r>
            <a:br>
              <a:rPr lang="en-US" b="1" dirty="0"/>
            </a:br>
            <a:r>
              <a:rPr lang="en-US" b="1" dirty="0"/>
              <a:t>     (4</a:t>
            </a:r>
            <a:r>
              <a:rPr lang="en-US" b="1" baseline="30000" dirty="0"/>
              <a:t>th</a:t>
            </a:r>
            <a:r>
              <a:rPr lang="en-US" b="1" dirty="0"/>
              <a:t> ed. 2013).</a:t>
            </a:r>
          </a:p>
          <a:p>
            <a:pPr marL="633222" indent="-514350">
              <a:buAutoNum type="arabicPeriod" startAt="2"/>
            </a:pP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CFC7F2-B18A-4721-8C03-786FCAB29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405" y="3165071"/>
            <a:ext cx="2536776" cy="334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876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en-US" b="1" dirty="0"/>
              <a:t>2.  Texas Estate Planning Statutes with </a:t>
            </a:r>
            <a:br>
              <a:rPr lang="en-US" b="1" dirty="0"/>
            </a:br>
            <a:r>
              <a:rPr lang="en-US" b="1" dirty="0"/>
              <a:t>      Commentary (2021-2023 edition)</a:t>
            </a:r>
          </a:p>
          <a:p>
            <a:pPr marL="633222" indent="-514350">
              <a:buAutoNum type="arabicPeriod" startAt="2"/>
            </a:pP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C90492-50CA-4F84-A0A7-1AB1C9C47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614" y="3137088"/>
            <a:ext cx="2353260" cy="31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84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Office Information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8103" y="1752962"/>
            <a:ext cx="4157613" cy="462428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A9E518-071A-4300-86A7-A79A164C23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4981" y="2429048"/>
            <a:ext cx="353377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514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E-mail Updates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82805" y="1827281"/>
            <a:ext cx="3778389" cy="377838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569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Attendance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889818"/>
            <a:ext cx="5803180" cy="39925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33155" y="2083057"/>
            <a:ext cx="3047629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Attendance taken</a:t>
            </a:r>
          </a:p>
          <a:p>
            <a:r>
              <a:rPr lang="en-US" sz="2400" b="1" dirty="0"/>
              <a:t>via Top Hat.</a:t>
            </a:r>
            <a:br>
              <a:rPr lang="en-US" sz="2400" b="1" dirty="0"/>
            </a:br>
            <a:endParaRPr lang="en-US" sz="2400" b="1" dirty="0"/>
          </a:p>
          <a:p>
            <a:r>
              <a:rPr lang="en-US" sz="2400" b="1" dirty="0"/>
              <a:t>Attendance will</a:t>
            </a:r>
            <a:br>
              <a:rPr lang="en-US" sz="2400" b="1" dirty="0"/>
            </a:br>
            <a:r>
              <a:rPr lang="en-US" sz="2400" b="1" dirty="0"/>
              <a:t>close at 11:00:00 a.m</a:t>
            </a:r>
            <a:r>
              <a:rPr lang="en-US" sz="2800" dirty="0"/>
              <a:t>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911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Technology Etiquette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245" y="2530126"/>
            <a:ext cx="5001509" cy="280084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082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Procedure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Combination of:</a:t>
            </a:r>
          </a:p>
          <a:p>
            <a:pPr lvl="1"/>
            <a:r>
              <a:rPr lang="en-US" b="1" dirty="0"/>
              <a:t>Lecture</a:t>
            </a:r>
          </a:p>
          <a:p>
            <a:pPr lvl="1"/>
            <a:r>
              <a:rPr lang="en-US" b="1" dirty="0"/>
              <a:t>Socratic Method</a:t>
            </a:r>
          </a:p>
          <a:p>
            <a:pPr lvl="1"/>
            <a:r>
              <a:rPr lang="en-US" b="1" dirty="0"/>
              <a:t>Top Hat Responses</a:t>
            </a:r>
          </a:p>
          <a:p>
            <a:pPr lvl="1"/>
            <a:r>
              <a:rPr lang="en-US" b="1" dirty="0"/>
              <a:t>Discussion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331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81714" y="1905257"/>
            <a:ext cx="3580572" cy="4444122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90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Components of 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Intestacy, Wills, and Trusts Problem Set</a:t>
            </a:r>
          </a:p>
          <a:p>
            <a:endParaRPr lang="en-US" b="1" dirty="0"/>
          </a:p>
          <a:p>
            <a:r>
              <a:rPr lang="en-US" b="1" dirty="0"/>
              <a:t>Six drafting assignments</a:t>
            </a:r>
          </a:p>
          <a:p>
            <a:endParaRPr lang="en-US" b="1" dirty="0"/>
          </a:p>
          <a:p>
            <a:r>
              <a:rPr lang="en-US" b="1" dirty="0"/>
              <a:t>Class participation (Top Hat quizzes, client interviews, research, etc.)</a:t>
            </a:r>
          </a:p>
          <a:p>
            <a:endParaRPr lang="en-US" b="1" dirty="0"/>
          </a:p>
          <a:p>
            <a:r>
              <a:rPr lang="en-US" b="1" i="1" dirty="0"/>
              <a:t>No </a:t>
            </a:r>
            <a:r>
              <a:rPr lang="en-US" b="1" dirty="0"/>
              <a:t>examinations!</a:t>
            </a:r>
            <a:endParaRPr lang="en-US" b="1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174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 Practice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2000" y="1944687"/>
            <a:ext cx="7620000" cy="428625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172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Seating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Wednesday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99" y="3025315"/>
            <a:ext cx="5175394" cy="255535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31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Purposes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456" y="2211780"/>
            <a:ext cx="4585737" cy="343487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094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Outline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77212" y="2437837"/>
            <a:ext cx="3607667" cy="340463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5498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61" y="1956132"/>
            <a:ext cx="6920528" cy="459197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856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Premise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6849"/>
            <a:ext cx="3124200" cy="4493028"/>
          </a:xfrm>
        </p:spPr>
        <p:txBody>
          <a:bodyPr>
            <a:normAutofit fontScale="92500"/>
          </a:bodyPr>
          <a:lstStyle/>
          <a:p>
            <a:r>
              <a:rPr lang="en-US" b="1" dirty="0"/>
              <a:t>Life is 100% </a:t>
            </a:r>
            <a:br>
              <a:rPr lang="en-US" b="1" dirty="0"/>
            </a:br>
            <a:r>
              <a:rPr lang="en-US" b="1" dirty="0"/>
              <a:t>fatal.</a:t>
            </a:r>
          </a:p>
          <a:p>
            <a:endParaRPr lang="en-US" b="1" dirty="0"/>
          </a:p>
          <a:p>
            <a:pPr marL="118872" indent="0">
              <a:buNone/>
            </a:pPr>
            <a:r>
              <a:rPr lang="en-US" b="1" dirty="0"/>
              <a:t>“That game of life is hard to play. I'm gonna lose it anyway.</a:t>
            </a:r>
          </a:p>
          <a:p>
            <a:pPr marL="118872" indent="0">
              <a:buNone/>
            </a:pPr>
            <a:r>
              <a:rPr lang="en-US" b="1" dirty="0"/>
              <a:t>The losing card I'll someday lay.”</a:t>
            </a:r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</p:txBody>
      </p:sp>
      <p:pic>
        <p:nvPicPr>
          <p:cNvPr id="1026" name="Picture 2" descr="http://www.bottomlineperformance.com/lolblog/wp-content/uploads/2009/02/dea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1524000"/>
            <a:ext cx="3648075" cy="5038726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Will or No Will?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 algn="ctr">
              <a:buNone/>
            </a:pPr>
            <a:r>
              <a:rPr lang="en-US" b="1" dirty="0"/>
              <a:t>Chief Justice United States Supreme Court</a:t>
            </a:r>
            <a:br>
              <a:rPr lang="en-US" b="1" dirty="0"/>
            </a:br>
            <a:r>
              <a:rPr lang="en-US" b="1" dirty="0"/>
              <a:t>Warren Burger</a:t>
            </a:r>
          </a:p>
        </p:txBody>
      </p:sp>
      <p:pic>
        <p:nvPicPr>
          <p:cNvPr id="5122" name="Picture 2" descr="http://cambridgewealthmanagement.com/blogs/wp-content/uploads/2011/07/WarrenBurg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084576"/>
            <a:ext cx="2552700" cy="338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285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Will or No Will?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 algn="ctr">
              <a:buNone/>
            </a:pPr>
            <a:r>
              <a:rPr lang="en-US" b="1" dirty="0"/>
              <a:t>President of the United States</a:t>
            </a:r>
          </a:p>
          <a:p>
            <a:pPr marL="118872" indent="0" algn="ctr">
              <a:buNone/>
            </a:pPr>
            <a:r>
              <a:rPr lang="en-US" b="1" dirty="0"/>
              <a:t>Abraham Lincoln</a:t>
            </a:r>
          </a:p>
        </p:txBody>
      </p:sp>
      <p:pic>
        <p:nvPicPr>
          <p:cNvPr id="6146" name="Picture 2" descr="http://media.brainz.org/uploads/2010/12/061221225103_abraham_lincoln_l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209544"/>
            <a:ext cx="2665815" cy="329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696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Will or No Will?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 algn="ctr">
              <a:buNone/>
            </a:pPr>
            <a:r>
              <a:rPr lang="en-US" b="1" dirty="0"/>
              <a:t>“The King”</a:t>
            </a:r>
          </a:p>
          <a:p>
            <a:pPr marL="118872" indent="0" algn="ctr">
              <a:buNone/>
            </a:pPr>
            <a:r>
              <a:rPr lang="en-US" b="1" dirty="0"/>
              <a:t>Elvis Presley</a:t>
            </a:r>
          </a:p>
        </p:txBody>
      </p:sp>
      <p:pic>
        <p:nvPicPr>
          <p:cNvPr id="7170" name="Picture 2" descr="http://www.8notes.com/images/artists/elvis-presle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124200"/>
            <a:ext cx="3276600" cy="327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1461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Will or No Will?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 algn="ctr">
              <a:buNone/>
            </a:pPr>
            <a:r>
              <a:rPr lang="en-US" b="1" dirty="0"/>
              <a:t>Beatles</a:t>
            </a:r>
          </a:p>
          <a:p>
            <a:pPr marL="118872" indent="0" algn="ctr">
              <a:buNone/>
            </a:pPr>
            <a:r>
              <a:rPr lang="en-US" b="1" dirty="0"/>
              <a:t>John Lennon</a:t>
            </a:r>
          </a:p>
        </p:txBody>
      </p:sp>
      <p:pic>
        <p:nvPicPr>
          <p:cNvPr id="9218" name="Picture 2" descr="http://ia.media-imdb.com/images/M/MV5BMTYwMDE4MzgzMF5BMl5BanBnXkFtZTYwMDQzMzU3._V1._SY314_CR47,0,214,314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971799"/>
            <a:ext cx="2419350" cy="354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855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Will or No Will?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077" y="1629783"/>
            <a:ext cx="8229600" cy="4625609"/>
          </a:xfrm>
        </p:spPr>
        <p:txBody>
          <a:bodyPr/>
          <a:lstStyle/>
          <a:p>
            <a:pPr marL="118872" indent="0" algn="ctr">
              <a:buNone/>
            </a:pPr>
            <a:r>
              <a:rPr lang="en-US" b="1" dirty="0"/>
              <a:t>Michael Jackson</a:t>
            </a:r>
          </a:p>
          <a:p>
            <a:pPr marL="118872" indent="0" algn="ctr">
              <a:buNone/>
            </a:pPr>
            <a:r>
              <a:rPr lang="en-US" b="1" dirty="0"/>
              <a:t>“King of Pop”</a:t>
            </a:r>
          </a:p>
        </p:txBody>
      </p:sp>
      <p:pic>
        <p:nvPicPr>
          <p:cNvPr id="13314" name="Picture 2" descr="http://gth169.photobucket.com/groups/u209/LANO8SSL88/CopyofMichaelJackson1980s77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070279"/>
            <a:ext cx="2743200" cy="354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195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Will or No Will?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588" y="3583890"/>
            <a:ext cx="5381625" cy="3030269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0" y="1654130"/>
            <a:ext cx="12827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Prince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039" y="2209305"/>
            <a:ext cx="1347788" cy="107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9972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0634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US" dirty="0"/>
              <a:t>“Bad” Reasons No Planning Done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973810-FFF5-4465-8754-202A8AE8AC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12218" y="2114983"/>
            <a:ext cx="4119563" cy="4119563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729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61039-4160-4F50-8D01-96DC6E446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Planning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83FBC-213C-490E-9583-8B03BC220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1. Ascertain Client’s Intent</a:t>
            </a:r>
          </a:p>
          <a:p>
            <a:pPr lvl="1"/>
            <a:r>
              <a:rPr lang="en-US" b="1" dirty="0"/>
              <a:t>Recipients of Property</a:t>
            </a:r>
          </a:p>
          <a:p>
            <a:pPr lvl="2"/>
            <a:r>
              <a:rPr lang="en-US" b="1" dirty="0"/>
              <a:t>Who?</a:t>
            </a:r>
          </a:p>
          <a:p>
            <a:pPr lvl="2"/>
            <a:r>
              <a:rPr lang="en-US" b="1" dirty="0"/>
              <a:t>When?</a:t>
            </a:r>
          </a:p>
          <a:p>
            <a:pPr lvl="2"/>
            <a:r>
              <a:rPr lang="en-US" b="1" dirty="0"/>
              <a:t>Use?</a:t>
            </a:r>
          </a:p>
          <a:p>
            <a:pPr lvl="1"/>
            <a:r>
              <a:rPr lang="en-US" b="1" dirty="0"/>
              <a:t>Person Managing Property</a:t>
            </a:r>
          </a:p>
          <a:p>
            <a:pPr lvl="1"/>
            <a:r>
              <a:rPr lang="en-US" b="1" dirty="0"/>
              <a:t>Tax Concerns</a:t>
            </a:r>
          </a:p>
          <a:p>
            <a:pPr lvl="1"/>
            <a:r>
              <a:rPr lang="en-US" b="1" dirty="0"/>
              <a:t>Disability Planning</a:t>
            </a:r>
          </a:p>
          <a:p>
            <a:pPr lvl="1"/>
            <a:r>
              <a:rPr lang="en-US" b="1" dirty="0"/>
              <a:t>Death Planning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B1DE71-A12E-4E77-9D9B-59DABD2DD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464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61039-4160-4F50-8D01-96DC6E446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Basic Planning Process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83FBC-213C-490E-9583-8B03BC220E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2  Effectuate Intent</a:t>
            </a:r>
          </a:p>
          <a:p>
            <a:pPr lvl="1"/>
            <a:r>
              <a:rPr lang="en-US" b="1" dirty="0"/>
              <a:t>Gather information</a:t>
            </a:r>
          </a:p>
          <a:p>
            <a:pPr lvl="1"/>
            <a:r>
              <a:rPr lang="en-US" b="1" dirty="0"/>
              <a:t>Conduct research</a:t>
            </a:r>
          </a:p>
          <a:p>
            <a:pPr lvl="1"/>
            <a:r>
              <a:rPr lang="en-US" b="1" dirty="0"/>
              <a:t>Select appropriate technique</a:t>
            </a:r>
          </a:p>
          <a:p>
            <a:pPr lvl="1"/>
            <a:r>
              <a:rPr lang="en-US" b="1" dirty="0"/>
              <a:t>Prepare, execute, and protect documents</a:t>
            </a:r>
          </a:p>
          <a:p>
            <a:pPr lvl="1"/>
            <a:r>
              <a:rPr lang="en-US" b="1" dirty="0"/>
              <a:t>Review and update estate plan</a:t>
            </a:r>
          </a:p>
          <a:p>
            <a:pPr lvl="1"/>
            <a:r>
              <a:rPr lang="en-US" b="1" dirty="0"/>
              <a:t>Carry out estate plan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B1DE71-A12E-4E77-9D9B-59DABD2DD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4771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DE8DE-10B7-4557-9A2F-ABE003B63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Estate Planning Team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D7FECF-E65C-4308-B771-C4AF3CA97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2873" y="1979842"/>
            <a:ext cx="4186151" cy="418615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0A922A-2B94-48F4-BBD6-FFC36EC2C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0423C-A16E-4CA2-A4BB-B00BBB1A263E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0985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C2C6E3-CD63-4DAF-9573-EC638CD8E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157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0</TotalTime>
  <Words>491</Words>
  <Application>Microsoft Office PowerPoint</Application>
  <PresentationFormat>On-screen Show (4:3)</PresentationFormat>
  <Paragraphs>157</Paragraphs>
  <Slides>27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Estate Planning</vt:lpstr>
      <vt:lpstr>Course Materials</vt:lpstr>
      <vt:lpstr>Course Materials</vt:lpstr>
      <vt:lpstr>Office Information</vt:lpstr>
      <vt:lpstr>E-mail Updates</vt:lpstr>
      <vt:lpstr>Attendance</vt:lpstr>
      <vt:lpstr>Technology Etiquette</vt:lpstr>
      <vt:lpstr>Class Procedure</vt:lpstr>
      <vt:lpstr>Grading</vt:lpstr>
      <vt:lpstr>Components of grade</vt:lpstr>
      <vt:lpstr>Quiz Practice</vt:lpstr>
      <vt:lpstr>Seating Chart</vt:lpstr>
      <vt:lpstr>Course Purposes</vt:lpstr>
      <vt:lpstr>Course Outline</vt:lpstr>
      <vt:lpstr>Questions?</vt:lpstr>
      <vt:lpstr>Basic Premise</vt:lpstr>
      <vt:lpstr>Will or No Will?</vt:lpstr>
      <vt:lpstr>Will or No Will?</vt:lpstr>
      <vt:lpstr>Will or No Will?</vt:lpstr>
      <vt:lpstr>Will or No Will?</vt:lpstr>
      <vt:lpstr>Will or No Will?</vt:lpstr>
      <vt:lpstr>Will or No Will?</vt:lpstr>
      <vt:lpstr>“Bad” Reasons No Planning Done</vt:lpstr>
      <vt:lpstr>Basic Planning Process</vt:lpstr>
      <vt:lpstr>Basic Planning Process (continued)</vt:lpstr>
      <vt:lpstr>Estate Planning Team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2022-01-12T19:59:25Z</dcterms:created>
  <dcterms:modified xsi:type="dcterms:W3CDTF">2022-01-12T19:59:36Z</dcterms:modified>
</cp:coreProperties>
</file>