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1"/>
  </p:notesMasterIdLst>
  <p:sldIdLst>
    <p:sldId id="258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262" r:id="rId18"/>
    <p:sldId id="263" r:id="rId19"/>
    <p:sldId id="264" r:id="rId20"/>
    <p:sldId id="265" r:id="rId21"/>
    <p:sldId id="322" r:id="rId22"/>
    <p:sldId id="323" r:id="rId23"/>
    <p:sldId id="328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90" r:id="rId43"/>
    <p:sldId id="291" r:id="rId44"/>
    <p:sldId id="324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26" r:id="rId56"/>
    <p:sldId id="329" r:id="rId57"/>
    <p:sldId id="285" r:id="rId58"/>
    <p:sldId id="286" r:id="rId59"/>
    <p:sldId id="287" r:id="rId60"/>
    <p:sldId id="288" r:id="rId61"/>
    <p:sldId id="332" r:id="rId62"/>
    <p:sldId id="289" r:id="rId63"/>
    <p:sldId id="330" r:id="rId64"/>
    <p:sldId id="302" r:id="rId65"/>
    <p:sldId id="303" r:id="rId66"/>
    <p:sldId id="304" r:id="rId67"/>
    <p:sldId id="305" r:id="rId68"/>
    <p:sldId id="306" r:id="rId69"/>
    <p:sldId id="331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1" d="100"/>
        <a:sy n="71" d="100"/>
      </p:scale>
      <p:origin x="0" y="48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FE8BE-6C5D-4F8F-A12C-221E0F02172F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C39E4-CD9E-42F5-AC04-58DE89E94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9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C39E4-CD9E-42F5-AC04-58DE89E94DA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9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11/28/2011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848600" cy="1447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Default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5597857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Secured Creditor vs. Debtor</a:t>
            </a:r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/>
          <a:lstStyle/>
          <a:p>
            <a:r>
              <a:rPr lang="en-US" b="1" dirty="0" smtClean="0"/>
              <a:t>Problems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Problem 374 – p. 1009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375 – p. 1010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07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– What does it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Debtor’s “default” triggers creditor’s remedies (e.g., repossession).</a:t>
            </a:r>
          </a:p>
          <a:p>
            <a:endParaRPr lang="en-US" b="1" dirty="0"/>
          </a:p>
          <a:p>
            <a:r>
              <a:rPr lang="en-US" b="1" dirty="0" smtClean="0"/>
              <a:t>No U.C.C. definition</a:t>
            </a:r>
          </a:p>
          <a:p>
            <a:pPr lvl="1"/>
            <a:r>
              <a:rPr lang="en-US" b="1" dirty="0" smtClean="0"/>
              <a:t>Obviously, means not paying on time.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Security agreement should have extensive definition.</a:t>
            </a:r>
          </a:p>
          <a:p>
            <a:pPr lvl="1"/>
            <a:r>
              <a:rPr lang="en-US" b="1" dirty="0" smtClean="0"/>
              <a:t>What types of things should be considered default?</a:t>
            </a:r>
          </a:p>
        </p:txBody>
      </p:sp>
    </p:spTree>
    <p:extLst>
      <p:ext uri="{BB962C8B-B14F-4D97-AF65-F5344CB8AC3E}">
        <p14:creationId xmlns:p14="http://schemas.microsoft.com/office/powerpoint/2010/main" val="323142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– What does it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70000" lnSpcReduction="20000"/>
          </a:bodyPr>
          <a:lstStyle/>
          <a:p>
            <a:pPr marL="118872" indent="0">
              <a:buNone/>
            </a:pPr>
            <a:r>
              <a:rPr lang="en-US" b="1" dirty="0"/>
              <a:t>Debtor shall be in default under this agreement upon the occurrence of any of the following events or conditions, namely: (a) default in the payment or performance of any of the Obligations or of any covenants or liabilities contained or referred to herein or in any of the Obligations; (b) any warranty, representation or statement made or furnished to Secured Party by or on behalf of Debtor proving to have been false in any material respect when made or furnished; (c) loss, theft, substantial damage, destruction, sale or encumbrance to or any of the Collateral, or the making of any levy, seizure or attachment thereof or thereon; (d) dissolution, termination of existence, filing by Debtor or by any third party against Debtor of any petition under any Federal bankruptcy statute, insolvency, business failure, appointment of a receiver of any part of the property of, or assignment for the benefit of creditors by, Debtor; or (e) the occurrence of an event of default in any agreement between Debtor and/or Secured </a:t>
            </a:r>
            <a:r>
              <a:rPr lang="en-US" b="1" dirty="0" smtClean="0"/>
              <a:t>Party and 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27840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Clauses -- § 1-309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Permits creditor to deem </a:t>
            </a:r>
            <a:r>
              <a:rPr lang="en-US" b="1" i="1" dirty="0" smtClean="0"/>
              <a:t>entire</a:t>
            </a:r>
            <a:r>
              <a:rPr lang="en-US" b="1" dirty="0" smtClean="0"/>
              <a:t> unpaid amount of debt due upon default.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4109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Clauses -- § 1-309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Must be exercised in good faith even if security agreement says “at will.”</a:t>
            </a:r>
          </a:p>
          <a:p>
            <a:pPr lvl="1"/>
            <a:r>
              <a:rPr lang="en-US" b="1" dirty="0" smtClean="0"/>
              <a:t>Honesty in fact, plus</a:t>
            </a:r>
          </a:p>
          <a:p>
            <a:pPr lvl="1"/>
            <a:r>
              <a:rPr lang="en-US" b="1" dirty="0" smtClean="0"/>
              <a:t>Exercise of reasonable commercial standards.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111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Acceleration Clauses -- § 1-309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Burden of proof on person claiming lack of good faith.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285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376 – p. 1015</a:t>
            </a:r>
          </a:p>
          <a:p>
            <a:endParaRPr lang="en-US" b="1" dirty="0"/>
          </a:p>
          <a:p>
            <a:r>
              <a:rPr lang="en-US" b="1" dirty="0" smtClean="0"/>
              <a:t>Problem 377 – p. 1020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695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209800"/>
            <a:ext cx="7515226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810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judicial process needed.</a:t>
            </a:r>
          </a:p>
          <a:p>
            <a:endParaRPr lang="en-US" b="1" dirty="0" smtClean="0"/>
          </a:p>
          <a:p>
            <a:r>
              <a:rPr lang="en-US" b="1" dirty="0" smtClean="0"/>
              <a:t>Self-help remedy.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405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 does NOT need to give debtor notice before repossessing.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486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does secured party have possession of the debtor’s property (collateral)?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Creditor perfected by possession.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After repossession.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321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Limitation = No breach of the peace</a:t>
            </a:r>
            <a:endParaRPr lang="en-US" b="1" dirty="0"/>
          </a:p>
        </p:txBody>
      </p:sp>
      <p:pic>
        <p:nvPicPr>
          <p:cNvPr id="2050" name="Picture 2" descr="http://wedofunny.files.wordpress.com/2009/04/dog-bounty-hunter-tv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667000" cy="4000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497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378 – p. 1028</a:t>
            </a:r>
          </a:p>
          <a:p>
            <a:pPr lvl="1"/>
            <a:r>
              <a:rPr lang="en-US" b="1" dirty="0" smtClean="0"/>
              <a:t>Breach of the peace</a:t>
            </a:r>
          </a:p>
        </p:txBody>
      </p:sp>
    </p:spTree>
    <p:extLst>
      <p:ext uri="{BB962C8B-B14F-4D97-AF65-F5344CB8AC3E}">
        <p14:creationId xmlns:p14="http://schemas.microsoft.com/office/powerpoint/2010/main" val="20587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May creditor delegate duty not to breach the peace?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i="1" dirty="0" err="1"/>
              <a:t>MBank</a:t>
            </a:r>
            <a:r>
              <a:rPr lang="es-ES" b="1" i="1" dirty="0"/>
              <a:t> El Paso, </a:t>
            </a:r>
            <a:r>
              <a:rPr lang="es-ES" b="1" i="1" dirty="0" err="1"/>
              <a:t>N.A</a:t>
            </a:r>
            <a:r>
              <a:rPr lang="es-ES" b="1" i="1" dirty="0"/>
              <a:t>. v. </a:t>
            </a:r>
            <a:r>
              <a:rPr lang="es-ES" b="1" i="1" dirty="0" smtClean="0"/>
              <a:t>Sanchez</a:t>
            </a:r>
            <a:r>
              <a:rPr lang="es-ES" b="1" dirty="0" smtClean="0"/>
              <a:t>, 836 </a:t>
            </a:r>
            <a:r>
              <a:rPr lang="es-ES" b="1" dirty="0"/>
              <a:t>S.W.2d </a:t>
            </a:r>
            <a:r>
              <a:rPr lang="es-ES" b="1" dirty="0" smtClean="0"/>
              <a:t>151 (Tex. 1992).</a:t>
            </a:r>
            <a:r>
              <a:rPr lang="es-ES" b="1" dirty="0"/>
              <a:t/>
            </a:r>
            <a:br>
              <a:rPr lang="es-ES" b="1" dirty="0"/>
            </a:br>
            <a:endParaRPr lang="en-US" b="1" dirty="0"/>
          </a:p>
        </p:txBody>
      </p:sp>
      <p:pic>
        <p:nvPicPr>
          <p:cNvPr id="4" name="Picture 4" descr="C:\Tbl1-\GRAPHICS\14-08I02.T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4" t="4758" r="7247" b="19765"/>
          <a:stretch/>
        </p:blipFill>
        <p:spPr bwMode="auto">
          <a:xfrm>
            <a:off x="5181600" y="2999109"/>
            <a:ext cx="3297937" cy="336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Tbl1-\GRAPHICS\14-08I03.T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9" t="5315" r="8251" b="20359"/>
          <a:stretch/>
        </p:blipFill>
        <p:spPr bwMode="auto">
          <a:xfrm>
            <a:off x="914400" y="2971800"/>
            <a:ext cx="3317056" cy="3425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0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379 – p. 1032</a:t>
            </a:r>
          </a:p>
          <a:p>
            <a:pPr lvl="1"/>
            <a:r>
              <a:rPr lang="en-US" b="1" dirty="0" smtClean="0"/>
              <a:t>Property in collateral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Problem 380 – p. 1033</a:t>
            </a:r>
          </a:p>
          <a:p>
            <a:pPr lvl="1"/>
            <a:r>
              <a:rPr lang="en-US" b="1" dirty="0" smtClean="0"/>
              <a:t>Accounts, instruments, chattel paper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775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Creditor’s Choice After Repo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Creditor’s choices after a proper repossession: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Sell the collateral, or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2.  Strict foreclosure.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1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</p:txBody>
      </p:sp>
    </p:spTree>
    <p:extLst>
      <p:ext uri="{BB962C8B-B14F-4D97-AF65-F5344CB8AC3E}">
        <p14:creationId xmlns:p14="http://schemas.microsoft.com/office/powerpoint/2010/main" val="183565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</p:txBody>
      </p:sp>
    </p:spTree>
    <p:extLst>
      <p:ext uri="{BB962C8B-B14F-4D97-AF65-F5344CB8AC3E}">
        <p14:creationId xmlns:p14="http://schemas.microsoft.com/office/powerpoint/2010/main" val="3517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2"/>
            <a:r>
              <a:rPr lang="en-US" b="1" dirty="0" smtClean="0"/>
              <a:t>1.  Perishable collateral</a:t>
            </a:r>
          </a:p>
        </p:txBody>
      </p:sp>
    </p:spTree>
    <p:extLst>
      <p:ext uri="{BB962C8B-B14F-4D97-AF65-F5344CB8AC3E}">
        <p14:creationId xmlns:p14="http://schemas.microsoft.com/office/powerpoint/2010/main" val="207352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2"/>
            <a:r>
              <a:rPr lang="en-US" b="1" dirty="0" smtClean="0"/>
              <a:t>1.  Perishable collateral</a:t>
            </a:r>
          </a:p>
          <a:p>
            <a:pPr lvl="2"/>
            <a:r>
              <a:rPr lang="en-US" b="1" dirty="0" smtClean="0"/>
              <a:t>2.  Collateral rapidly decreasing in value</a:t>
            </a:r>
          </a:p>
        </p:txBody>
      </p:sp>
    </p:spTree>
    <p:extLst>
      <p:ext uri="{BB962C8B-B14F-4D97-AF65-F5344CB8AC3E}">
        <p14:creationId xmlns:p14="http://schemas.microsoft.com/office/powerpoint/2010/main" val="30472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2"/>
            <a:r>
              <a:rPr lang="en-US" b="1" dirty="0" smtClean="0"/>
              <a:t>1.  Perishable collateral</a:t>
            </a:r>
          </a:p>
          <a:p>
            <a:pPr lvl="2"/>
            <a:r>
              <a:rPr lang="en-US" b="1" dirty="0" smtClean="0"/>
              <a:t>2.  Collateral rapidly decreasing in value</a:t>
            </a:r>
          </a:p>
          <a:p>
            <a:pPr lvl="2"/>
            <a:r>
              <a:rPr lang="en-US" b="1" dirty="0" smtClean="0"/>
              <a:t>3.  Collateral normally sold in recognized market</a:t>
            </a:r>
          </a:p>
        </p:txBody>
      </p:sp>
    </p:spTree>
    <p:extLst>
      <p:ext uri="{BB962C8B-B14F-4D97-AF65-F5344CB8AC3E}">
        <p14:creationId xmlns:p14="http://schemas.microsoft.com/office/powerpoint/2010/main" val="34573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Basic duty = reasonable care 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Not responsible for changes in market value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694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</p:txBody>
      </p:sp>
    </p:spTree>
    <p:extLst>
      <p:ext uri="{BB962C8B-B14F-4D97-AF65-F5344CB8AC3E}">
        <p14:creationId xmlns:p14="http://schemas.microsoft.com/office/powerpoint/2010/main" val="213511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</p:txBody>
      </p:sp>
    </p:spTree>
    <p:extLst>
      <p:ext uri="{BB962C8B-B14F-4D97-AF65-F5344CB8AC3E}">
        <p14:creationId xmlns:p14="http://schemas.microsoft.com/office/powerpoint/2010/main" val="272827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  <a:p>
            <a:pPr lvl="2"/>
            <a:r>
              <a:rPr lang="en-US" b="1" dirty="0" smtClean="0"/>
              <a:t>2.  Description of collateral</a:t>
            </a:r>
          </a:p>
        </p:txBody>
      </p:sp>
    </p:spTree>
    <p:extLst>
      <p:ext uri="{BB962C8B-B14F-4D97-AF65-F5344CB8AC3E}">
        <p14:creationId xmlns:p14="http://schemas.microsoft.com/office/powerpoint/2010/main" val="225791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  <a:p>
            <a:pPr lvl="2"/>
            <a:r>
              <a:rPr lang="en-US" b="1" dirty="0" smtClean="0"/>
              <a:t>2.  Description of collateral</a:t>
            </a:r>
          </a:p>
          <a:p>
            <a:pPr lvl="2"/>
            <a:r>
              <a:rPr lang="en-US" b="1" dirty="0" smtClean="0"/>
              <a:t>3.  Method of sale (public/auction or private)</a:t>
            </a:r>
          </a:p>
        </p:txBody>
      </p:sp>
    </p:spTree>
    <p:extLst>
      <p:ext uri="{BB962C8B-B14F-4D97-AF65-F5344CB8AC3E}">
        <p14:creationId xmlns:p14="http://schemas.microsoft.com/office/powerpoint/2010/main" val="69483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  <a:p>
            <a:pPr lvl="2"/>
            <a:r>
              <a:rPr lang="en-US" b="1" dirty="0" smtClean="0"/>
              <a:t>2.  Description of collateral</a:t>
            </a:r>
          </a:p>
          <a:p>
            <a:pPr lvl="2"/>
            <a:r>
              <a:rPr lang="en-US" b="1" dirty="0" smtClean="0"/>
              <a:t>3.  Method of sale</a:t>
            </a:r>
          </a:p>
          <a:p>
            <a:pPr lvl="2"/>
            <a:r>
              <a:rPr lang="en-US" b="1" dirty="0" smtClean="0"/>
              <a:t>4.  Inform debtor about right to accounting</a:t>
            </a:r>
          </a:p>
          <a:p>
            <a:pPr lvl="2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800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  <a:p>
            <a:pPr lvl="2"/>
            <a:r>
              <a:rPr lang="en-US" b="1" dirty="0" smtClean="0"/>
              <a:t>2.  Description of collateral</a:t>
            </a:r>
          </a:p>
          <a:p>
            <a:pPr lvl="2"/>
            <a:r>
              <a:rPr lang="en-US" b="1" dirty="0" smtClean="0"/>
              <a:t>3.  Method of sale</a:t>
            </a:r>
          </a:p>
          <a:p>
            <a:pPr lvl="2"/>
            <a:r>
              <a:rPr lang="en-US" b="1" dirty="0" smtClean="0"/>
              <a:t>4.  Inform debtor about right to accounting</a:t>
            </a:r>
          </a:p>
          <a:p>
            <a:pPr lvl="2"/>
            <a:r>
              <a:rPr lang="en-US" b="1" dirty="0" smtClean="0"/>
              <a:t>5.  Time and place of auction or earliest date of private sale</a:t>
            </a:r>
          </a:p>
          <a:p>
            <a:pPr lvl="2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239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2"/>
            <a:r>
              <a:rPr lang="en-US" b="1" dirty="0" smtClean="0"/>
              <a:t>1.  Description of debtor and secured creditor</a:t>
            </a:r>
          </a:p>
          <a:p>
            <a:pPr lvl="2"/>
            <a:r>
              <a:rPr lang="en-US" b="1" dirty="0" smtClean="0"/>
              <a:t>2.  Description of collateral</a:t>
            </a:r>
          </a:p>
          <a:p>
            <a:pPr lvl="2"/>
            <a:r>
              <a:rPr lang="en-US" b="1" dirty="0" smtClean="0"/>
              <a:t>3.  Method of sale</a:t>
            </a:r>
          </a:p>
          <a:p>
            <a:pPr lvl="2"/>
            <a:r>
              <a:rPr lang="en-US" b="1" dirty="0" smtClean="0"/>
              <a:t>4.  Inform debtor about right to accounting</a:t>
            </a:r>
          </a:p>
          <a:p>
            <a:pPr lvl="2"/>
            <a:r>
              <a:rPr lang="en-US" b="1" dirty="0" smtClean="0"/>
              <a:t>5.  Time and place of auction or earliest date of private sale</a:t>
            </a:r>
          </a:p>
          <a:p>
            <a:pPr lvl="2"/>
            <a:r>
              <a:rPr lang="en-US" b="1" dirty="0" smtClean="0"/>
              <a:t>6.  If consumer goods, explain debtor’s liability for any deficiency and how to get further information</a:t>
            </a:r>
          </a:p>
          <a:p>
            <a:pPr lvl="2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085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1"/>
            <a:r>
              <a:rPr lang="en-US" b="1" dirty="0" smtClean="0"/>
              <a:t>c.  When notice given</a:t>
            </a:r>
          </a:p>
        </p:txBody>
      </p:sp>
    </p:spTree>
    <p:extLst>
      <p:ext uri="{BB962C8B-B14F-4D97-AF65-F5344CB8AC3E}">
        <p14:creationId xmlns:p14="http://schemas.microsoft.com/office/powerpoint/2010/main" val="17666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1"/>
            <a:r>
              <a:rPr lang="en-US" b="1" dirty="0" smtClean="0"/>
              <a:t>c.  When notice given</a:t>
            </a:r>
          </a:p>
          <a:p>
            <a:pPr lvl="1"/>
            <a:r>
              <a:rPr lang="en-US" b="1" dirty="0" smtClean="0"/>
              <a:t>d.  Who gets notice</a:t>
            </a:r>
          </a:p>
        </p:txBody>
      </p:sp>
    </p:spTree>
    <p:extLst>
      <p:ext uri="{BB962C8B-B14F-4D97-AF65-F5344CB8AC3E}">
        <p14:creationId xmlns:p14="http://schemas.microsoft.com/office/powerpoint/2010/main" val="281852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1"/>
            <a:r>
              <a:rPr lang="en-US" b="1" dirty="0" smtClean="0"/>
              <a:t>c.  When notice given</a:t>
            </a:r>
          </a:p>
          <a:p>
            <a:pPr lvl="1"/>
            <a:r>
              <a:rPr lang="en-US" b="1" dirty="0" smtClean="0"/>
              <a:t>d.  Who gets notice</a:t>
            </a:r>
          </a:p>
          <a:p>
            <a:pPr lvl="2"/>
            <a:r>
              <a:rPr lang="en-US" b="1" dirty="0" smtClean="0"/>
              <a:t>1.  Debtor (unless waived after default)</a:t>
            </a:r>
          </a:p>
        </p:txBody>
      </p:sp>
    </p:spTree>
    <p:extLst>
      <p:ext uri="{BB962C8B-B14F-4D97-AF65-F5344CB8AC3E}">
        <p14:creationId xmlns:p14="http://schemas.microsoft.com/office/powerpoint/2010/main" val="385249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Expenses of secured party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Debtor responsible for reasonable expenses creditor incurs to keep and preserve the collateral.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Debtor responsible for insurance and taxes.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Expenses are also secured by the collateral.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43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1"/>
            <a:r>
              <a:rPr lang="en-US" b="1" dirty="0" smtClean="0"/>
              <a:t>c.  When notice given</a:t>
            </a:r>
          </a:p>
          <a:p>
            <a:pPr lvl="1"/>
            <a:r>
              <a:rPr lang="en-US" b="1" dirty="0" smtClean="0"/>
              <a:t>d.  Who gets notice</a:t>
            </a:r>
          </a:p>
          <a:p>
            <a:pPr lvl="2"/>
            <a:r>
              <a:rPr lang="en-US" b="1" dirty="0" smtClean="0"/>
              <a:t>1.  Debtor (unless waived after default)</a:t>
            </a:r>
          </a:p>
          <a:p>
            <a:pPr lvl="2"/>
            <a:r>
              <a:rPr lang="en-US" b="1" dirty="0" smtClean="0"/>
              <a:t>2.  Sureties</a:t>
            </a:r>
          </a:p>
        </p:txBody>
      </p:sp>
    </p:spTree>
    <p:extLst>
      <p:ext uri="{BB962C8B-B14F-4D97-AF65-F5344CB8AC3E}">
        <p14:creationId xmlns:p14="http://schemas.microsoft.com/office/powerpoint/2010/main" val="7623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1.  Notice of Sale</a:t>
            </a:r>
          </a:p>
          <a:p>
            <a:pPr lvl="1"/>
            <a:r>
              <a:rPr lang="en-US" b="1" dirty="0" smtClean="0"/>
              <a:t>a.  When requirement waived</a:t>
            </a:r>
          </a:p>
          <a:p>
            <a:pPr lvl="1"/>
            <a:r>
              <a:rPr lang="en-US" b="1" dirty="0" smtClean="0"/>
              <a:t>b.  Contents of notice</a:t>
            </a:r>
          </a:p>
          <a:p>
            <a:pPr lvl="1"/>
            <a:r>
              <a:rPr lang="en-US" b="1" dirty="0" smtClean="0"/>
              <a:t>c.  When notice given</a:t>
            </a:r>
          </a:p>
          <a:p>
            <a:pPr lvl="1"/>
            <a:r>
              <a:rPr lang="en-US" b="1" dirty="0" smtClean="0"/>
              <a:t>d.  Who gets notice</a:t>
            </a:r>
          </a:p>
          <a:p>
            <a:pPr lvl="2"/>
            <a:r>
              <a:rPr lang="en-US" b="1" dirty="0" smtClean="0"/>
              <a:t>1.  Debtor (unless waived after default)</a:t>
            </a:r>
          </a:p>
          <a:p>
            <a:pPr lvl="2"/>
            <a:r>
              <a:rPr lang="en-US" b="1" dirty="0" smtClean="0"/>
              <a:t>2.  Sureties</a:t>
            </a:r>
          </a:p>
          <a:p>
            <a:pPr lvl="2"/>
            <a:r>
              <a:rPr lang="en-US" b="1" dirty="0" smtClean="0"/>
              <a:t>3.  Unless collateral consumer goods, other creditors who filed, noted on certificate of title, or gave notice to creditor selling the collateral</a:t>
            </a:r>
          </a:p>
        </p:txBody>
      </p:sp>
    </p:spTree>
    <p:extLst>
      <p:ext uri="{BB962C8B-B14F-4D97-AF65-F5344CB8AC3E}">
        <p14:creationId xmlns:p14="http://schemas.microsoft.com/office/powerpoint/2010/main" val="139313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.  Standard of care for sale –  commercially reasonable:</a:t>
            </a:r>
          </a:p>
          <a:p>
            <a:pPr marL="1097280" lvl="1"/>
            <a:r>
              <a:rPr lang="en-US" b="1" dirty="0" smtClean="0"/>
              <a:t>Method</a:t>
            </a:r>
          </a:p>
          <a:p>
            <a:pPr marL="1097280" lvl="1"/>
            <a:r>
              <a:rPr lang="en-US" b="1" dirty="0" smtClean="0"/>
              <a:t>Manner</a:t>
            </a:r>
          </a:p>
          <a:p>
            <a:pPr marL="1097280" lvl="1"/>
            <a:r>
              <a:rPr lang="en-US" b="1" dirty="0" smtClean="0"/>
              <a:t>Time</a:t>
            </a:r>
          </a:p>
          <a:p>
            <a:pPr marL="1097280" lvl="1"/>
            <a:r>
              <a:rPr lang="en-US" b="1" dirty="0" smtClean="0"/>
              <a:t>Place</a:t>
            </a:r>
          </a:p>
          <a:p>
            <a:pPr marL="1097280" lvl="1"/>
            <a:r>
              <a:rPr lang="en-US" b="1" dirty="0" smtClean="0"/>
              <a:t>Terms</a:t>
            </a:r>
          </a:p>
        </p:txBody>
      </p:sp>
    </p:spTree>
    <p:extLst>
      <p:ext uri="{BB962C8B-B14F-4D97-AF65-F5344CB8AC3E}">
        <p14:creationId xmlns:p14="http://schemas.microsoft.com/office/powerpoint/2010/main" val="344866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 May creditor purchase collateral?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Yes, if public sale (auction).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No, if private sale (unless no real debate on sale price).</a:t>
            </a:r>
          </a:p>
        </p:txBody>
      </p:sp>
    </p:spTree>
    <p:extLst>
      <p:ext uri="{BB962C8B-B14F-4D97-AF65-F5344CB8AC3E}">
        <p14:creationId xmlns:p14="http://schemas.microsoft.com/office/powerpoint/2010/main" val="23230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 Title of purchaser at resale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Creditor warrants title, possession, and quite enjoyment.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Creditor may disclaim the warranties.</a:t>
            </a:r>
          </a:p>
        </p:txBody>
      </p:sp>
    </p:spTree>
    <p:extLst>
      <p:ext uri="{BB962C8B-B14F-4D97-AF65-F5344CB8AC3E}">
        <p14:creationId xmlns:p14="http://schemas.microsoft.com/office/powerpoint/2010/main" val="33227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Application of sale proceeds:</a:t>
            </a:r>
          </a:p>
        </p:txBody>
      </p:sp>
    </p:spTree>
    <p:extLst>
      <p:ext uri="{BB962C8B-B14F-4D97-AF65-F5344CB8AC3E}">
        <p14:creationId xmlns:p14="http://schemas.microsoft.com/office/powerpoint/2010/main" val="354839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Application of sale proceeds:</a:t>
            </a:r>
          </a:p>
          <a:p>
            <a:pPr lvl="1"/>
            <a:r>
              <a:rPr lang="en-US" b="1" dirty="0" smtClean="0"/>
              <a:t>a.  Creditor’s reasonable expenses such as:</a:t>
            </a:r>
          </a:p>
          <a:p>
            <a:pPr lvl="2"/>
            <a:r>
              <a:rPr lang="en-US" b="1" dirty="0" smtClean="0"/>
              <a:t>Repossession fee</a:t>
            </a:r>
          </a:p>
          <a:p>
            <a:pPr lvl="2"/>
            <a:r>
              <a:rPr lang="en-US" b="1" dirty="0" smtClean="0"/>
              <a:t>Storage</a:t>
            </a:r>
          </a:p>
          <a:p>
            <a:pPr lvl="2"/>
            <a:r>
              <a:rPr lang="en-US" b="1" dirty="0" smtClean="0"/>
              <a:t>Preparation for sale</a:t>
            </a:r>
          </a:p>
          <a:p>
            <a:pPr lvl="2"/>
            <a:r>
              <a:rPr lang="en-US" b="1" dirty="0" smtClean="0"/>
              <a:t>Advertising</a:t>
            </a:r>
          </a:p>
        </p:txBody>
      </p:sp>
    </p:spTree>
    <p:extLst>
      <p:ext uri="{BB962C8B-B14F-4D97-AF65-F5344CB8AC3E}">
        <p14:creationId xmlns:p14="http://schemas.microsoft.com/office/powerpoint/2010/main" val="390518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Application of sale proceeds:</a:t>
            </a:r>
          </a:p>
          <a:p>
            <a:pPr lvl="1"/>
            <a:r>
              <a:rPr lang="en-US" b="1" dirty="0" smtClean="0"/>
              <a:t>a.  Creditor’s reasonable expenses</a:t>
            </a:r>
          </a:p>
          <a:p>
            <a:pPr lvl="1"/>
            <a:r>
              <a:rPr lang="en-US" b="1" dirty="0" smtClean="0"/>
              <a:t>b.  Balance of debt</a:t>
            </a:r>
          </a:p>
        </p:txBody>
      </p:sp>
    </p:spTree>
    <p:extLst>
      <p:ext uri="{BB962C8B-B14F-4D97-AF65-F5344CB8AC3E}">
        <p14:creationId xmlns:p14="http://schemas.microsoft.com/office/powerpoint/2010/main" val="397885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Application of sale proceeds:</a:t>
            </a:r>
          </a:p>
          <a:p>
            <a:pPr lvl="1"/>
            <a:r>
              <a:rPr lang="en-US" b="1" dirty="0" smtClean="0"/>
              <a:t>a.  Creditor’s reasonable expenses</a:t>
            </a:r>
          </a:p>
          <a:p>
            <a:pPr lvl="1"/>
            <a:r>
              <a:rPr lang="en-US" b="1" dirty="0" smtClean="0"/>
              <a:t>b.  Balance of debt</a:t>
            </a:r>
          </a:p>
          <a:p>
            <a:pPr lvl="1"/>
            <a:r>
              <a:rPr lang="en-US" b="1" dirty="0" smtClean="0"/>
              <a:t>c.  Subordinate secured creditors in the same collateral</a:t>
            </a:r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3658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Application of sale proceeds:</a:t>
            </a:r>
          </a:p>
          <a:p>
            <a:pPr lvl="1"/>
            <a:r>
              <a:rPr lang="en-US" b="1" dirty="0" smtClean="0"/>
              <a:t>a.  Creditor’s reasonable expenses</a:t>
            </a:r>
          </a:p>
          <a:p>
            <a:pPr lvl="1"/>
            <a:r>
              <a:rPr lang="en-US" b="1" dirty="0" smtClean="0"/>
              <a:t>b.  Balance of debt</a:t>
            </a:r>
          </a:p>
          <a:p>
            <a:pPr lvl="1"/>
            <a:r>
              <a:rPr lang="en-US" b="1" dirty="0" smtClean="0"/>
              <a:t>c.  Subordinate secured creditors in the same collateral</a:t>
            </a:r>
          </a:p>
          <a:p>
            <a:pPr lvl="1"/>
            <a:r>
              <a:rPr lang="en-US" b="1" dirty="0" smtClean="0"/>
              <a:t>d.  Surplus (if any) to debtor</a:t>
            </a:r>
          </a:p>
          <a:p>
            <a:pPr lvl="1">
              <a:buNone/>
            </a:pPr>
            <a:endParaRPr lang="en-US" b="1" dirty="0" smtClean="0"/>
          </a:p>
        </p:txBody>
      </p:sp>
      <p:pic>
        <p:nvPicPr>
          <p:cNvPr id="1026" name="Picture 2" descr="http://www.pickelhaubes.com/photos/stuff/henstee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91000"/>
            <a:ext cx="1781175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35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Risk of loss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Risk of loss is on the debtor if creditor’s insurance is insufficient.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157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 If deficiency, creditor sues debtor but is unsecured for the deficiency.</a:t>
            </a:r>
          </a:p>
          <a:p>
            <a:pPr lvl="1">
              <a:buNone/>
            </a:pPr>
            <a:endParaRPr lang="en-US" b="1" dirty="0" smtClean="0"/>
          </a:p>
        </p:txBody>
      </p:sp>
      <p:pic>
        <p:nvPicPr>
          <p:cNvPr id="2050" name="Picture 2" descr="http://affordablehousinginstitute.org/blogs/us/wp-content/uploads/deficiency_judg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21842"/>
            <a:ext cx="490488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86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Creditor’s liability if not follow rules:</a:t>
            </a:r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7682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Creditor’s liability if not follow rules</a:t>
            </a:r>
          </a:p>
          <a:p>
            <a:pPr lvl="1"/>
            <a:r>
              <a:rPr lang="en-US" b="1" dirty="0" smtClean="0"/>
              <a:t>a.  Debtor’s actual damages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9135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Creditor’s liability if not follow rules</a:t>
            </a:r>
          </a:p>
          <a:p>
            <a:pPr lvl="1"/>
            <a:r>
              <a:rPr lang="en-US" b="1" dirty="0" smtClean="0"/>
              <a:t>b.  If consumer goods, at least finance charge (interest) plus 10% of principal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9325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Selling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 Creditor’s liability if not follow rules</a:t>
            </a:r>
          </a:p>
          <a:p>
            <a:pPr lvl="1"/>
            <a:r>
              <a:rPr lang="en-US" b="1" dirty="0" smtClean="0"/>
              <a:t>c.  Possible restriction on creditor’s ability to recovery deficiency</a:t>
            </a:r>
          </a:p>
          <a:p>
            <a:pPr lvl="2"/>
            <a:r>
              <a:rPr lang="en-US" b="1" dirty="0" smtClean="0"/>
              <a:t>Non-consumer – rebuttable presumption collateral equals debt</a:t>
            </a:r>
          </a:p>
          <a:p>
            <a:pPr lvl="2"/>
            <a:r>
              <a:rPr lang="en-US" b="1" dirty="0" smtClean="0"/>
              <a:t>Consumer transaction – absolute bar to deficiency</a:t>
            </a:r>
            <a:br>
              <a:rPr lang="en-US" b="1" dirty="0" smtClean="0"/>
            </a:br>
            <a:r>
              <a:rPr lang="en-US" b="1" dirty="0"/>
              <a:t>[</a:t>
            </a:r>
            <a:r>
              <a:rPr lang="en-US" b="1" i="1" dirty="0" err="1"/>
              <a:t>Tanenbaum</a:t>
            </a:r>
            <a:r>
              <a:rPr lang="en-US" b="1" i="1" dirty="0"/>
              <a:t> v. Economics Laboratory, Inc.</a:t>
            </a:r>
            <a:r>
              <a:rPr lang="en-US" b="1" dirty="0"/>
              <a:t>, 628 S.W.2d 769 (Tex. 1982).]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256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Problem 381 – p. 1034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382 – p. </a:t>
            </a:r>
            <a:r>
              <a:rPr lang="en-US" b="1" dirty="0" smtClean="0"/>
              <a:t>1034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Problem 383 – p. 1049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384 – p. 1049</a:t>
            </a:r>
          </a:p>
          <a:p>
            <a:endParaRPr lang="en-US" b="1" dirty="0"/>
          </a:p>
          <a:p>
            <a:r>
              <a:rPr lang="en-US" b="1" dirty="0" smtClean="0"/>
              <a:t>Problem 385 – p. 1050</a:t>
            </a:r>
          </a:p>
          <a:p>
            <a:endParaRPr lang="en-US" b="1" dirty="0"/>
          </a:p>
          <a:p>
            <a:r>
              <a:rPr lang="en-US" b="1" dirty="0" smtClean="0"/>
              <a:t>Problem 386 – p. 1050</a:t>
            </a:r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28244" y="3276600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2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Debtor’s right to cure the default and regain the collateral.</a:t>
            </a:r>
            <a:endParaRPr lang="en-US" b="1" dirty="0"/>
          </a:p>
        </p:txBody>
      </p:sp>
      <p:pic>
        <p:nvPicPr>
          <p:cNvPr id="1026" name="Picture 2" descr="Redemption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05200"/>
            <a:ext cx="632721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51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 Creditor not yet sell (or have contract to sell</a:t>
            </a:r>
            <a:r>
              <a:rPr lang="en-US" b="1" dirty="0" smtClean="0"/>
              <a:t>) the collateral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2352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</a:t>
            </a:r>
            <a:r>
              <a:rPr lang="en-US" b="1" dirty="0" smtClean="0"/>
              <a:t> </a:t>
            </a:r>
            <a:r>
              <a:rPr lang="en-US" b="1" dirty="0" smtClean="0"/>
              <a:t>Strict foreclosure has not occurred</a:t>
            </a:r>
          </a:p>
        </p:txBody>
      </p:sp>
    </p:spTree>
    <p:extLst>
      <p:ext uri="{BB962C8B-B14F-4D97-AF65-F5344CB8AC3E}">
        <p14:creationId xmlns:p14="http://schemas.microsoft.com/office/powerpoint/2010/main" val="369830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 Debtor </a:t>
            </a:r>
            <a:r>
              <a:rPr lang="en-US" b="1" dirty="0" smtClean="0"/>
              <a:t>has not waived right </a:t>
            </a:r>
            <a:r>
              <a:rPr lang="en-US" b="1" dirty="0" smtClean="0"/>
              <a:t>to redeem after default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Waiver in security agreement would not work.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7602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/>
          <a:lstStyle/>
          <a:p>
            <a:r>
              <a:rPr lang="en-US" b="1" dirty="0" smtClean="0"/>
              <a:t>Increases or profits of the collateral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Non-monetary increases (e.g., appreciation, stock dividends) = creditor may hold as additional collateral.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Monetary increases (e.g., rent, cash dividends):</a:t>
            </a:r>
          </a:p>
          <a:p>
            <a:pPr lvl="2"/>
            <a:r>
              <a:rPr lang="en-US" b="1" dirty="0" smtClean="0"/>
              <a:t>Use to reduce the debt, or</a:t>
            </a:r>
          </a:p>
          <a:p>
            <a:pPr lvl="2"/>
            <a:r>
              <a:rPr lang="en-US" b="1" dirty="0" smtClean="0"/>
              <a:t>Remit to debtor.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321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</a:t>
            </a:r>
            <a:r>
              <a:rPr lang="en-US" b="1" dirty="0" smtClean="0"/>
              <a:t>.  Debtor </a:t>
            </a:r>
            <a:r>
              <a:rPr lang="en-US" b="1" dirty="0" smtClean="0"/>
              <a:t>pays </a:t>
            </a:r>
            <a:r>
              <a:rPr lang="en-US" b="1" dirty="0" smtClean="0"/>
              <a:t>all obligations secured by the collateral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Because acceleration clauses are common, redemption requires payment of all amounts due, not just the late payments.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6043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4</a:t>
            </a:r>
            <a:r>
              <a:rPr lang="en-US" b="1" dirty="0" smtClean="0"/>
              <a:t>.  Debtor </a:t>
            </a:r>
            <a:r>
              <a:rPr lang="en-US" b="1" dirty="0" smtClean="0"/>
              <a:t>pays </a:t>
            </a:r>
            <a:r>
              <a:rPr lang="en-US" b="1" dirty="0" smtClean="0"/>
              <a:t>all obligations secured by the collateral</a:t>
            </a:r>
          </a:p>
          <a:p>
            <a:pPr marL="118872" indent="0">
              <a:buNone/>
            </a:pPr>
            <a:endParaRPr lang="en-US" b="1" dirty="0" smtClean="0"/>
          </a:p>
          <a:p>
            <a:pPr marL="457200" lvl="1" indent="0" algn="ctr">
              <a:buNone/>
            </a:pPr>
            <a:r>
              <a:rPr lang="en-US" i="1" dirty="0"/>
              <a:t>Shumway v. Horizon Credit Corp.</a:t>
            </a:r>
            <a:r>
              <a:rPr lang="en-US" dirty="0"/>
              <a:t>, 801 S.W.2d 890 (Tex. 1991).</a:t>
            </a:r>
            <a:endParaRPr lang="en-US" b="1" dirty="0" smtClean="0"/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/>
              <a:t>Before acceleration, a secured party must:</a:t>
            </a:r>
          </a:p>
          <a:p>
            <a:pPr lvl="2"/>
            <a:r>
              <a:rPr lang="en-US" b="1" dirty="0"/>
              <a:t>Present note to maker,</a:t>
            </a:r>
          </a:p>
          <a:p>
            <a:pPr lvl="2"/>
            <a:r>
              <a:rPr lang="en-US" b="1" dirty="0"/>
              <a:t>Notify maker of secured party’s intent to accelerate, and</a:t>
            </a:r>
          </a:p>
          <a:p>
            <a:pPr lvl="2"/>
            <a:r>
              <a:rPr lang="en-US" b="1" dirty="0"/>
              <a:t>Notify maker of the acceleration itself.</a:t>
            </a:r>
          </a:p>
          <a:p>
            <a:pPr lvl="1"/>
            <a:r>
              <a:rPr lang="en-US" b="1" dirty="0" smtClean="0"/>
              <a:t>Exception </a:t>
            </a:r>
            <a:r>
              <a:rPr lang="en-US" b="1" dirty="0"/>
              <a:t>= The maker has waived right to presentment, notice of intent to accelerate, and notice of acceleration in a clear and unequivocal manner.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797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5</a:t>
            </a:r>
            <a:r>
              <a:rPr lang="en-US" b="1" dirty="0" smtClean="0"/>
              <a:t>. Debtor </a:t>
            </a:r>
            <a:r>
              <a:rPr lang="en-US" b="1" dirty="0" smtClean="0"/>
              <a:t>pays all creditor’s reasonable </a:t>
            </a:r>
            <a:r>
              <a:rPr lang="en-US" b="1" dirty="0" smtClean="0"/>
              <a:t>expenses such as:</a:t>
            </a:r>
          </a:p>
          <a:p>
            <a:endParaRPr lang="en-US" b="1" dirty="0"/>
          </a:p>
          <a:p>
            <a:pPr marL="1005840" lvl="1"/>
            <a:r>
              <a:rPr lang="en-US" b="1" dirty="0" smtClean="0"/>
              <a:t>Repossession fee</a:t>
            </a:r>
          </a:p>
          <a:p>
            <a:pPr marL="1005840" lvl="1"/>
            <a:r>
              <a:rPr lang="en-US" b="1" dirty="0" smtClean="0"/>
              <a:t>Storage costs</a:t>
            </a:r>
          </a:p>
          <a:p>
            <a:pPr marL="1005840" lvl="1"/>
            <a:r>
              <a:rPr lang="en-US" b="1" dirty="0" smtClean="0"/>
              <a:t>Advertising</a:t>
            </a:r>
          </a:p>
          <a:p>
            <a:pPr marL="1005840" lvl="1"/>
            <a:r>
              <a:rPr lang="en-US" b="1" dirty="0" smtClean="0"/>
              <a:t>Preparing collateral for sale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134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387 – p. 1060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56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 retains collateral: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Total satisfaction of debt = consumer or non-consumer situations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Partial satisfaction of debt = non-consumer situations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129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en-US" b="1" dirty="0" smtClean="0"/>
              <a:t>.  Debtor </a:t>
            </a:r>
            <a:r>
              <a:rPr lang="en-US" b="1" dirty="0" smtClean="0"/>
              <a:t>consents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Express,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Implied by failing to object within 20 days of when creditor sent notice.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379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</a:t>
            </a:r>
            <a:r>
              <a:rPr lang="en-US" b="1" dirty="0" smtClean="0"/>
              <a:t>.  </a:t>
            </a:r>
            <a:r>
              <a:rPr lang="en-US" b="1" dirty="0" smtClean="0"/>
              <a:t>Creditor gives notice to: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Debtor, and </a:t>
            </a:r>
            <a:endParaRPr lang="en-US" b="1" dirty="0"/>
          </a:p>
          <a:p>
            <a:pPr lvl="1"/>
            <a:r>
              <a:rPr lang="en-US" b="1" dirty="0" smtClean="0"/>
              <a:t>If not consumer goods:</a:t>
            </a:r>
          </a:p>
          <a:p>
            <a:pPr lvl="2"/>
            <a:r>
              <a:rPr lang="en-US" b="1" dirty="0" smtClean="0"/>
              <a:t>Creditors who perfected by filing</a:t>
            </a:r>
          </a:p>
          <a:p>
            <a:pPr lvl="2"/>
            <a:r>
              <a:rPr lang="en-US" b="1" dirty="0" smtClean="0"/>
              <a:t>Creditors who have noted their interests on certificate of title</a:t>
            </a:r>
          </a:p>
          <a:p>
            <a:pPr lvl="2"/>
            <a:r>
              <a:rPr lang="en-US" b="1" dirty="0" smtClean="0"/>
              <a:t>Creditors who have given notice to creditor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42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</a:t>
            </a:r>
            <a:r>
              <a:rPr lang="en-US" b="1" dirty="0" smtClean="0"/>
              <a:t>.  No </a:t>
            </a:r>
            <a:r>
              <a:rPr lang="en-US" b="1" dirty="0" smtClean="0"/>
              <a:t>objection by debtor or another creditor within 20 days</a:t>
            </a:r>
          </a:p>
        </p:txBody>
      </p:sp>
    </p:spTree>
    <p:extLst>
      <p:ext uri="{BB962C8B-B14F-4D97-AF65-F5344CB8AC3E}">
        <p14:creationId xmlns:p14="http://schemas.microsoft.com/office/powerpoint/2010/main" val="295092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</a:t>
            </a:r>
            <a:r>
              <a:rPr lang="en-US" b="1" dirty="0" smtClean="0"/>
              <a:t>.  Special rule for consumer goods if debtor has paid 60% of </a:t>
            </a:r>
            <a:r>
              <a:rPr lang="en-US" b="1" dirty="0" smtClean="0"/>
              <a:t>price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Creditor </a:t>
            </a:r>
            <a:r>
              <a:rPr lang="en-US" b="1" dirty="0" smtClean="0"/>
              <a:t>must resell within 90 days of </a:t>
            </a:r>
            <a:r>
              <a:rPr lang="en-US" b="1" dirty="0" smtClean="0"/>
              <a:t>repossession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Policy?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461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Foreclosure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388 – p. 1060</a:t>
            </a:r>
          </a:p>
          <a:p>
            <a:endParaRPr lang="en-US" b="1" dirty="0"/>
          </a:p>
          <a:p>
            <a:r>
              <a:rPr lang="en-US" b="1" dirty="0" smtClean="0"/>
              <a:t>Problem 389 – p. 1061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193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/>
          <a:lstStyle/>
          <a:p>
            <a:r>
              <a:rPr lang="en-US" b="1" dirty="0" smtClean="0"/>
              <a:t>Segregation of collateral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Keep collateral identified.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May commingle fungible collateral.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484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/>
          <a:lstStyle/>
          <a:p>
            <a:r>
              <a:rPr lang="en-US" b="1" dirty="0" smtClean="0"/>
              <a:t>Use debtor’s property as collateral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Creditor may use the debtor’s collateral as collateral when the creditor becomes a debtor.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But, doing so cannot impair debtor’s ability to regain the collateral upon payment of the debt.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6509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Duties of Secured Party in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/>
          <a:lstStyle/>
          <a:p>
            <a:r>
              <a:rPr lang="en-US" b="1" dirty="0" smtClean="0"/>
              <a:t>Use debtor’s property: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To preserve collateral or its value.</a:t>
            </a:r>
          </a:p>
          <a:p>
            <a:pPr lvl="1"/>
            <a:r>
              <a:rPr lang="en-US" b="1" dirty="0" smtClean="0"/>
              <a:t>Pursuant to court order.</a:t>
            </a:r>
          </a:p>
          <a:p>
            <a:pPr lvl="1"/>
            <a:r>
              <a:rPr lang="en-US" b="1" dirty="0" smtClean="0"/>
              <a:t>If non-consumer goods, as authorized in the security agreement.</a:t>
            </a:r>
          </a:p>
          <a:p>
            <a:pPr lvl="2"/>
            <a:r>
              <a:rPr lang="en-US" b="1" dirty="0" smtClean="0"/>
              <a:t>If consumer goods, debtor cannot agree to allow creditor to use the collateral.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91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P02_Types_of_Negotiable_Instrument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CP02_Types_of_Negotiable_Instruments</Template>
  <TotalTime>434</TotalTime>
  <Words>1999</Words>
  <Application>Microsoft Office PowerPoint</Application>
  <PresentationFormat>On-screen Show (4:3)</PresentationFormat>
  <Paragraphs>342</Paragraphs>
  <Slides>69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CP02_Types_of_Negotiable_Instruments</vt:lpstr>
      <vt:lpstr>Default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Duties of Secured Party in Possession</vt:lpstr>
      <vt:lpstr>Default – What does it mean?</vt:lpstr>
      <vt:lpstr>Default – What does it mean?</vt:lpstr>
      <vt:lpstr>Acceleration Clauses -- § 1-309</vt:lpstr>
      <vt:lpstr>Acceleration Clauses -- § 1-309</vt:lpstr>
      <vt:lpstr>Acceleration Clauses -- § 1-309</vt:lpstr>
      <vt:lpstr>Problems</vt:lpstr>
      <vt:lpstr>Repossession</vt:lpstr>
      <vt:lpstr>Repossession</vt:lpstr>
      <vt:lpstr>Repossession</vt:lpstr>
      <vt:lpstr>Repossession</vt:lpstr>
      <vt:lpstr>Repossession</vt:lpstr>
      <vt:lpstr>May creditor delegate duty not to breach the peace?</vt:lpstr>
      <vt:lpstr>Problems</vt:lpstr>
      <vt:lpstr>Creditor’s Choice After Repo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Creditor Selling the Collateral</vt:lpstr>
      <vt:lpstr>Problems</vt:lpstr>
      <vt:lpstr>Redemption</vt:lpstr>
      <vt:lpstr>Redemption</vt:lpstr>
      <vt:lpstr>Redemption</vt:lpstr>
      <vt:lpstr>Redemption</vt:lpstr>
      <vt:lpstr>Redemption</vt:lpstr>
      <vt:lpstr>Redemption</vt:lpstr>
      <vt:lpstr>Redemption</vt:lpstr>
      <vt:lpstr>Redemption</vt:lpstr>
      <vt:lpstr>Strict Foreclosure</vt:lpstr>
      <vt:lpstr>Strict Foreclosure</vt:lpstr>
      <vt:lpstr>Strict Foreclosure</vt:lpstr>
      <vt:lpstr>Strict Foreclosure</vt:lpstr>
      <vt:lpstr>Strict Foreclosure</vt:lpstr>
      <vt:lpstr>Strict Foreclosure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Default</dc:title>
  <dc:creator>Gerry W. Beyer</dc:creator>
  <cp:lastModifiedBy>Gerry W. Beyer</cp:lastModifiedBy>
  <cp:revision>26</cp:revision>
  <dcterms:created xsi:type="dcterms:W3CDTF">2011-11-15T20:44:30Z</dcterms:created>
  <dcterms:modified xsi:type="dcterms:W3CDTF">2011-11-28T21:19:17Z</dcterms:modified>
</cp:coreProperties>
</file>