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7" r:id="rId9"/>
    <p:sldId id="292" r:id="rId10"/>
    <p:sldId id="293" r:id="rId11"/>
    <p:sldId id="298" r:id="rId12"/>
    <p:sldId id="299" r:id="rId13"/>
    <p:sldId id="308" r:id="rId14"/>
    <p:sldId id="300" r:id="rId15"/>
    <p:sldId id="301" r:id="rId16"/>
    <p:sldId id="302" r:id="rId17"/>
    <p:sldId id="309" r:id="rId18"/>
    <p:sldId id="303" r:id="rId19"/>
    <p:sldId id="304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310" r:id="rId28"/>
    <p:sldId id="306" r:id="rId29"/>
    <p:sldId id="307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11" r:id="rId41"/>
    <p:sldId id="312" r:id="rId42"/>
    <p:sldId id="313" r:id="rId43"/>
    <p:sldId id="314" r:id="rId44"/>
    <p:sldId id="315" r:id="rId45"/>
    <p:sldId id="281" r:id="rId46"/>
    <p:sldId id="282" r:id="rId47"/>
    <p:sldId id="284" r:id="rId48"/>
    <p:sldId id="283" r:id="rId49"/>
    <p:sldId id="316" r:id="rId50"/>
    <p:sldId id="317" r:id="rId51"/>
    <p:sldId id="318" r:id="rId52"/>
    <p:sldId id="285" r:id="rId53"/>
    <p:sldId id="286" r:id="rId54"/>
    <p:sldId id="287" r:id="rId55"/>
    <p:sldId id="288" r:id="rId56"/>
    <p:sldId id="289" r:id="rId57"/>
    <p:sldId id="290" r:id="rId58"/>
    <p:sldId id="29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4BD2-ED0E-4A2C-9C02-FDC72ADA4601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B37F-EA7B-4B55-9FA4-1DAB994CB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B37F-EA7B-4B55-9FA4-1DAB994CB1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5CEA3E-69DB-4479-A660-A329F1450ACB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9B9CF0-BF2B-4FBC-A9A4-B15BCBE60BA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musicguide.com/Image:Cinderella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tx.us/ucc/index.s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RudderStateOfficeBuilding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133600"/>
            <a:ext cx="3733800" cy="1295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Perfection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0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Permanent Perfection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Attachment  				Perfection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61" y="3319272"/>
            <a:ext cx="442267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3429000" y="1898904"/>
            <a:ext cx="22098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Permanent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 Purchase-Money Security Interest in Consumer Goods except for:</a:t>
            </a:r>
          </a:p>
          <a:p>
            <a:pPr marL="118872" indent="0">
              <a:buNone/>
            </a:pPr>
            <a:endParaRPr lang="en-US" b="1" dirty="0"/>
          </a:p>
          <a:p>
            <a:pPr marL="1280160" lvl="1"/>
            <a:r>
              <a:rPr lang="en-US" b="1" dirty="0" smtClean="0"/>
              <a:t>Fixtures</a:t>
            </a:r>
          </a:p>
          <a:p>
            <a:pPr marL="1280160" lvl="1"/>
            <a:r>
              <a:rPr lang="en-US" b="1" dirty="0" smtClean="0"/>
              <a:t>Certificate of title items</a:t>
            </a:r>
          </a:p>
        </p:txBody>
      </p:sp>
    </p:spTree>
    <p:extLst>
      <p:ext uri="{BB962C8B-B14F-4D97-AF65-F5344CB8AC3E}">
        <p14:creationId xmlns:p14="http://schemas.microsoft.com/office/powerpoint/2010/main" val="31860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Permanent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 299 – p. 829</a:t>
            </a:r>
          </a:p>
          <a:p>
            <a:endParaRPr lang="en-US" b="1" dirty="0"/>
          </a:p>
          <a:p>
            <a:r>
              <a:rPr lang="en-US" b="1" dirty="0"/>
              <a:t>Federal regulations prevent creditors from taking non-possessory security interests in consumer goods other than PMSIs.</a:t>
            </a:r>
          </a:p>
          <a:p>
            <a:endParaRPr lang="en-US" b="1" dirty="0"/>
          </a:p>
          <a:p>
            <a:r>
              <a:rPr lang="en-US" b="1" dirty="0"/>
              <a:t>Problem 300 – p. 838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Possession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Automatic and Permanent</a:t>
            </a:r>
          </a:p>
          <a:p>
            <a:pPr marL="457200" lvl="1" indent="0">
              <a:buNone/>
            </a:pPr>
            <a:r>
              <a:rPr lang="en-US" b="1" dirty="0" smtClean="0"/>
              <a:t>	a.  </a:t>
            </a:r>
            <a:r>
              <a:rPr lang="en-US" b="1" dirty="0" err="1" smtClean="0"/>
              <a:t>PMSI</a:t>
            </a:r>
            <a:r>
              <a:rPr lang="en-US" b="1" dirty="0" smtClean="0"/>
              <a:t> in consumer goods (except fixtures</a:t>
            </a:r>
            <a:br>
              <a:rPr lang="en-US" b="1" dirty="0" smtClean="0"/>
            </a:br>
            <a:r>
              <a:rPr lang="en-US" b="1" dirty="0" smtClean="0"/>
              <a:t>            and COT items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1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Permanent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 Assignment of insignificant amount of debtor’s accounts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Issue = what is “insignificant amount”?</a:t>
            </a:r>
          </a:p>
          <a:p>
            <a:pPr lvl="2"/>
            <a:r>
              <a:rPr lang="en-US" b="1" dirty="0" smtClean="0"/>
              <a:t>Percentage test</a:t>
            </a:r>
          </a:p>
          <a:p>
            <a:pPr lvl="2"/>
            <a:r>
              <a:rPr lang="en-US" b="1" dirty="0" smtClean="0"/>
              <a:t>Casual or isolated transaction (Official Comment) test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30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Permanent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 Sale of Promissory Notes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Problem 301, p. 850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Must be a “sale” – not a secured transaction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3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Temporary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2050" name="Picture 2" descr="http://t2.gstatic.com/images?q=tbn:ANd9GcR8_bvFCMjTbdFXZ6W_WoOE65Pu0vvlu_JW1yCY4Api7e2FBm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nderella">
            <a:hlinkClick r:id="rId3" tooltip="Cinderell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990850" cy="40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Temporary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 Proceeds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Proceeds are automatically perfected for 20 days from debtor’s receipt.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Details on how to extend perfection later.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2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Temporary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 New value for instruments, negotiable documents, and certificated securities</a:t>
            </a:r>
          </a:p>
          <a:p>
            <a:endParaRPr lang="en-US" b="1" dirty="0"/>
          </a:p>
          <a:p>
            <a:pPr lvl="1"/>
            <a:r>
              <a:rPr lang="en-US" sz="2400" b="1" dirty="0">
                <a:latin typeface="+mj-lt"/>
                <a:ea typeface="Times New Roman"/>
                <a:cs typeface="Times New Roman"/>
              </a:rPr>
              <a:t>Creditor is </a:t>
            </a:r>
            <a:r>
              <a:rPr lang="en-US" sz="2400" b="1" dirty="0" smtClean="0">
                <a:latin typeface="+mj-lt"/>
                <a:ea typeface="Times New Roman"/>
                <a:cs typeface="Times New Roman"/>
              </a:rPr>
              <a:t>automatically perfected </a:t>
            </a:r>
            <a:r>
              <a:rPr lang="en-US" sz="2400" b="1" dirty="0">
                <a:latin typeface="+mj-lt"/>
                <a:ea typeface="Times New Roman"/>
                <a:cs typeface="Times New Roman"/>
              </a:rPr>
              <a:t>for 20 days (a grace period to perfect using normal methods) from time of attachment if the creditor gave new value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Temporary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3.  Delivery of instrument, negotiable document, or certificated security for certain purposes such as:</a:t>
            </a:r>
          </a:p>
          <a:p>
            <a:pPr marL="1097280" lvl="1"/>
            <a:r>
              <a:rPr lang="en-US" b="1" dirty="0" smtClean="0"/>
              <a:t>Sale</a:t>
            </a:r>
          </a:p>
          <a:p>
            <a:pPr marL="1097280" lvl="1"/>
            <a:r>
              <a:rPr lang="en-US" b="1" dirty="0" smtClean="0"/>
              <a:t>Exchange</a:t>
            </a:r>
          </a:p>
          <a:p>
            <a:pPr marL="1097280" lvl="1"/>
            <a:r>
              <a:rPr lang="en-US" b="1" dirty="0" smtClean="0"/>
              <a:t>Collection</a:t>
            </a:r>
          </a:p>
          <a:p>
            <a:pPr marL="1097280" lvl="1"/>
            <a:r>
              <a:rPr lang="en-US" b="1" dirty="0" smtClean="0"/>
              <a:t>Presentation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Perfection continues for 20 days.</a:t>
            </a:r>
          </a:p>
        </p:txBody>
      </p:sp>
    </p:spTree>
    <p:extLst>
      <p:ext uri="{BB962C8B-B14F-4D97-AF65-F5344CB8AC3E}">
        <p14:creationId xmlns:p14="http://schemas.microsoft.com/office/powerpoint/2010/main" val="14228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–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Process by which a creditor protects (strengthens) security interest from other claimants to the same collateral.</a:t>
            </a:r>
          </a:p>
          <a:p>
            <a:endParaRPr lang="en-US" b="1" dirty="0" smtClean="0"/>
          </a:p>
          <a:p>
            <a:r>
              <a:rPr lang="en-US" b="1" dirty="0" smtClean="0"/>
              <a:t>Perfection is </a:t>
            </a:r>
            <a:r>
              <a:rPr lang="en-US" b="1" i="1" dirty="0" smtClean="0"/>
              <a:t>not</a:t>
            </a:r>
            <a:r>
              <a:rPr lang="en-US" b="1" dirty="0" smtClean="0"/>
              <a:t> relevant between the creditor and the debtor.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2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3552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5094" y="487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www.sos.state.tx.us/ucc/index.shtml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157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UCC-1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96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4191000"/>
          </a:xfrm>
        </p:spPr>
        <p:txBody>
          <a:bodyPr/>
          <a:lstStyle/>
          <a:p>
            <a:r>
              <a:rPr lang="en-US" b="1" dirty="0" smtClean="0"/>
              <a:t>All collateral may be perfected by filing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except: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Deposit accounts, and </a:t>
            </a:r>
          </a:p>
          <a:p>
            <a:pPr lvl="1"/>
            <a:r>
              <a:rPr lang="en-US" b="1" dirty="0" smtClean="0"/>
              <a:t>Money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b="1" dirty="0" smtClean="0"/>
              <a:t>1.  Names of debtor and creditor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44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b="1" dirty="0" smtClean="0"/>
              <a:t>2.  Addresses of debtor and creditor</a:t>
            </a:r>
          </a:p>
        </p:txBody>
      </p:sp>
    </p:spTree>
    <p:extLst>
      <p:ext uri="{BB962C8B-B14F-4D97-AF65-F5344CB8AC3E}">
        <p14:creationId xmlns:p14="http://schemas.microsoft.com/office/powerpoint/2010/main" val="31184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b="1" dirty="0" smtClean="0"/>
              <a:t>3.  Debtor’s authorization in authenticated record</a:t>
            </a:r>
          </a:p>
          <a:p>
            <a:pPr lvl="2"/>
            <a:r>
              <a:rPr lang="en-US" b="1" dirty="0" smtClean="0"/>
              <a:t>Automatic if debtor authenticated the underlying security agreement.</a:t>
            </a:r>
          </a:p>
        </p:txBody>
      </p:sp>
    </p:spTree>
    <p:extLst>
      <p:ext uri="{BB962C8B-B14F-4D97-AF65-F5344CB8AC3E}">
        <p14:creationId xmlns:p14="http://schemas.microsoft.com/office/powerpoint/2010/main" val="14180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b="1" dirty="0" smtClean="0"/>
              <a:t>4.  Description of collateral</a:t>
            </a:r>
          </a:p>
          <a:p>
            <a:pPr lvl="2"/>
            <a:r>
              <a:rPr lang="en-US" b="1" dirty="0" smtClean="0"/>
              <a:t>Broad descriptions allowed.</a:t>
            </a:r>
          </a:p>
          <a:p>
            <a:pPr lvl="2"/>
            <a:r>
              <a:rPr lang="en-US" b="1" dirty="0" smtClean="0"/>
              <a:t>After-acquired property covered by security agreement automatically covered.</a:t>
            </a:r>
          </a:p>
          <a:p>
            <a:pPr lvl="2"/>
            <a:r>
              <a:rPr lang="en-US" b="1" dirty="0" smtClean="0"/>
              <a:t>Problem 288 – p. 807</a:t>
            </a:r>
          </a:p>
          <a:p>
            <a:pPr lvl="2"/>
            <a:r>
              <a:rPr lang="en-US" b="1" dirty="0" smtClean="0"/>
              <a:t>Problem 289 – p. 811</a:t>
            </a:r>
          </a:p>
          <a:p>
            <a:pPr lvl="2"/>
            <a:r>
              <a:rPr lang="en-US" b="1" dirty="0" smtClean="0"/>
              <a:t>Problem 290 – p. 812</a:t>
            </a:r>
          </a:p>
          <a:p>
            <a:pPr lvl="2"/>
            <a:r>
              <a:rPr lang="en-US" b="1" dirty="0" smtClean="0"/>
              <a:t>Problem 291 – p. 813</a:t>
            </a:r>
          </a:p>
          <a:p>
            <a:pPr lvl="2"/>
            <a:r>
              <a:rPr lang="en-US" b="1" dirty="0" smtClean="0"/>
              <a:t>Problem 292 – p. 813</a:t>
            </a:r>
          </a:p>
          <a:p>
            <a:pPr lvl="2"/>
            <a:r>
              <a:rPr lang="en-US" b="1" dirty="0" smtClean="0"/>
              <a:t>Problem 293 – p. 813</a:t>
            </a:r>
          </a:p>
        </p:txBody>
      </p:sp>
    </p:spTree>
    <p:extLst>
      <p:ext uri="{BB962C8B-B14F-4D97-AF65-F5344CB8AC3E}">
        <p14:creationId xmlns:p14="http://schemas.microsoft.com/office/powerpoint/2010/main" val="19859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b="1" dirty="0" smtClean="0"/>
              <a:t>5.  Description of land if collateral is:</a:t>
            </a:r>
          </a:p>
          <a:p>
            <a:pPr marL="1645920" lvl="2"/>
            <a:r>
              <a:rPr lang="en-US" b="1" dirty="0" smtClean="0"/>
              <a:t>timber,</a:t>
            </a:r>
          </a:p>
          <a:p>
            <a:pPr marL="1645920" lvl="2"/>
            <a:r>
              <a:rPr lang="en-US" b="1" dirty="0" smtClean="0"/>
              <a:t>minerals,</a:t>
            </a:r>
          </a:p>
          <a:p>
            <a:pPr marL="1645920" lvl="2"/>
            <a:r>
              <a:rPr lang="en-US" b="1" dirty="0" smtClean="0"/>
              <a:t>fixtures, or</a:t>
            </a:r>
          </a:p>
          <a:p>
            <a:pPr marL="1645920" lvl="2"/>
            <a:r>
              <a:rPr lang="en-US" b="1" dirty="0"/>
              <a:t>c</a:t>
            </a:r>
            <a:r>
              <a:rPr lang="en-US" b="1" dirty="0" smtClean="0"/>
              <a:t>rops.</a:t>
            </a:r>
          </a:p>
        </p:txBody>
      </p:sp>
    </p:spTree>
    <p:extLst>
      <p:ext uri="{BB962C8B-B14F-4D97-AF65-F5344CB8AC3E}">
        <p14:creationId xmlns:p14="http://schemas.microsoft.com/office/powerpoint/2010/main" val="34347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Names of debtor and creditor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Addresses of debtor and creditor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Debtor’s authorization in authenticated record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Description of collateral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Description of land if collateral is timber, minerals, fixtures, or crops</a:t>
            </a:r>
          </a:p>
        </p:txBody>
      </p:sp>
    </p:spTree>
    <p:extLst>
      <p:ext uri="{BB962C8B-B14F-4D97-AF65-F5344CB8AC3E}">
        <p14:creationId xmlns:p14="http://schemas.microsoft.com/office/powerpoint/2010/main" val="2560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Errors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By creditor --  Minor errors that are not seriously misleading are excused.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284 – p. 806 – “search engine test”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144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95800"/>
          </a:xfrm>
        </p:spPr>
        <p:txBody>
          <a:bodyPr/>
          <a:lstStyle/>
          <a:p>
            <a:r>
              <a:rPr lang="en-US" b="1" dirty="0" smtClean="0"/>
              <a:t>Errors</a:t>
            </a:r>
            <a:endParaRPr lang="en-US" b="1" dirty="0"/>
          </a:p>
          <a:p>
            <a:pPr lvl="1"/>
            <a:r>
              <a:rPr lang="en-US" b="1" dirty="0" smtClean="0"/>
              <a:t>By Secretary of State’s office – Creditor protected if provided financing statement and the fee:</a:t>
            </a:r>
          </a:p>
          <a:p>
            <a:pPr lvl="2"/>
            <a:r>
              <a:rPr lang="en-US" b="1" dirty="0" smtClean="0"/>
              <a:t>Mail = $15</a:t>
            </a:r>
          </a:p>
          <a:p>
            <a:pPr lvl="2"/>
            <a:r>
              <a:rPr lang="en-US" b="1" dirty="0" smtClean="0"/>
              <a:t>Electronic = $5</a:t>
            </a:r>
          </a:p>
          <a:p>
            <a:pPr lvl="2"/>
            <a:r>
              <a:rPr lang="en-US" b="1" dirty="0" smtClean="0"/>
              <a:t>Delaware = $50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Problem 303 – p. 852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813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Three Pigs Analogy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www.moonbeamsland.co.uk/assets/images/pigs-outside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2743200" cy="2057400"/>
          </a:xfrm>
          <a:prstGeom prst="rect">
            <a:avLst/>
          </a:prstGeom>
          <a:noFill/>
        </p:spPr>
      </p:pic>
      <p:pic>
        <p:nvPicPr>
          <p:cNvPr id="58372" name="Picture 4" descr="http://go2.wordpress.com/?id=725X1342&amp;site=lifebooster.wordpress.com&amp;url=http%3A%2F%2Flifebooster.files.wordpress.com%2F2010%2F02%2Fpig-n-straw-house1.jpg&amp;sref=http%3A%2F%2Flifebooster.wordpress.com%2F2010%2F02%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152650" cy="2428189"/>
          </a:xfrm>
          <a:prstGeom prst="rect">
            <a:avLst/>
          </a:prstGeom>
          <a:noFill/>
        </p:spPr>
      </p:pic>
      <p:pic>
        <p:nvPicPr>
          <p:cNvPr id="58374" name="Picture 6" descr="http://1.bp.blogspot.com/_SIHM5Pm4psY/SGl4s1GK1CI/AAAAAAAABN4/p-oq_GFDbbs/s320/The+Three+Little+Pigs+and+the+Brick+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2641600" cy="1981200"/>
          </a:xfrm>
          <a:prstGeom prst="rect">
            <a:avLst/>
          </a:prstGeom>
          <a:noFill/>
        </p:spPr>
      </p:pic>
      <p:pic>
        <p:nvPicPr>
          <p:cNvPr id="58376" name="Picture 8" descr="http://www.childrenstory.info/childrenstorybooks/storiesforyoungchildren/image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695700" cy="2209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Unsecured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Secured but unperfected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Secured and Perfected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572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 protection not possible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4958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Designation of Debtor</a:t>
            </a:r>
          </a:p>
          <a:p>
            <a:pPr marL="118872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Important as FS filed under debtor’s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57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Designation of Debtor</a:t>
            </a:r>
            <a:br>
              <a:rPr lang="en-US" b="1" dirty="0" smtClean="0"/>
            </a:br>
            <a:r>
              <a:rPr lang="en-US" b="1" dirty="0" smtClean="0"/>
              <a:t>	</a:t>
            </a:r>
          </a:p>
          <a:p>
            <a:pPr lvl="1"/>
            <a:r>
              <a:rPr lang="en-US" b="1" dirty="0" smtClean="0"/>
              <a:t>Individual = Individual’s name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		As on drivers license deemed sufficient.</a:t>
            </a:r>
          </a:p>
        </p:txBody>
      </p:sp>
      <p:pic>
        <p:nvPicPr>
          <p:cNvPr id="3074" name="Picture 2" descr="http://www.houstondwilawblog.com/uploads/image/Texas%20Driver's%20Lic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1" y="4287672"/>
            <a:ext cx="3276600" cy="22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Designation of Debtor</a:t>
            </a:r>
            <a:br>
              <a:rPr lang="en-US" b="1" dirty="0" smtClean="0"/>
            </a:br>
            <a:r>
              <a:rPr lang="en-US" b="1" dirty="0" smtClean="0"/>
              <a:t>	</a:t>
            </a:r>
          </a:p>
          <a:p>
            <a:pPr lvl="1"/>
            <a:r>
              <a:rPr lang="en-US" b="1" dirty="0" smtClean="0"/>
              <a:t>Registered organization = Registered name</a:t>
            </a:r>
          </a:p>
          <a:p>
            <a:pPr lvl="2"/>
            <a:r>
              <a:rPr lang="en-US" b="1" dirty="0" smtClean="0"/>
              <a:t>Corporate name</a:t>
            </a:r>
          </a:p>
          <a:p>
            <a:pPr lvl="2"/>
            <a:r>
              <a:rPr lang="en-US" b="1" dirty="0" smtClean="0"/>
              <a:t>Partnership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7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Designation of Debtor</a:t>
            </a:r>
            <a:br>
              <a:rPr lang="en-US" b="1" dirty="0" smtClean="0"/>
            </a:br>
            <a:r>
              <a:rPr lang="en-US" b="1" smtClean="0"/>
              <a:t>	</a:t>
            </a:r>
          </a:p>
          <a:p>
            <a:pPr lvl="1"/>
            <a:r>
              <a:rPr lang="en-US" b="1" smtClean="0"/>
              <a:t>Trade </a:t>
            </a:r>
            <a:r>
              <a:rPr lang="en-US" b="1" dirty="0" smtClean="0"/>
              <a:t>name = Owner’s name (not trade name)</a:t>
            </a:r>
          </a:p>
          <a:p>
            <a:pPr lvl="2"/>
            <a:r>
              <a:rPr lang="en-US" b="1" dirty="0" smtClean="0"/>
              <a:t>Problem 283 – p. 805</a:t>
            </a:r>
          </a:p>
          <a:p>
            <a:pPr lvl="2"/>
            <a:r>
              <a:rPr lang="en-US" b="1" dirty="0" smtClean="0"/>
              <a:t>Problem 287, p. 807</a:t>
            </a:r>
          </a:p>
        </p:txBody>
      </p:sp>
    </p:spTree>
    <p:extLst>
      <p:ext uri="{BB962C8B-B14F-4D97-AF65-F5344CB8AC3E}">
        <p14:creationId xmlns:p14="http://schemas.microsoft.com/office/powerpoint/2010/main" val="25821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Change in Debtor’s Name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Collateral debtor owns at time of name change = perfection continues</a:t>
            </a:r>
          </a:p>
        </p:txBody>
      </p:sp>
    </p:spTree>
    <p:extLst>
      <p:ext uri="{BB962C8B-B14F-4D97-AF65-F5344CB8AC3E}">
        <p14:creationId xmlns:p14="http://schemas.microsoft.com/office/powerpoint/2010/main" val="4000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Change in Debtor’s Name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After-acquired collateral within 4 months = perfection continues</a:t>
            </a:r>
          </a:p>
        </p:txBody>
      </p:sp>
    </p:spTree>
    <p:extLst>
      <p:ext uri="{BB962C8B-B14F-4D97-AF65-F5344CB8AC3E}">
        <p14:creationId xmlns:p14="http://schemas.microsoft.com/office/powerpoint/2010/main" val="34157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Change in Debtor’s Name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After-acquired collateral after 4 months = no perfection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285 – p. 806</a:t>
            </a:r>
          </a:p>
        </p:txBody>
      </p:sp>
    </p:spTree>
    <p:extLst>
      <p:ext uri="{BB962C8B-B14F-4D97-AF65-F5344CB8AC3E}">
        <p14:creationId xmlns:p14="http://schemas.microsoft.com/office/powerpoint/2010/main" val="10219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Place of Filing:</a:t>
            </a:r>
          </a:p>
          <a:p>
            <a:pPr lvl="1"/>
            <a:r>
              <a:rPr lang="en-US" b="1" dirty="0" smtClean="0"/>
              <a:t>General rule = Secretary of State’s Office (in state capital).</a:t>
            </a:r>
          </a:p>
        </p:txBody>
      </p:sp>
      <p:pic>
        <p:nvPicPr>
          <p:cNvPr id="1026" name="Picture 2" descr="http://upload.wikimedia.org/wikipedia/commons/thumb/c/cb/RudderStateOfficeBuilding.JPG/220px-RudderStateOffice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0639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Place of Filing:</a:t>
            </a:r>
          </a:p>
          <a:p>
            <a:pPr lvl="1"/>
            <a:r>
              <a:rPr lang="en-US" b="1" dirty="0" smtClean="0"/>
              <a:t>Fixtures, minerals, and timber = County land records where land mortgage would be recorded</a:t>
            </a:r>
          </a:p>
        </p:txBody>
      </p:sp>
      <p:pic>
        <p:nvPicPr>
          <p:cNvPr id="1026" name="Picture 2" descr="http://www.roundamerica.com/images/april/2003-04-19/trip-2003-04-19-TX-Marfa-County-Courthouse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4295775" cy="32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1466" y="3962400"/>
            <a:ext cx="232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County courthouse of</a:t>
            </a:r>
            <a:br>
              <a:rPr lang="en-US" b="1" dirty="0" smtClean="0"/>
            </a:br>
            <a:r>
              <a:rPr lang="en-US" b="1" dirty="0" smtClean="0"/>
              <a:t> ________ County in</a:t>
            </a:r>
            <a:br>
              <a:rPr lang="en-US" b="1" dirty="0" smtClean="0"/>
            </a:br>
            <a:r>
              <a:rPr lang="en-US" b="1" dirty="0" smtClean="0"/>
              <a:t>________, Texas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4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Duration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Five years</a:t>
            </a:r>
            <a:r>
              <a:rPr lang="en-US" b="1" dirty="0"/>
              <a:t> </a:t>
            </a:r>
            <a:r>
              <a:rPr lang="en-US" b="1" dirty="0" smtClean="0"/>
              <a:t>from date of filing.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But, a recorded real property mortgage covering fixtures is effective until mortgage released or satisfied.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304(a) – p. 853</a:t>
            </a:r>
          </a:p>
        </p:txBody>
      </p:sp>
      <p:pic>
        <p:nvPicPr>
          <p:cNvPr id="2050" name="Picture 2" descr="http://photos.weddingbycolor.com/p/000/003/408/m/33250/p/photo/99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9146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(1)  Attachment</a:t>
            </a:r>
          </a:p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Plus</a:t>
            </a:r>
          </a:p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(2)  Act of perfection</a:t>
            </a:r>
            <a:br>
              <a:rPr lang="en-US" b="1" dirty="0" smtClean="0"/>
            </a:br>
            <a:r>
              <a:rPr lang="en-US" sz="2800" b="1" dirty="0" smtClean="0"/>
              <a:t>[depends on type of collateral]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54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Continuation Statement – extends by 5 years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File within 6 months prior to the expiration date of prior filing.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Filing					     4½		5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Problem 304(b)-(e) – p. 853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47244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inus 5"/>
          <p:cNvSpPr/>
          <p:nvPr/>
        </p:nvSpPr>
        <p:spPr>
          <a:xfrm flipV="1">
            <a:off x="6248400" y="4694368"/>
            <a:ext cx="1676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3733800"/>
            <a:ext cx="3581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Termination Statement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3074" name="Picture 2" descr="http://t0.gstatic.com/images?q=tbn:ANd9GcQFrFStVr46yEA4DRiBXAT2XxKO3VUyVHEFAXSXQKNBuQuvFv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867150" cy="39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Termination Statement</a:t>
            </a:r>
          </a:p>
          <a:p>
            <a:pPr lvl="1"/>
            <a:r>
              <a:rPr lang="en-US" b="1" dirty="0" smtClean="0"/>
              <a:t>Consumer goods = required by earlier of:</a:t>
            </a:r>
          </a:p>
          <a:p>
            <a:pPr lvl="2"/>
            <a:r>
              <a:rPr lang="en-US" b="1" dirty="0" smtClean="0"/>
              <a:t>20 days of debtor’s written demand, or</a:t>
            </a:r>
          </a:p>
          <a:p>
            <a:pPr lvl="2"/>
            <a:r>
              <a:rPr lang="en-US" b="1" dirty="0" smtClean="0"/>
              <a:t>1 month after no outstanding secured obligation or commitment to make advances (even without debtor’s demand).</a:t>
            </a:r>
          </a:p>
          <a:p>
            <a:pPr lvl="2"/>
            <a:endParaRPr lang="en-US" b="1" dirty="0"/>
          </a:p>
          <a:p>
            <a:pPr lvl="2"/>
            <a:r>
              <a:rPr lang="en-US" b="1" dirty="0" smtClean="0"/>
              <a:t>Creditor must file and pay the fee.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045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Termination Statement</a:t>
            </a:r>
          </a:p>
          <a:p>
            <a:pPr lvl="1"/>
            <a:r>
              <a:rPr lang="en-US" b="1" dirty="0" smtClean="0"/>
              <a:t>Non-Consumer goods</a:t>
            </a:r>
          </a:p>
          <a:p>
            <a:pPr lvl="2"/>
            <a:r>
              <a:rPr lang="en-US" b="1" dirty="0" smtClean="0"/>
              <a:t>Creditor provides within 20 days of debtor’s written demand.</a:t>
            </a:r>
            <a:endParaRPr lang="en-US" b="1" dirty="0"/>
          </a:p>
          <a:p>
            <a:pPr lvl="2"/>
            <a:r>
              <a:rPr lang="en-US" b="1" dirty="0" smtClean="0"/>
              <a:t>Debtor handles filing, cost, etc.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Problem 305 – p. 854</a:t>
            </a:r>
          </a:p>
          <a:p>
            <a:pPr lvl="2"/>
            <a:r>
              <a:rPr lang="en-US" b="1" dirty="0" smtClean="0"/>
              <a:t>Damages for non-compliance</a:t>
            </a:r>
          </a:p>
          <a:p>
            <a:pPr lvl="2"/>
            <a:r>
              <a:rPr lang="en-US" b="1" dirty="0" smtClean="0"/>
              <a:t>Actual damages plus $500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489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Filing a Financing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Fraudulent Filing:</a:t>
            </a:r>
          </a:p>
          <a:p>
            <a:pPr lvl="1"/>
            <a:r>
              <a:rPr lang="en-US" b="1" dirty="0" smtClean="0"/>
              <a:t>Forged</a:t>
            </a:r>
          </a:p>
          <a:p>
            <a:pPr lvl="1"/>
            <a:r>
              <a:rPr lang="en-US" b="1" dirty="0" smtClean="0"/>
              <a:t>Material false statement</a:t>
            </a:r>
          </a:p>
          <a:p>
            <a:pPr lvl="1"/>
            <a:r>
              <a:rPr lang="en-US" b="1" dirty="0" smtClean="0"/>
              <a:t>Groundless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Minimum penalty:</a:t>
            </a:r>
          </a:p>
          <a:p>
            <a:pPr lvl="2"/>
            <a:r>
              <a:rPr lang="en-US" b="1" dirty="0" smtClean="0"/>
              <a:t>$5,000</a:t>
            </a:r>
          </a:p>
          <a:p>
            <a:pPr lvl="2"/>
            <a:r>
              <a:rPr lang="en-US" b="1" dirty="0" smtClean="0"/>
              <a:t>Court costs</a:t>
            </a:r>
          </a:p>
          <a:p>
            <a:pPr lvl="2"/>
            <a:r>
              <a:rPr lang="en-US" b="1" dirty="0" smtClean="0"/>
              <a:t>Reasonable attorney’s fees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Problem 306 – p. 854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75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Perfection by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Investment property</a:t>
            </a:r>
          </a:p>
          <a:p>
            <a:r>
              <a:rPr lang="en-US" b="1" dirty="0" smtClean="0"/>
              <a:t>Deposit accounts</a:t>
            </a:r>
          </a:p>
          <a:p>
            <a:r>
              <a:rPr lang="en-US" b="1" dirty="0" smtClean="0"/>
              <a:t>Electronic collateral</a:t>
            </a:r>
          </a:p>
          <a:p>
            <a:pPr lvl="1"/>
            <a:r>
              <a:rPr lang="en-US" b="1" dirty="0" smtClean="0"/>
              <a:t>Documents</a:t>
            </a:r>
          </a:p>
          <a:p>
            <a:pPr lvl="1"/>
            <a:r>
              <a:rPr lang="en-US" b="1" dirty="0" smtClean="0"/>
              <a:t>Chattel paper</a:t>
            </a:r>
          </a:p>
          <a:p>
            <a:endParaRPr lang="en-US" b="1" dirty="0" smtClean="0"/>
          </a:p>
          <a:p>
            <a:r>
              <a:rPr lang="en-US" b="1" dirty="0" smtClean="0"/>
              <a:t>Creditor may sell or transfer the collateral without further action from debtor.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93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Notation on Certificate of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Motor Vehicles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Boats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Manufactured Housing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5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Notation on Certificate of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consumer goods or equipment = must note security interest on the certificate of title</a:t>
            </a:r>
          </a:p>
          <a:p>
            <a:endParaRPr lang="en-US" b="1" dirty="0" smtClean="0"/>
          </a:p>
          <a:p>
            <a:r>
              <a:rPr lang="en-US" b="1" dirty="0" smtClean="0"/>
              <a:t>If inventory, perfect normally.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36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Notation on Certificate of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5122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981450" cy="46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3352800"/>
            <a:ext cx="2133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Notation on Certificate of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2971800"/>
            <a:ext cx="8077200" cy="22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Creditor Possessing the 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algn="ctr">
              <a:buNone/>
            </a:pPr>
            <a:endParaRPr lang="en-US" b="1" dirty="0"/>
          </a:p>
        </p:txBody>
      </p:sp>
      <p:pic>
        <p:nvPicPr>
          <p:cNvPr id="68610" name="Picture 2" descr="http://www.banks.com/blogs/realestate/wp-content/uploads/2008/05/pawn_shop_25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827532" cy="3842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8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Notation on Certificate of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311 – p. 861</a:t>
            </a:r>
          </a:p>
          <a:p>
            <a:endParaRPr lang="en-US" b="1" dirty="0"/>
          </a:p>
          <a:p>
            <a:r>
              <a:rPr lang="en-US" b="1" dirty="0" smtClean="0"/>
              <a:t>Problem 312 – p. 866</a:t>
            </a:r>
          </a:p>
          <a:p>
            <a:endParaRPr lang="en-US" b="1" dirty="0"/>
          </a:p>
          <a:p>
            <a:r>
              <a:rPr lang="en-US" b="1" dirty="0" smtClean="0"/>
              <a:t>Problem 313 – p. 867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33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Multistate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What state’s law is used to determine how to perfect a security interest?</a:t>
            </a:r>
            <a:endParaRPr lang="en-US" b="1" dirty="0"/>
          </a:p>
        </p:txBody>
      </p:sp>
      <p:pic>
        <p:nvPicPr>
          <p:cNvPr id="1026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8353"/>
            <a:ext cx="53201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Rule = law of state where </a:t>
            </a:r>
            <a:r>
              <a:rPr lang="en-US" b="1" u="sng" dirty="0" smtClean="0"/>
              <a:t>debtor</a:t>
            </a:r>
            <a:r>
              <a:rPr lang="en-US" b="1" dirty="0" smtClean="0"/>
              <a:t> is located.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5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Rule = law of state where </a:t>
            </a:r>
            <a:r>
              <a:rPr lang="en-US" b="1" u="sng" dirty="0" smtClean="0"/>
              <a:t>debtor</a:t>
            </a:r>
            <a:r>
              <a:rPr lang="en-US" b="1" dirty="0" smtClean="0"/>
              <a:t> is located.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Individual = Principal residence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307 – p. 858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7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Rule = law of state where </a:t>
            </a:r>
            <a:r>
              <a:rPr lang="en-US" b="1" u="sng" dirty="0" smtClean="0"/>
              <a:t>debtor</a:t>
            </a:r>
            <a:r>
              <a:rPr lang="en-US" b="1" dirty="0" smtClean="0"/>
              <a:t> is located.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Registered organization = Where organized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Problem 308 – p. 858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3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Rule = law of state where </a:t>
            </a:r>
            <a:r>
              <a:rPr lang="en-US" b="1" u="sng" dirty="0" smtClean="0"/>
              <a:t>debtor </a:t>
            </a:r>
            <a:r>
              <a:rPr lang="en-US" b="1" dirty="0" smtClean="0"/>
              <a:t>is located.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Unregistered organization = </a:t>
            </a:r>
            <a:r>
              <a:rPr lang="en-US" b="1" dirty="0" smtClean="0"/>
              <a:t>place of business; if more than one, chief </a:t>
            </a:r>
            <a:r>
              <a:rPr lang="en-US" b="1" dirty="0" smtClean="0"/>
              <a:t>executive office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19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Special Cases = Law of state where the </a:t>
            </a:r>
            <a:r>
              <a:rPr lang="en-US" b="1" u="sng" dirty="0" smtClean="0"/>
              <a:t>collateral</a:t>
            </a:r>
            <a:r>
              <a:rPr lang="en-US" b="1" dirty="0" smtClean="0"/>
              <a:t> is located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Perfection is by possession</a:t>
            </a:r>
          </a:p>
          <a:p>
            <a:pPr lvl="1"/>
            <a:r>
              <a:rPr lang="en-US" b="1" dirty="0" smtClean="0"/>
              <a:t>Fixtures</a:t>
            </a:r>
          </a:p>
          <a:p>
            <a:pPr lvl="1"/>
            <a:r>
              <a:rPr lang="en-US" b="1" dirty="0" smtClean="0"/>
              <a:t>Timber</a:t>
            </a:r>
            <a:endParaRPr lang="en-US" b="1" dirty="0"/>
          </a:p>
          <a:p>
            <a:pPr lvl="1"/>
            <a:r>
              <a:rPr lang="en-US" b="1" dirty="0" smtClean="0"/>
              <a:t>Agriculture Liens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Special Rule for Certificate of Title Items =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Law of state which issued most recent certificate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7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state’s law governs how to perfect?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debtor moves to a different state: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reditor has 4 months to perfect under the law of the debtor’s new state.</a:t>
            </a:r>
          </a:p>
          <a:p>
            <a:pPr lvl="2"/>
            <a:r>
              <a:rPr lang="en-US" b="1" dirty="0" smtClean="0"/>
              <a:t>Problem 309 – p. 859</a:t>
            </a:r>
          </a:p>
          <a:p>
            <a:pPr lvl="2"/>
            <a:r>
              <a:rPr lang="en-US" b="1" dirty="0" smtClean="0"/>
              <a:t>Problem 310 – p. 859</a:t>
            </a:r>
          </a:p>
          <a:p>
            <a:pPr lvl="1"/>
            <a:r>
              <a:rPr lang="en-US" b="1" dirty="0" smtClean="0"/>
              <a:t>But, if perfected by possession, continues if perfection is proper method in new state.</a:t>
            </a:r>
          </a:p>
          <a:p>
            <a:pPr lvl="1"/>
            <a:r>
              <a:rPr lang="en-US" b="1" dirty="0" smtClean="0"/>
              <a:t>But, if COT item, perfection continues for as long as it would have under original COT.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3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Creditor Possessing the 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b="1" dirty="0" smtClean="0"/>
              <a:t>The following types of collateral cannot be perfected by possession as there is nothing for the creditor to possess:</a:t>
            </a:r>
          </a:p>
          <a:p>
            <a:pPr lvl="1"/>
            <a:r>
              <a:rPr lang="en-US" b="1" dirty="0" smtClean="0"/>
              <a:t>Accounts</a:t>
            </a:r>
          </a:p>
          <a:p>
            <a:pPr lvl="1"/>
            <a:r>
              <a:rPr lang="en-US" b="1" dirty="0" smtClean="0"/>
              <a:t>Deposit accounts</a:t>
            </a:r>
          </a:p>
          <a:p>
            <a:pPr lvl="1"/>
            <a:r>
              <a:rPr lang="en-US" b="1" dirty="0" smtClean="0"/>
              <a:t>Electronic collateral</a:t>
            </a:r>
          </a:p>
          <a:p>
            <a:pPr lvl="1"/>
            <a:r>
              <a:rPr lang="en-US" b="1" dirty="0" smtClean="0"/>
              <a:t>General intangibles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8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Creditor Possessing the 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b="1" dirty="0" smtClean="0"/>
              <a:t>What is possession?</a:t>
            </a:r>
            <a:endParaRPr lang="en-US" b="1" dirty="0"/>
          </a:p>
        </p:txBody>
      </p:sp>
      <p:pic>
        <p:nvPicPr>
          <p:cNvPr id="1026" name="Picture 2" descr="http://images.wikia.com/naturalinstinctsrpg/images/7/7e/Lili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810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Creditor Possessing the 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b="1" dirty="0" smtClean="0"/>
              <a:t>What is possession?  Undefined in UCC.</a:t>
            </a:r>
            <a:endParaRPr lang="en-US" b="1" dirty="0"/>
          </a:p>
          <a:p>
            <a:pPr lvl="1"/>
            <a:r>
              <a:rPr lang="en-US" b="1" dirty="0" smtClean="0"/>
              <a:t>CR has physical possession.</a:t>
            </a:r>
          </a:p>
          <a:p>
            <a:pPr lvl="1"/>
            <a:r>
              <a:rPr lang="en-US" b="1" dirty="0" smtClean="0"/>
              <a:t>CR’s agent has physical possession.</a:t>
            </a:r>
          </a:p>
          <a:p>
            <a:pPr lvl="1"/>
            <a:r>
              <a:rPr lang="en-US" b="1" dirty="0" smtClean="0"/>
              <a:t>Escrow</a:t>
            </a:r>
          </a:p>
          <a:p>
            <a:pPr lvl="2"/>
            <a:r>
              <a:rPr lang="en-US" b="1" dirty="0" smtClean="0"/>
              <a:t>CR controlling approach</a:t>
            </a:r>
          </a:p>
          <a:p>
            <a:pPr lvl="2"/>
            <a:r>
              <a:rPr lang="en-US" b="1" dirty="0" smtClean="0"/>
              <a:t>DR not controlling approach</a:t>
            </a:r>
          </a:p>
          <a:p>
            <a:pPr lvl="2"/>
            <a:r>
              <a:rPr lang="en-US" b="1" dirty="0" smtClean="0"/>
              <a:t>Problem 296 – p. 826 – Escrow holder (bailee) must acknowledge in an authenticated record that it holds for secured party.</a:t>
            </a:r>
          </a:p>
          <a:p>
            <a:pPr lvl="1"/>
            <a:r>
              <a:rPr lang="en-US" b="1" dirty="0" smtClean="0"/>
              <a:t>Field Warehousing – Problem 297(a), p. 826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8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Perfection by Creditor Possessing the 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b="1" dirty="0" smtClean="0"/>
              <a:t>Loss of possession</a:t>
            </a:r>
            <a:endParaRPr lang="en-US" b="1" dirty="0"/>
          </a:p>
          <a:p>
            <a:pPr lvl="1"/>
            <a:r>
              <a:rPr lang="en-US" b="1" dirty="0" smtClean="0"/>
              <a:t>Perfection lost unless perfected by some other method first.</a:t>
            </a:r>
            <a:endParaRPr lang="en-US" b="1" dirty="0"/>
          </a:p>
          <a:p>
            <a:pPr lvl="1"/>
            <a:r>
              <a:rPr lang="en-US" b="1" dirty="0" smtClean="0"/>
              <a:t>20 </a:t>
            </a:r>
            <a:r>
              <a:rPr lang="en-US" b="1" dirty="0"/>
              <a:t>Day Exception for Instruments, Negotiable Documents, and Certificated </a:t>
            </a:r>
            <a:r>
              <a:rPr lang="en-US" b="1" dirty="0" smtClean="0"/>
              <a:t>Securities</a:t>
            </a:r>
          </a:p>
          <a:p>
            <a:pPr lvl="1"/>
            <a:r>
              <a:rPr lang="en-US" b="1" dirty="0" smtClean="0"/>
              <a:t>Problem 297(b)-(d), p. 827</a:t>
            </a:r>
          </a:p>
          <a:p>
            <a:pPr lvl="1"/>
            <a:r>
              <a:rPr lang="en-US" b="1" dirty="0" smtClean="0"/>
              <a:t>Problem 298, p. 827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1539</TotalTime>
  <Words>1425</Words>
  <Application>Microsoft Office PowerPoint</Application>
  <PresentationFormat>On-screen Show (4:3)</PresentationFormat>
  <Paragraphs>308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Module</vt:lpstr>
      <vt:lpstr>Perfection</vt:lpstr>
      <vt:lpstr>Perfection – Generally</vt:lpstr>
      <vt:lpstr>The Three Pigs Analogy</vt:lpstr>
      <vt:lpstr>Elements of Perfection</vt:lpstr>
      <vt:lpstr>Perfection by Creditor Possessing the Collateral</vt:lpstr>
      <vt:lpstr>Perfection by Creditor Possessing the Collateral</vt:lpstr>
      <vt:lpstr>Perfection by Creditor Possessing the Collateral</vt:lpstr>
      <vt:lpstr>Perfection by Creditor Possessing the Collateral</vt:lpstr>
      <vt:lpstr>Perfection by Creditor Possessing the Collateral</vt:lpstr>
      <vt:lpstr>Automatic Permanent Perfection</vt:lpstr>
      <vt:lpstr>Automatic Permanent Perfection</vt:lpstr>
      <vt:lpstr>Automatic Permanent Perfection</vt:lpstr>
      <vt:lpstr>Perfection Review</vt:lpstr>
      <vt:lpstr>Automatic Permanent Perfection</vt:lpstr>
      <vt:lpstr>Automatic Permanent Perfection</vt:lpstr>
      <vt:lpstr>Automatic Temporary Perfection</vt:lpstr>
      <vt:lpstr>Automatic Temporary Perfection</vt:lpstr>
      <vt:lpstr>Automatic Temporary Perfection</vt:lpstr>
      <vt:lpstr>Automatic Temporary Perfection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Filing a Financing Statement</vt:lpstr>
      <vt:lpstr>Perfection by Control</vt:lpstr>
      <vt:lpstr>Perfection by Notation on Certificate of Title</vt:lpstr>
      <vt:lpstr>Perfection by Notation on Certificate of Title</vt:lpstr>
      <vt:lpstr>Perfection by Notation on Certificate of Title</vt:lpstr>
      <vt:lpstr>Perfection by Notation on Certificate of Title</vt:lpstr>
      <vt:lpstr>Perfection by Notation on Certificate of Title</vt:lpstr>
      <vt:lpstr>Multistate Transactions</vt:lpstr>
      <vt:lpstr>What state’s law governs how to perfect?</vt:lpstr>
      <vt:lpstr>What state’s law governs how to perfect?</vt:lpstr>
      <vt:lpstr>What state’s law governs how to perfect?</vt:lpstr>
      <vt:lpstr>What state’s law governs how to perfect?</vt:lpstr>
      <vt:lpstr>What state’s law governs how to perfect?</vt:lpstr>
      <vt:lpstr>What state’s law governs how to perfect?</vt:lpstr>
      <vt:lpstr>What state’s law governs how to perfect?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Attachment</dc:title>
  <dc:creator>Gerry W. Beyer</dc:creator>
  <cp:lastModifiedBy>Gerry W. Beyer</cp:lastModifiedBy>
  <cp:revision>39</cp:revision>
  <dcterms:created xsi:type="dcterms:W3CDTF">2011-10-17T14:39:23Z</dcterms:created>
  <dcterms:modified xsi:type="dcterms:W3CDTF">2011-10-26T18:21:10Z</dcterms:modified>
</cp:coreProperties>
</file>