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5CEA3E-69DB-4479-A660-A329F1450ACB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B9B9CF0-BF2B-4FBC-A9A4-B15BCBE60B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agreements.realdealdocs.com/Security-Agreement/texa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2133600"/>
            <a:ext cx="3733800" cy="911352"/>
          </a:xfrm>
        </p:spPr>
        <p:txBody>
          <a:bodyPr/>
          <a:lstStyle/>
          <a:p>
            <a:r>
              <a:rPr lang="en-US" dirty="0" smtClean="0"/>
              <a:t>Attachment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5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3.  Control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Method for deposit accounts, electronic chattel paper, and investment property.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Creditor has the right to sell or cash in the collateral without further action from the debtor.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Analogous to possession for these intangibles.</a:t>
            </a:r>
          </a:p>
        </p:txBody>
      </p:sp>
    </p:spTree>
    <p:extLst>
      <p:ext uri="{BB962C8B-B14F-4D97-AF65-F5344CB8AC3E}">
        <p14:creationId xmlns:p14="http://schemas.microsoft.com/office/powerpoint/2010/main" val="402432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Debtor has rights in the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Ownership</a:t>
            </a:r>
          </a:p>
          <a:p>
            <a:endParaRPr lang="en-US" b="1" dirty="0"/>
          </a:p>
          <a:p>
            <a:r>
              <a:rPr lang="en-US" b="1" dirty="0" smtClean="0"/>
              <a:t>Identification to the contract</a:t>
            </a:r>
          </a:p>
          <a:p>
            <a:endParaRPr lang="en-US" b="1" dirty="0"/>
          </a:p>
          <a:p>
            <a:r>
              <a:rPr lang="en-US" b="1" dirty="0" smtClean="0"/>
              <a:t>Permission</a:t>
            </a:r>
          </a:p>
          <a:p>
            <a:endParaRPr lang="en-US" b="1" dirty="0"/>
          </a:p>
          <a:p>
            <a:r>
              <a:rPr lang="en-US" b="1" dirty="0" smtClean="0"/>
              <a:t>Problem 295, p. 820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622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After-Acquired Property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Using new property acquisitions as collateral for old loan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Very common with inventory – the floating lien.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Consumer good limitation – property acquired within 10 days of creditor giving value.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Commercial tort claim limitation – ineffective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42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Future Advance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Collateral will serve as collateral for future loans.</a:t>
            </a:r>
          </a:p>
          <a:p>
            <a:endParaRPr lang="en-US" b="1" dirty="0"/>
          </a:p>
          <a:p>
            <a:r>
              <a:rPr lang="en-US" b="1" dirty="0" smtClean="0"/>
              <a:t>A “line of credit” arrangement.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995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Attachment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Process by which a security interest is created and becomes enforceable against the debtor so the creditor can repossess the collateral if the debtor defaults (e.g., does not pay).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25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Attachment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Creditor gave </a:t>
            </a:r>
            <a:r>
              <a:rPr lang="en-US" b="1" u="sng" dirty="0" smtClean="0"/>
              <a:t>V</a:t>
            </a:r>
            <a:r>
              <a:rPr lang="en-US" b="1" dirty="0" smtClean="0"/>
              <a:t>alue</a:t>
            </a:r>
          </a:p>
          <a:p>
            <a:endParaRPr lang="en-US" b="1" dirty="0"/>
          </a:p>
          <a:p>
            <a:r>
              <a:rPr lang="en-US" b="1" dirty="0" smtClean="0"/>
              <a:t>2.  </a:t>
            </a:r>
            <a:r>
              <a:rPr lang="en-US" b="1" u="sng" dirty="0" smtClean="0"/>
              <a:t>C</a:t>
            </a:r>
            <a:r>
              <a:rPr lang="en-US" b="1" dirty="0" smtClean="0"/>
              <a:t>ontract – The Security Agreement</a:t>
            </a:r>
          </a:p>
          <a:p>
            <a:endParaRPr lang="en-US" b="1" dirty="0"/>
          </a:p>
          <a:p>
            <a:r>
              <a:rPr lang="en-US" b="1" dirty="0" smtClean="0"/>
              <a:t>3. Debtor has </a:t>
            </a:r>
            <a:r>
              <a:rPr lang="en-US" b="1" u="sng" dirty="0" smtClean="0"/>
              <a:t>R</a:t>
            </a:r>
            <a:r>
              <a:rPr lang="en-US" b="1" dirty="0" smtClean="0"/>
              <a:t>ights in the Collateral</a:t>
            </a:r>
          </a:p>
          <a:p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Elements may occur in any order but no attachment until all three satisfied.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Creditor Gives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Creditor must “deserve” the right to repossess, for example: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 loans money to DR.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CR gives </a:t>
            </a:r>
            <a:r>
              <a:rPr lang="en-US" b="1" dirty="0" err="1" smtClean="0"/>
              <a:t>DR</a:t>
            </a:r>
            <a:r>
              <a:rPr lang="en-US" b="1" dirty="0"/>
              <a:t> </a:t>
            </a:r>
            <a:r>
              <a:rPr lang="en-US" b="1" dirty="0" smtClean="0"/>
              <a:t>goods on credit.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88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contract between the debtor and creditor in which the debtor gives the creditor a security interest in the collateral.</a:t>
            </a:r>
          </a:p>
          <a:p>
            <a:endParaRPr lang="en-US" b="1" dirty="0"/>
          </a:p>
          <a:p>
            <a:r>
              <a:rPr lang="en-US" b="1" dirty="0" smtClean="0"/>
              <a:t>Methods of proving the security agreement (Statute of Frauds):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156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Oral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Only if collateral is in the creditor’s possession.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“Pledge”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Creditor has duty to take reasonable care of the collateral.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461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2. Authenticated Record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a. Evidence of Record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Written, or</a:t>
            </a:r>
          </a:p>
          <a:p>
            <a:pPr lvl="2"/>
            <a:r>
              <a:rPr lang="en-US" b="1" dirty="0" smtClean="0"/>
              <a:t>Electronic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Signed physically or electronically.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Problem 282, p. 804</a:t>
            </a:r>
          </a:p>
        </p:txBody>
      </p:sp>
    </p:spTree>
    <p:extLst>
      <p:ext uri="{BB962C8B-B14F-4D97-AF65-F5344CB8AC3E}">
        <p14:creationId xmlns:p14="http://schemas.microsoft.com/office/powerpoint/2010/main" val="332973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Authenticated Record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b.  Description of collateral – reasonable identification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Exact (serial number) test rejected.</a:t>
            </a:r>
          </a:p>
          <a:p>
            <a:pPr lvl="2"/>
            <a:r>
              <a:rPr lang="en-US" b="1" dirty="0" smtClean="0"/>
              <a:t>Description by type allowed except for consumer goods and commercial tort claims.</a:t>
            </a:r>
          </a:p>
          <a:p>
            <a:pPr lvl="2"/>
            <a:r>
              <a:rPr lang="en-US" b="1" dirty="0" smtClean="0"/>
              <a:t>Super generic descriptions not allowed.</a:t>
            </a:r>
          </a:p>
        </p:txBody>
      </p:sp>
    </p:spTree>
    <p:extLst>
      <p:ext uri="{BB962C8B-B14F-4D97-AF65-F5344CB8AC3E}">
        <p14:creationId xmlns:p14="http://schemas.microsoft.com/office/powerpoint/2010/main" val="28851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The Security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2. Authenticated </a:t>
            </a:r>
            <a:r>
              <a:rPr lang="en-US" b="1" dirty="0" smtClean="0"/>
              <a:t>Record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Normally, security agreements are long, detailed contracts.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Especially important are actions constituting default.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Follow this link to read an assortment of real security agreements: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1600" b="1" dirty="0">
                <a:hlinkClick r:id="rId2"/>
              </a:rPr>
              <a:t>http://agreements.realdealdocs.com/Security-Agreement/texas</a:t>
            </a:r>
            <a:r>
              <a:rPr lang="en-US" sz="1600" b="1" dirty="0" smtClean="0">
                <a:hlinkClick r:id="rId2"/>
              </a:rPr>
              <a:t>/</a:t>
            </a:r>
            <a:r>
              <a:rPr lang="en-US" sz="1600" b="1" dirty="0" smtClean="0"/>
              <a:t>.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5188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244</TotalTime>
  <Words>409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Module</vt:lpstr>
      <vt:lpstr>Attachment</vt:lpstr>
      <vt:lpstr>Attachment Defined</vt:lpstr>
      <vt:lpstr>Elements of Attachment</vt:lpstr>
      <vt:lpstr>1. Creditor Gives Value</vt:lpstr>
      <vt:lpstr>2.  The Security Agreement</vt:lpstr>
      <vt:lpstr>2.  The Security Agreement</vt:lpstr>
      <vt:lpstr>2.  The Security Agreement</vt:lpstr>
      <vt:lpstr>2.  The Security Agreement</vt:lpstr>
      <vt:lpstr>2.  The Security Agreement</vt:lpstr>
      <vt:lpstr>2.  The Security Agreement</vt:lpstr>
      <vt:lpstr>3. Debtor has rights in the collateral</vt:lpstr>
      <vt:lpstr>After-Acquired Property Provisions</vt:lpstr>
      <vt:lpstr>Future Advance Provisions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Attachment</dc:title>
  <dc:creator>Gerry W. Beyer</dc:creator>
  <cp:lastModifiedBy>Gerry W. Beyer</cp:lastModifiedBy>
  <cp:revision>7</cp:revision>
  <dcterms:created xsi:type="dcterms:W3CDTF">2011-10-17T14:39:23Z</dcterms:created>
  <dcterms:modified xsi:type="dcterms:W3CDTF">2011-10-17T18:44:22Z</dcterms:modified>
</cp:coreProperties>
</file>