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1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9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7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3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4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9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8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ensiblecopyrightsolutions.tripod.com/sitebuildercontent/sitebuilderpictures/copyright-symbol.jpg&amp;imgrefurl=http://sensiblecopyrightsolutions.tripod.com/&amp;usg=__QwctfxiGaktYrlciD0OXcaEHZ5E=&amp;h=475&amp;w=487&amp;sz=27&amp;hl=en&amp;start=3&amp;itbs=1&amp;tbnid=6WcIbyeKmx1cnM:&amp;tbnh=126&amp;tbnw=129&amp;prev=/images?q=copyright&amp;hl=en&amp;sa=X&amp;rlz=1T4RNWN_enUS252US252&amp;tbs=isch:1&amp;prmd=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imgres?imgurl=http://coromandal.files.wordpress.com/2009/06/trademark.jpg&amp;imgrefurl=http://coromandal.wordpress.com/2009/06/23/goin-back-to-houston-tm/trademark/&amp;usg=__60b2w0jFiHCCYcCRTIonGEGjWhM=&amp;h=500&amp;w=500&amp;sz=100&amp;hl=en&amp;start=1&amp;itbs=1&amp;tbnid=7ubpeQgMbFZixM:&amp;tbnh=130&amp;tbnw=130&amp;prev=/images?q=trademark&amp;hl=en&amp;rlz=1T4RNWN_enUS252US252&amp;tbs=isch:1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8077200" cy="1673352"/>
          </a:xfrm>
        </p:spPr>
        <p:txBody>
          <a:bodyPr/>
          <a:lstStyle/>
          <a:p>
            <a:r>
              <a:rPr lang="en-US" dirty="0" smtClean="0"/>
              <a:t>Classification of Collateral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4931664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Multiple Uses – principal use is determinative</a:t>
            </a:r>
          </a:p>
          <a:p>
            <a:endParaRPr lang="en-US" sz="3200" b="1" dirty="0"/>
          </a:p>
          <a:p>
            <a:r>
              <a:rPr lang="en-US" sz="3200" b="1" dirty="0" smtClean="0"/>
              <a:t>CR may usually rely on DR’s statement of intended use.</a:t>
            </a:r>
          </a:p>
          <a:p>
            <a:endParaRPr lang="en-US" sz="3200" b="1" dirty="0"/>
          </a:p>
          <a:p>
            <a:r>
              <a:rPr lang="en-US" sz="3200" b="1" dirty="0" smtClean="0"/>
              <a:t>Later change in use does not change category.</a:t>
            </a:r>
          </a:p>
          <a:p>
            <a:endParaRPr lang="en-US" sz="3200" b="1" dirty="0"/>
          </a:p>
          <a:p>
            <a:r>
              <a:rPr lang="en-US" sz="3200" b="1" dirty="0" smtClean="0"/>
              <a:t>But, be safe – perfect for all uses!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1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47030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Instruments (represent money) </a:t>
            </a:r>
            <a:r>
              <a:rPr lang="en-US" sz="3200" b="1" dirty="0" smtClean="0"/>
              <a:t>– notes, drafts, checks, CDs</a:t>
            </a:r>
            <a:endParaRPr lang="en-US" sz="3200" b="1" dirty="0"/>
          </a:p>
        </p:txBody>
      </p:sp>
      <p:pic>
        <p:nvPicPr>
          <p:cNvPr id="49154" name="Picture 2" descr="http://www.skrtic.com/images/Space/Astronaut%20Charles%20Conrad%20-%20Signed%20Check%20(Small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57570"/>
            <a:ext cx="6116482" cy="2838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5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Warehouse receipt – goods in storage</a:t>
            </a:r>
            <a:endParaRPr lang="en-US" sz="3200" b="1" dirty="0"/>
          </a:p>
        </p:txBody>
      </p:sp>
      <p:pic>
        <p:nvPicPr>
          <p:cNvPr id="50178" name="Picture 2" descr="http://www.professorbeyer.com/Commerical-Law/Warehouse_Receip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94" y="2743200"/>
            <a:ext cx="7028791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9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Bill </a:t>
            </a:r>
            <a:r>
              <a:rPr lang="en-US" sz="3200" b="1" dirty="0" smtClean="0"/>
              <a:t>of </a:t>
            </a:r>
            <a:r>
              <a:rPr lang="en-US" sz="3200" b="1" dirty="0" smtClean="0"/>
              <a:t>lading – goods in transit</a:t>
            </a:r>
            <a:endParaRPr lang="en-US" sz="3200" b="1" dirty="0"/>
          </a:p>
        </p:txBody>
      </p:sp>
      <p:pic>
        <p:nvPicPr>
          <p:cNvPr id="51202" name="Picture 2" descr="http://www.professorbeyer.com/Commerical-Law/Bill_of_Lad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2880331" cy="3737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Chattel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47792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Monetary Obligation</a:t>
            </a:r>
          </a:p>
          <a:p>
            <a:pPr lvl="1"/>
            <a:r>
              <a:rPr lang="en-US" b="1" dirty="0" smtClean="0"/>
              <a:t>E.g., promissory note</a:t>
            </a:r>
            <a:endParaRPr lang="en-US" b="1" dirty="0"/>
          </a:p>
          <a:p>
            <a:pPr>
              <a:buNone/>
            </a:pPr>
            <a:endParaRPr lang="en-US" sz="3200" b="1" dirty="0"/>
          </a:p>
          <a:p>
            <a:pPr>
              <a:buNone/>
            </a:pPr>
            <a:r>
              <a:rPr lang="en-US" sz="3200" b="1" dirty="0" smtClean="0"/>
              <a:t>			plus</a:t>
            </a:r>
            <a:endParaRPr lang="en-US" sz="3200" b="1" dirty="0"/>
          </a:p>
          <a:p>
            <a:pPr>
              <a:buNone/>
            </a:pPr>
            <a:endParaRPr lang="en-US" sz="3200" b="1" dirty="0"/>
          </a:p>
          <a:p>
            <a:r>
              <a:rPr lang="en-US" sz="3200" b="1" dirty="0" smtClean="0"/>
              <a:t>Security </a:t>
            </a:r>
            <a:r>
              <a:rPr lang="en-US" sz="3200" b="1" dirty="0"/>
              <a:t>interest in or lease of goods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67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8610600" cy="487680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Right to money </a:t>
            </a:r>
            <a:r>
              <a:rPr lang="en-US" sz="3200" b="1" dirty="0" smtClean="0"/>
              <a:t>for</a:t>
            </a:r>
          </a:p>
          <a:p>
            <a:pPr lvl="1"/>
            <a:r>
              <a:rPr lang="en-US" b="1" dirty="0" smtClean="0"/>
              <a:t>Goods </a:t>
            </a:r>
            <a:r>
              <a:rPr lang="en-US" b="1" dirty="0" smtClean="0"/>
              <a:t>sold or </a:t>
            </a:r>
            <a:r>
              <a:rPr lang="en-US" b="1" dirty="0" smtClean="0"/>
              <a:t>leased, or</a:t>
            </a:r>
          </a:p>
          <a:p>
            <a:pPr lvl="1"/>
            <a:r>
              <a:rPr lang="en-US" b="1" dirty="0" smtClean="0"/>
              <a:t>Services </a:t>
            </a:r>
            <a:r>
              <a:rPr lang="en-US" b="1" dirty="0" smtClean="0"/>
              <a:t>rendered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sz="3200" b="1" i="1" dirty="0" smtClean="0"/>
              <a:t>Not</a:t>
            </a:r>
            <a:r>
              <a:rPr lang="en-US" sz="3200" b="1" dirty="0" smtClean="0"/>
              <a:t> evidenced by an instrument or chattel paper</a:t>
            </a:r>
            <a:r>
              <a:rPr lang="en-US" sz="3200" b="1" dirty="0" smtClean="0"/>
              <a:t>.</a:t>
            </a:r>
          </a:p>
          <a:p>
            <a:endParaRPr lang="en-US" sz="3200" b="1" i="1" dirty="0"/>
          </a:p>
          <a:p>
            <a:r>
              <a:rPr lang="en-US" sz="3200" b="1" dirty="0" smtClean="0"/>
              <a:t>Includes:</a:t>
            </a:r>
          </a:p>
          <a:p>
            <a:pPr lvl="1"/>
            <a:r>
              <a:rPr lang="en-US" b="1" dirty="0" smtClean="0"/>
              <a:t>Contract rights not yet earned by performance</a:t>
            </a:r>
          </a:p>
          <a:p>
            <a:pPr lvl="1"/>
            <a:r>
              <a:rPr lang="en-US" b="1" dirty="0" smtClean="0"/>
              <a:t>Computer software license fees</a:t>
            </a:r>
          </a:p>
          <a:p>
            <a:pPr lvl="1"/>
            <a:r>
              <a:rPr lang="en-US" b="1" dirty="0" smtClean="0"/>
              <a:t>Credit card receivables</a:t>
            </a:r>
          </a:p>
          <a:p>
            <a:pPr lvl="1"/>
            <a:r>
              <a:rPr lang="en-US" b="1" dirty="0" smtClean="0"/>
              <a:t>Health care receivables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56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Checking </a:t>
            </a:r>
            <a:r>
              <a:rPr lang="en-US" sz="3600" b="1" dirty="0" smtClean="0"/>
              <a:t>or savings </a:t>
            </a:r>
            <a:r>
              <a:rPr lang="en-US" sz="3600" b="1" dirty="0" smtClean="0"/>
              <a:t>account in a business transaction</a:t>
            </a:r>
            <a:endParaRPr lang="en-US" sz="3600" b="1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951329"/>
            <a:ext cx="2906076" cy="346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errimack-valley-fcu.org/images/pictures/stockphotos/Person_Writing_Che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4" y="3657600"/>
            <a:ext cx="355231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Stocks, bonds, mutual funds, commodity contracts, etc.</a:t>
            </a:r>
            <a:endParaRPr lang="en-US" sz="3200" b="1" dirty="0"/>
          </a:p>
        </p:txBody>
      </p:sp>
      <p:pic>
        <p:nvPicPr>
          <p:cNvPr id="53250" name="Picture 2" descr="http://www.billionairescapital.com/pics/stocks_bond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743200"/>
            <a:ext cx="3411682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5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Tort Claims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hinchnewman.com/wp-content/uploads/2010/12/thumbnail-e1294331418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79776"/>
            <a:ext cx="7606718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Intangibles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342" y="5486400"/>
            <a:ext cx="8458200" cy="816864"/>
          </a:xfrm>
        </p:spPr>
        <p:txBody>
          <a:bodyPr/>
          <a:lstStyle/>
          <a:p>
            <a:r>
              <a:rPr lang="en-US" b="1" dirty="0" smtClean="0"/>
              <a:t>Payment intangible if benefit is to receive money.</a:t>
            </a:r>
            <a:endParaRPr lang="en-US" b="1" dirty="0"/>
          </a:p>
        </p:txBody>
      </p:sp>
      <p:pic>
        <p:nvPicPr>
          <p:cNvPr id="56322" name="Picture 2" descr="Ballard liquor license, 1906 by Seattle Municipal Archiv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55198" cy="3276600"/>
          </a:xfrm>
          <a:prstGeom prst="rect">
            <a:avLst/>
          </a:prstGeom>
          <a:noFill/>
        </p:spPr>
      </p:pic>
      <p:pic>
        <p:nvPicPr>
          <p:cNvPr id="56324" name="Picture 4" descr="http://t0.gstatic.com/images?q=tbn:6WcIbyeKmx1cnM:http://sensiblecopyrightsolutions.tripod.com/sitebuildercontent/sitebuilderpictures/copyright-symb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605" y="1761363"/>
            <a:ext cx="1228725" cy="1200150"/>
          </a:xfrm>
          <a:prstGeom prst="rect">
            <a:avLst/>
          </a:prstGeom>
          <a:noFill/>
        </p:spPr>
      </p:pic>
      <p:pic>
        <p:nvPicPr>
          <p:cNvPr id="56326" name="Picture 6" descr="http://t1.gstatic.com/images?q=tbn:7ubpeQgMbFZixM:http://coromandal.files.wordpress.com/2009/06/trademar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0675" y="3442716"/>
            <a:ext cx="123825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6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Critical importance as many rules depend on type of collateral.</a:t>
            </a:r>
          </a:p>
          <a:p>
            <a:endParaRPr lang="en-US" b="1" dirty="0"/>
          </a:p>
          <a:p>
            <a:r>
              <a:rPr lang="en-US" b="1" dirty="0" smtClean="0"/>
              <a:t>Categories are mutually exclusive.</a:t>
            </a:r>
          </a:p>
          <a:p>
            <a:endParaRPr lang="en-US" b="1" dirty="0"/>
          </a:p>
          <a:p>
            <a:r>
              <a:rPr lang="en-US" b="1" dirty="0" smtClean="0"/>
              <a:t>Debtor’s use is determinative.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6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the debtor receives (money or other property) upon collateral disposition:</a:t>
            </a:r>
          </a:p>
          <a:p>
            <a:pPr lvl="1"/>
            <a:r>
              <a:rPr lang="en-US" b="1" dirty="0" smtClean="0"/>
              <a:t>Sale</a:t>
            </a:r>
          </a:p>
          <a:p>
            <a:pPr lvl="1"/>
            <a:r>
              <a:rPr lang="en-US" b="1" dirty="0" smtClean="0"/>
              <a:t>Exchange</a:t>
            </a:r>
          </a:p>
          <a:p>
            <a:pPr lvl="1"/>
            <a:r>
              <a:rPr lang="en-US" b="1" dirty="0" smtClean="0"/>
              <a:t>Collection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Proceeds may be collateral CR could not have obtained an interest in originally.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66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Problem 275 – p. 792</a:t>
            </a:r>
          </a:p>
          <a:p>
            <a:endParaRPr lang="en-US" b="1" dirty="0"/>
          </a:p>
          <a:p>
            <a:r>
              <a:rPr lang="en-US" b="1" dirty="0" smtClean="0"/>
              <a:t>Problem 276 – p. 798</a:t>
            </a:r>
          </a:p>
          <a:p>
            <a:endParaRPr lang="en-US" b="1" dirty="0"/>
          </a:p>
          <a:p>
            <a:r>
              <a:rPr lang="en-US" b="1" dirty="0" smtClean="0"/>
              <a:t>Problem 277 – p. 799</a:t>
            </a:r>
          </a:p>
          <a:p>
            <a:endParaRPr lang="en-US" b="1" dirty="0"/>
          </a:p>
          <a:p>
            <a:r>
              <a:rPr lang="en-US" b="1" dirty="0" smtClean="0"/>
              <a:t>Problem 278 – p. 799</a:t>
            </a:r>
          </a:p>
          <a:p>
            <a:endParaRPr lang="en-US" b="1" dirty="0"/>
          </a:p>
          <a:p>
            <a:r>
              <a:rPr lang="en-US" b="1" dirty="0" smtClean="0"/>
              <a:t>Problem 279 – p. 802</a:t>
            </a:r>
          </a:p>
          <a:p>
            <a:endParaRPr lang="en-US" b="1" dirty="0"/>
          </a:p>
          <a:p>
            <a:r>
              <a:rPr lang="en-US" b="1" dirty="0" smtClean="0"/>
              <a:t>Problem 280 – p. 802</a:t>
            </a:r>
          </a:p>
          <a:p>
            <a:endParaRPr lang="en-US" b="1" dirty="0"/>
          </a:p>
          <a:p>
            <a:r>
              <a:rPr lang="en-US" b="1" dirty="0" smtClean="0"/>
              <a:t>Problem 281 – p. 802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0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Moveable </a:t>
            </a:r>
            <a:r>
              <a:rPr lang="en-US" b="1" dirty="0" smtClean="0"/>
              <a:t>items and </a:t>
            </a:r>
            <a:r>
              <a:rPr lang="en-US" b="1" dirty="0" smtClean="0"/>
              <a:t>fixtures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Specific Inclusions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Specific Exclusions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2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1.  Consumer Goods – personal, family, or household purposes</a:t>
            </a:r>
            <a:endParaRPr lang="en-US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098" y="3124199"/>
            <a:ext cx="4361301" cy="341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9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Equipment – business purposes</a:t>
            </a:r>
            <a:endParaRPr lang="en-US" sz="3200" b="1" dirty="0"/>
          </a:p>
        </p:txBody>
      </p:sp>
      <p:pic>
        <p:nvPicPr>
          <p:cNvPr id="6145" name="Picture 1" descr="Industries requiring large parts for heavy equipment, like agriculture and construction, demand precision parts that are rugged enough to perform in the toughest conditions – day in and day out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749971" cy="3887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48554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 Inventory</a:t>
            </a:r>
          </a:p>
          <a:p>
            <a:endParaRPr lang="en-US" sz="3200" b="1" dirty="0"/>
          </a:p>
          <a:p>
            <a:pPr lvl="1"/>
            <a:r>
              <a:rPr lang="en-US" b="1" dirty="0" smtClean="0"/>
              <a:t>Held for sale</a:t>
            </a:r>
          </a:p>
          <a:p>
            <a:pPr lvl="1"/>
            <a:r>
              <a:rPr lang="en-US" b="1" dirty="0" smtClean="0"/>
              <a:t>Held for lease</a:t>
            </a:r>
          </a:p>
          <a:p>
            <a:pPr lvl="1"/>
            <a:r>
              <a:rPr lang="en-US" b="1" dirty="0" smtClean="0"/>
              <a:t>Raw material</a:t>
            </a:r>
          </a:p>
          <a:p>
            <a:pPr lvl="1"/>
            <a:r>
              <a:rPr lang="en-US" b="1" dirty="0" smtClean="0"/>
              <a:t>Work in</a:t>
            </a:r>
            <a:br>
              <a:rPr lang="en-US" b="1" dirty="0" smtClean="0"/>
            </a:br>
            <a:r>
              <a:rPr lang="en-US" b="1" dirty="0" smtClean="0"/>
              <a:t>progress</a:t>
            </a:r>
          </a:p>
          <a:p>
            <a:pPr lvl="1"/>
            <a:r>
              <a:rPr lang="en-US" b="1" dirty="0" smtClean="0"/>
              <a:t>Consumed</a:t>
            </a:r>
            <a:br>
              <a:rPr lang="en-US" b="1" dirty="0" smtClean="0"/>
            </a:br>
            <a:r>
              <a:rPr lang="en-US" b="1" dirty="0" smtClean="0"/>
              <a:t>materials</a:t>
            </a:r>
            <a:endParaRPr lang="en-US" b="1" dirty="0"/>
          </a:p>
        </p:txBody>
      </p:sp>
      <p:pic>
        <p:nvPicPr>
          <p:cNvPr id="45058" name="Picture 2" descr="http://knowmediablog.com/proskates/wp-content/uploads/2010/04/invento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90800"/>
            <a:ext cx="4791718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/>
          <a:lstStyle/>
          <a:p>
            <a:r>
              <a:rPr lang="en-US" sz="3200" b="1" dirty="0" smtClean="0"/>
              <a:t>4.  Farm Products – crops &amp; livestock</a:t>
            </a:r>
            <a:endParaRPr lang="en-US" dirty="0"/>
          </a:p>
        </p:txBody>
      </p:sp>
      <p:pic>
        <p:nvPicPr>
          <p:cNvPr id="46082" name="Picture 2" descr="http://www.mainehighlandfarm.com/images/augustharves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0812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2" descr="http://www.ohiolibertycouncil.org/newsletter/2009-10-08/Issue2_files/visual_editor_preview_data_002/live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536" y="2514600"/>
            <a:ext cx="3568699" cy="3806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7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4855464"/>
          </a:xfrm>
        </p:spPr>
        <p:txBody>
          <a:bodyPr/>
          <a:lstStyle/>
          <a:p>
            <a:r>
              <a:rPr lang="en-US" sz="3200" b="1" dirty="0" smtClean="0"/>
              <a:t>4.  Farm Products – crops &amp; livestock</a:t>
            </a:r>
          </a:p>
          <a:p>
            <a:endParaRPr lang="en-US" sz="3200" b="1" dirty="0"/>
          </a:p>
          <a:p>
            <a:pPr lvl="1"/>
            <a:r>
              <a:rPr lang="en-US" b="1" dirty="0" smtClean="0"/>
              <a:t>In possession of farmer who grew or raised the farm product, and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In an unmanufactured condition.</a:t>
            </a:r>
          </a:p>
        </p:txBody>
      </p:sp>
    </p:spTree>
    <p:extLst>
      <p:ext uri="{BB962C8B-B14F-4D97-AF65-F5344CB8AC3E}">
        <p14:creationId xmlns:p14="http://schemas.microsoft.com/office/powerpoint/2010/main" val="4255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816864"/>
          </a:xfrm>
        </p:spPr>
        <p:txBody>
          <a:bodyPr/>
          <a:lstStyle/>
          <a:p>
            <a:r>
              <a:rPr lang="en-US" b="1" dirty="0" smtClean="0"/>
              <a:t>The “Egg” Example</a:t>
            </a:r>
            <a:endParaRPr lang="en-US" b="1" dirty="0"/>
          </a:p>
        </p:txBody>
      </p:sp>
      <p:pic>
        <p:nvPicPr>
          <p:cNvPr id="48130" name="Picture 2" descr="http://idology.files.wordpress.com/2009/03/eg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31447"/>
            <a:ext cx="3886200" cy="3692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4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312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Classification of Collateral</vt:lpstr>
      <vt:lpstr>Basic Concepts</vt:lpstr>
      <vt:lpstr>Goods</vt:lpstr>
      <vt:lpstr>Goods</vt:lpstr>
      <vt:lpstr>Goods</vt:lpstr>
      <vt:lpstr>Goods</vt:lpstr>
      <vt:lpstr>Goods</vt:lpstr>
      <vt:lpstr>Goods</vt:lpstr>
      <vt:lpstr>Goods</vt:lpstr>
      <vt:lpstr>Goods</vt:lpstr>
      <vt:lpstr>Instruments</vt:lpstr>
      <vt:lpstr>Documents</vt:lpstr>
      <vt:lpstr>Documents</vt:lpstr>
      <vt:lpstr>Chattel Paper</vt:lpstr>
      <vt:lpstr>Account</vt:lpstr>
      <vt:lpstr>Deposit accounts</vt:lpstr>
      <vt:lpstr>Investment Property</vt:lpstr>
      <vt:lpstr>Commercial Tort Claims</vt:lpstr>
      <vt:lpstr>General Intangibles</vt:lpstr>
      <vt:lpstr>Proceeds</vt:lpstr>
      <vt:lpstr>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Collateral</dc:title>
  <dc:creator>Gerry W. Beyer</dc:creator>
  <cp:lastModifiedBy>Gerry W. Beyer</cp:lastModifiedBy>
  <cp:revision>7</cp:revision>
  <dcterms:created xsi:type="dcterms:W3CDTF">2011-10-12T17:52:41Z</dcterms:created>
  <dcterms:modified xsi:type="dcterms:W3CDTF">2011-10-12T21:15:08Z</dcterms:modified>
</cp:coreProperties>
</file>