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73" r:id="rId2"/>
    <p:sldId id="257" r:id="rId3"/>
    <p:sldId id="274" r:id="rId4"/>
    <p:sldId id="275" r:id="rId5"/>
    <p:sldId id="284" r:id="rId6"/>
    <p:sldId id="261" r:id="rId7"/>
    <p:sldId id="278" r:id="rId8"/>
    <p:sldId id="262" r:id="rId9"/>
    <p:sldId id="263" r:id="rId10"/>
    <p:sldId id="276" r:id="rId11"/>
    <p:sldId id="277" r:id="rId12"/>
    <p:sldId id="266" r:id="rId13"/>
    <p:sldId id="279" r:id="rId14"/>
    <p:sldId id="285" r:id="rId15"/>
    <p:sldId id="280" r:id="rId16"/>
    <p:sldId id="286" r:id="rId17"/>
    <p:sldId id="287" r:id="rId18"/>
    <p:sldId id="288" r:id="rId19"/>
    <p:sldId id="267" r:id="rId20"/>
    <p:sldId id="268" r:id="rId21"/>
    <p:sldId id="269" r:id="rId22"/>
    <p:sldId id="270" r:id="rId23"/>
    <p:sldId id="271" r:id="rId24"/>
    <p:sldId id="272" r:id="rId25"/>
    <p:sldId id="289" r:id="rId26"/>
    <p:sldId id="290" r:id="rId27"/>
    <p:sldId id="291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148F1D-4370-4C87-AD0A-568EA33C29E1}" type="datetimeFigureOut">
              <a:rPr lang="en-US" smtClean="0"/>
              <a:t>10/12/2011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2E0AD8-DC9B-429B-BA3D-03E64DC82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633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2E0AD8-DC9B-429B-BA3D-03E64DC8208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5178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24AFC-3B71-4C19-8BF7-E2667179E3D2}" type="datetimeFigureOut">
              <a:rPr lang="en-US" smtClean="0">
                <a:solidFill>
                  <a:prstClr val="white">
                    <a:tint val="95000"/>
                  </a:prstClr>
                </a:solidFill>
              </a:rPr>
              <a:pPr/>
              <a:t>10/12/2011</a:t>
            </a:fld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C6C-3C0B-4B21-98BA-68C5A765C3D7}" type="slidenum">
              <a:rPr lang="en-US" smtClean="0">
                <a:solidFill>
                  <a:prstClr val="white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5892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24AFC-3B71-4C19-8BF7-E2667179E3D2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10/12/2011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C6C-3C0B-4B21-98BA-68C5A765C3D7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378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24AFC-3B71-4C19-8BF7-E2667179E3D2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10/12/2011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C6C-3C0B-4B21-98BA-68C5A765C3D7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215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24AFC-3B71-4C19-8BF7-E2667179E3D2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10/12/2011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C6C-3C0B-4B21-98BA-68C5A765C3D7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805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24AFC-3B71-4C19-8BF7-E2667179E3D2}" type="datetimeFigureOut">
              <a:rPr lang="en-US" smtClean="0">
                <a:solidFill>
                  <a:prstClr val="white">
                    <a:tint val="95000"/>
                  </a:prstClr>
                </a:solidFill>
              </a:rPr>
              <a:pPr/>
              <a:t>10/12/2011</a:t>
            </a:fld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C6C-3C0B-4B21-98BA-68C5A765C3D7}" type="slidenum">
              <a:rPr lang="en-US" smtClean="0">
                <a:solidFill>
                  <a:prstClr val="white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8687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24AFC-3B71-4C19-8BF7-E2667179E3D2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10/12/2011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C6C-3C0B-4B21-98BA-68C5A765C3D7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249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24AFC-3B71-4C19-8BF7-E2667179E3D2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10/12/2011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C6C-3C0B-4B21-98BA-68C5A765C3D7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436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24AFC-3B71-4C19-8BF7-E2667179E3D2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10/12/2011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C6C-3C0B-4B21-98BA-68C5A765C3D7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121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24AFC-3B71-4C19-8BF7-E2667179E3D2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10/12/2011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C6C-3C0B-4B21-98BA-68C5A765C3D7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600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24AFC-3B71-4C19-8BF7-E2667179E3D2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10/12/2011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C6C-3C0B-4B21-98BA-68C5A765C3D7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951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02C24AFC-3B71-4C19-8BF7-E2667179E3D2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10/12/2011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7D989C6C-3C0B-4B21-98BA-68C5A765C3D7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4600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02C24AFC-3B71-4C19-8BF7-E2667179E3D2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10/12/2011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7D989C6C-3C0B-4B21-98BA-68C5A765C3D7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101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2057400"/>
            <a:ext cx="5029200" cy="1673352"/>
          </a:xfrm>
        </p:spPr>
        <p:txBody>
          <a:bodyPr/>
          <a:lstStyle/>
          <a:p>
            <a:r>
              <a:rPr lang="en-US" dirty="0" smtClean="0"/>
              <a:t>Scope of Article 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567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0AD00">
                    <a:satMod val="150000"/>
                  </a:srgbClr>
                </a:solidFill>
              </a:rPr>
              <a:t>3.  Deceptive </a:t>
            </a:r>
            <a:r>
              <a:rPr lang="en-US" dirty="0">
                <a:solidFill>
                  <a:srgbClr val="F0AD00">
                    <a:satMod val="150000"/>
                  </a:srgbClr>
                </a:solidFill>
              </a:rPr>
              <a:t>Consignments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33222" indent="-514350">
              <a:buNone/>
            </a:pPr>
            <a:r>
              <a:rPr lang="en-US" b="1" dirty="0" smtClean="0"/>
              <a:t>B.  Not used as consumer goods.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13764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0AD00">
                    <a:satMod val="150000"/>
                  </a:srgbClr>
                </a:solidFill>
              </a:rPr>
              <a:t>3.  Deceptive </a:t>
            </a:r>
            <a:r>
              <a:rPr lang="en-US" dirty="0">
                <a:solidFill>
                  <a:srgbClr val="F0AD00">
                    <a:satMod val="150000"/>
                  </a:srgbClr>
                </a:solidFill>
              </a:rPr>
              <a:t>Consignments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18872" indent="0">
              <a:buNone/>
            </a:pPr>
            <a:r>
              <a:rPr lang="en-US" b="1" dirty="0" smtClean="0"/>
              <a:t>C.  Potentially deceptive consignee:</a:t>
            </a:r>
            <a:endParaRPr lang="en-US" b="1" dirty="0"/>
          </a:p>
          <a:p>
            <a:pPr lvl="1"/>
            <a:r>
              <a:rPr lang="en-US" b="1" dirty="0"/>
              <a:t>Consignee deals with goods of that kind under a name other than the consignor’s name,</a:t>
            </a:r>
          </a:p>
          <a:p>
            <a:pPr lvl="1"/>
            <a:r>
              <a:rPr lang="en-US" b="1" dirty="0"/>
              <a:t>Consignee is not an auctioneer</a:t>
            </a:r>
            <a:r>
              <a:rPr lang="en-US" b="1" dirty="0" smtClean="0"/>
              <a:t>, and</a:t>
            </a:r>
            <a:endParaRPr lang="en-US" b="1" dirty="0"/>
          </a:p>
          <a:p>
            <a:pPr lvl="1"/>
            <a:r>
              <a:rPr lang="en-US" b="1" dirty="0"/>
              <a:t>Consignee is not generally known by consignee’s creditors to be substantially engaged in selling consigned </a:t>
            </a:r>
            <a:r>
              <a:rPr lang="en-US" b="1" dirty="0" smtClean="0"/>
              <a:t>goods</a:t>
            </a:r>
          </a:p>
          <a:p>
            <a:pPr lvl="1"/>
            <a:endParaRPr lang="en-US" b="1" dirty="0"/>
          </a:p>
          <a:p>
            <a:pPr lvl="1"/>
            <a:r>
              <a:rPr lang="en-US" b="1" dirty="0" smtClean="0"/>
              <a:t>Problem 265 – p. 767</a:t>
            </a:r>
          </a:p>
          <a:p>
            <a:pPr lvl="1"/>
            <a:r>
              <a:rPr lang="en-US" b="1" dirty="0" smtClean="0"/>
              <a:t>Problem 266 – p. 770</a:t>
            </a:r>
          </a:p>
          <a:p>
            <a:pPr lvl="1"/>
            <a:endParaRPr lang="en-US" b="1" dirty="0"/>
          </a:p>
          <a:p>
            <a:pPr marL="118872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21416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 Statutory Agricultural Liens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33222" indent="-51435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43732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</a:t>
            </a:r>
            <a:r>
              <a:rPr lang="en-US" dirty="0" smtClean="0"/>
              <a:t>. Lease-Purchase Agreements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>
              <a:buNone/>
            </a:pPr>
            <a:r>
              <a:rPr lang="en-US" b="1" dirty="0" smtClean="0"/>
              <a:t>Lessor					Lessee</a:t>
            </a:r>
          </a:p>
          <a:p>
            <a:pPr marL="118872" indent="0">
              <a:buNone/>
            </a:pPr>
            <a:r>
              <a:rPr lang="en-US" b="1" dirty="0" smtClean="0"/>
              <a:t>Owner</a:t>
            </a:r>
          </a:p>
          <a:p>
            <a:pPr marL="118872" indent="0">
              <a:buNone/>
            </a:pPr>
            <a:endParaRPr lang="en-US" b="1" dirty="0"/>
          </a:p>
          <a:p>
            <a:pPr marL="118872" indent="0">
              <a:buNone/>
            </a:pPr>
            <a:endParaRPr lang="en-US" b="1" dirty="0" smtClean="0"/>
          </a:p>
          <a:p>
            <a:pPr marL="118872" indent="0">
              <a:buNone/>
            </a:pPr>
            <a:r>
              <a:rPr lang="en-US" b="1" dirty="0"/>
              <a:t>	</a:t>
            </a:r>
            <a:r>
              <a:rPr lang="en-US" b="1" dirty="0" smtClean="0"/>
              <a:t>				Lessee creditors</a:t>
            </a:r>
          </a:p>
          <a:p>
            <a:pPr marL="118872" indent="0">
              <a:buNone/>
            </a:pPr>
            <a:endParaRPr lang="en-US" b="1" dirty="0"/>
          </a:p>
          <a:p>
            <a:pPr marL="633222" indent="-514350">
              <a:buNone/>
            </a:pPr>
            <a:r>
              <a:rPr lang="en-US" b="1" dirty="0"/>
              <a:t>In battle between </a:t>
            </a:r>
            <a:r>
              <a:rPr lang="en-US" b="1" dirty="0" smtClean="0"/>
              <a:t>Lessor (owner</a:t>
            </a:r>
            <a:r>
              <a:rPr lang="en-US" b="1" dirty="0"/>
              <a:t>) and</a:t>
            </a:r>
          </a:p>
          <a:p>
            <a:pPr marL="633222" indent="-514350">
              <a:buNone/>
            </a:pPr>
            <a:r>
              <a:rPr lang="en-US" b="1" dirty="0" smtClean="0"/>
              <a:t>Lessee’s Creditors</a:t>
            </a:r>
            <a:r>
              <a:rPr lang="en-US" b="1" dirty="0"/>
              <a:t>, who will prevail?</a:t>
            </a:r>
          </a:p>
          <a:p>
            <a:pPr marL="118872" indent="0">
              <a:buNone/>
            </a:pPr>
            <a:endParaRPr lang="en-US" b="1" dirty="0" smtClean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981200" y="2209800"/>
            <a:ext cx="3733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803038" y="1852136"/>
            <a:ext cx="20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Possession of goods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1981200" y="2743200"/>
            <a:ext cx="3733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531186" y="2355580"/>
            <a:ext cx="633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Rent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6553200" y="2540246"/>
            <a:ext cx="0" cy="11173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387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</a:t>
            </a:r>
            <a:r>
              <a:rPr lang="en-US" dirty="0" smtClean="0"/>
              <a:t>. Lease-Purchase Agreements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True leases are not covered by Article 9.</a:t>
            </a:r>
          </a:p>
          <a:p>
            <a:endParaRPr lang="en-US" b="1" dirty="0"/>
          </a:p>
          <a:p>
            <a:r>
              <a:rPr lang="en-US" b="1" dirty="0" smtClean="0"/>
              <a:t>Lease which </a:t>
            </a:r>
            <a:r>
              <a:rPr lang="en-US" b="1" dirty="0" smtClean="0"/>
              <a:t>is actually an installment </a:t>
            </a:r>
            <a:r>
              <a:rPr lang="en-US" b="1" smtClean="0"/>
              <a:t>sale is covered </a:t>
            </a:r>
            <a:r>
              <a:rPr lang="en-US" b="1" dirty="0" smtClean="0"/>
              <a:t>by Article 9.</a:t>
            </a:r>
          </a:p>
          <a:p>
            <a:endParaRPr lang="en-US" b="1" dirty="0"/>
          </a:p>
          <a:p>
            <a:r>
              <a:rPr lang="en-US" b="1" dirty="0" smtClean="0"/>
              <a:t>How distinguish?</a:t>
            </a:r>
          </a:p>
        </p:txBody>
      </p:sp>
    </p:spTree>
    <p:extLst>
      <p:ext uri="{BB962C8B-B14F-4D97-AF65-F5344CB8AC3E}">
        <p14:creationId xmlns:p14="http://schemas.microsoft.com/office/powerpoint/2010/main" val="348442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</a:t>
            </a:r>
            <a:r>
              <a:rPr lang="en-US" dirty="0" smtClean="0"/>
              <a:t>. Lease-Purchase Agreements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Facts evidencing a secured transaction –</a:t>
            </a:r>
          </a:p>
          <a:p>
            <a:endParaRPr lang="en-US" b="1" dirty="0"/>
          </a:p>
          <a:p>
            <a:r>
              <a:rPr lang="en-US" b="1" dirty="0" smtClean="0"/>
              <a:t>Cannot terminate lease at any time and</a:t>
            </a:r>
          </a:p>
          <a:p>
            <a:pPr lvl="1"/>
            <a:r>
              <a:rPr lang="en-US" b="1" dirty="0"/>
              <a:t>Lease </a:t>
            </a:r>
            <a:r>
              <a:rPr lang="en-US" b="1" dirty="0" smtClean="0"/>
              <a:t>term equal to or greater than remaining economic life of goods (“junk pile” lease),</a:t>
            </a:r>
          </a:p>
          <a:p>
            <a:pPr lvl="1"/>
            <a:r>
              <a:rPr lang="en-US" b="1" dirty="0" smtClean="0"/>
              <a:t>Lessee owns the property at the end of the lease term, or</a:t>
            </a:r>
          </a:p>
          <a:p>
            <a:pPr lvl="1"/>
            <a:r>
              <a:rPr lang="en-US" b="1" dirty="0" smtClean="0"/>
              <a:t>Lessee has option to buy for nominal consideration at end of lease term.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2173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</a:t>
            </a:r>
            <a:r>
              <a:rPr lang="en-US" dirty="0" smtClean="0"/>
              <a:t>. Lease-Purchase Agreements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Problem 267 – p. 770</a:t>
            </a:r>
          </a:p>
          <a:p>
            <a:endParaRPr lang="en-US" b="1" dirty="0"/>
          </a:p>
          <a:p>
            <a:r>
              <a:rPr lang="en-US" b="1" dirty="0" smtClean="0"/>
              <a:t>Problem 268, p. 773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78861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Protective Compliance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75191"/>
            <a:ext cx="8763000" cy="4625609"/>
          </a:xfrm>
        </p:spPr>
        <p:txBody>
          <a:bodyPr/>
          <a:lstStyle/>
          <a:p>
            <a:endParaRPr lang="en-US" dirty="0" smtClean="0"/>
          </a:p>
          <a:p>
            <a:endParaRPr lang="en-US" b="1" dirty="0" smtClean="0"/>
          </a:p>
          <a:p>
            <a:endParaRPr lang="en-US" b="1" dirty="0"/>
          </a:p>
          <a:p>
            <a:r>
              <a:rPr lang="en-US" b="1" dirty="0" smtClean="0"/>
              <a:t>When </a:t>
            </a:r>
            <a:r>
              <a:rPr lang="en-US" b="1" dirty="0"/>
              <a:t>in doubt if “consignment” or “lease” will be covered by Article 9, do a protective filing</a:t>
            </a:r>
            <a:r>
              <a:rPr lang="en-US" b="1" dirty="0" smtClean="0"/>
              <a:t>.</a:t>
            </a:r>
          </a:p>
          <a:p>
            <a:pPr marL="118872" indent="0">
              <a:buNone/>
            </a:pPr>
            <a:endParaRPr lang="en-US" b="1" dirty="0"/>
          </a:p>
          <a:p>
            <a:r>
              <a:rPr lang="en-US" b="1" dirty="0"/>
              <a:t>Under § 9-505, no harm – cannot use filing as an “admission” that it is a secured transaction rather than something else.</a:t>
            </a:r>
          </a:p>
          <a:p>
            <a:endParaRPr lang="en-US" dirty="0"/>
          </a:p>
        </p:txBody>
      </p:sp>
      <p:pic>
        <p:nvPicPr>
          <p:cNvPr id="3076" name="Picture 4" descr="http://upload.wikimedia.org/wikipedia/commons/thumb/9/94/Question_Mark_Icon_-_Blue_Box.svg/150px-Question_Mark_Icon_-_Blue_Box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575" y="1676400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646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Subrogation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Equitable right of subrogation arises as a matter of law and thus is not a security interest.</a:t>
            </a:r>
          </a:p>
          <a:p>
            <a:endParaRPr lang="en-US" b="1" dirty="0"/>
          </a:p>
          <a:p>
            <a:r>
              <a:rPr lang="en-US" b="1" dirty="0" smtClean="0"/>
              <a:t>Thus, in Problem 269 (p. 780), Surety will prevail over bank even though Surety is unperfected (did not file a financing statement).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62806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75895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Exclusions from Article 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1. Rights governed by federal law</a:t>
            </a:r>
          </a:p>
          <a:p>
            <a:endParaRPr lang="en-US" b="1" dirty="0"/>
          </a:p>
          <a:p>
            <a:pPr marL="118872" indent="0">
              <a:buNone/>
            </a:pPr>
            <a:endParaRPr lang="en-US" b="1" dirty="0"/>
          </a:p>
        </p:txBody>
      </p:sp>
      <p:sp>
        <p:nvSpPr>
          <p:cNvPr id="4" name="AutoShape 2" descr="data:image/jpg;base64,/9j/4AAQSkZJRgABAQAAAQABAAD/2wBDAAkGBwgHBgkIBwgKCgkLDRYPDQwMDRsUFRAWIB0iIiAdHx8kKDQsJCYxJx8fLT0tMTU3Ojo6Iys/RD84QzQ5Ojf/2wBDAQoKCg0MDRoPDxo3JR8lNzc3Nzc3Nzc3Nzc3Nzc3Nzc3Nzc3Nzc3Nzc3Nzc3Nzc3Nzc3Nzc3Nzc3Nzc3Nzc3Nzf/wAARCACDAMUDASIAAhEBAxEB/8QAHAAAAQUBAQEAAAAAAAAAAAAABAABAgMFBgcI/8QAPRAAAgEDAwIEAwUHAgUFAAAAAQIDAAQREiExBUETUWFxBhQiMlKBkaEVI0JyscHRYvEHJDPh8ENEg5KT/8QAGgEAAwEBAQEAAAAAAAAAAAAAAQIDAAQFBv/EACcRAAICAQQCAgICAwAAAAAAAAABAhESAwQhMRNBMlEFImFxocHR/9oADAMBAAIRAxEAPwDzpZNOxqQCvUzDq7U6wFa948jkgY9tqjpYdqv0mnUb7isaikEg0SNl3pBB5UxU8VgrgWxqJWpaSKsWMnBrG7ByuaiyUYY89qiYaxqBQmOKXhDOSM0UsW+cVIx+lEFAZQVExii2TaqmBHaihWgYpiokVeRnnaolaYRlBWm01dim01qNkUlajpojRTFd6IykUaKWiiNFNpoGzBylRK0SVqBFAKkUaaVWEUq1D2ae9OC3eiNAptA8qQJUMd6mihuMU5SkE8tq1AsRTHenIBqLRk9zUVjcHvTUK5UWBQTvRCqAvHaqEVs5NXrk0GgqQwXepFR6U427VIKWyQOOfSg+BlyUlcUxAq/wc8c0xtz32opAYOR6VWy47UW0AHeqnixxTJCyYG6jNVNiiJFxsaqKCqJHPJlNKrfD9qcxYHFGgZIppuO1XeHS8OtRskUk1HFEeEfKl4eORWobIHIqBXNHLCD2pG39MUoyZnaD5UqOMPpSrUHJmjoyKWiiBE3cVPwj5VErYMEpilFiPzpeD5UyFbA/DzUhGaNEJxxS+XJ4puBG2CqlTCYogQMPWpeEfKtwDIF0jvVkJSOVdf2GyG9RV/g1JLN5yY4gTJglAO5G+PyBrm3kb0JV2v8AR6H4vVjDdwz+L4f9PgreLw3ZCeDjNRKjjVvRKqLi2SXup8NvX7p/t+FJYRT6GqtXTU17J73QltdxLSfp/wCPQI0T+9VtC/cYrSWIUjDnkVazkbsyvlgftCm+VXyrU8D0peBimsSkZgtFPABqL2h7A1q+D6UjCewo2bFGObR6YWmPtHetnwW+6KXgnyFbIGKMbwFHfPpT+Eo4Stj5b0pfLDuDxWyNiY2g9lqJR8eddFf9LS0mUKSyOiyRtwSCP96FNsKCkmrC4tOjEKP92lW18qPu5pVskbFlgi9KmIyOBRaxelWCHIIxvjmuXM68bYEIs/w1MQZ7UZBEHjDY34PuOavW39Ky1E1wLKDi2mZvgVIW/pWmLb0qYt6OYuBli39KcW3pWsLepC39K3kBgZQtfSppA0LeLFkSp9SH1HFagt/SpLb7+tCUk1TGgsZJ/Q8vS06mLfq/TUSOC9gZriNjgJIu5PkDnPkMg+dZvygBII3G1B3M15H0aXoiZeB790EIH1vurrgdxk+1ekR9NF70y1W+6esd6IlEjh8NqA34G9eVtNx424NcH0P5XaPUhDVyt9L+vX/DgxbAdqXy/pXcwfCin/quSfTajovh6wgALqufN2rue7gujw1tZs87jsnkdVVc5OM4OM0RD0K8nI0W77+YxXeuLWO4jt7ea1RmxsfqJJ4wB6b71BZgSCkt5MDhgIYAowdwCam94/SKLaL2ziz0FYmK3l5bQFcFlLZYZ4yO3B/KpLZ9LgeNf+aumlACeGoVWJ4+0R/2710S9CgkcvdWr3EhLBnnn0hx2JVdsn8+faj4rNpHVSLCPCgsixayORtnjsPw9qnLdaj9lI7aCMv4f6DYdSskvPkWjhl/6QlLeJjjLBgMbjbnarupWPwr0+dbW/ubGCdk1iKSQByvGcc4rpbQGFY0lm8SRUCk4ChsDnHaq7nptndX0V5NbW7zRDCStHlwPLV5VLyzvsr4oV0ebdVHw8JriHpl48lxbZMsEcbvpxyOOfSgRbqyg42O/FevhLfLIEQY5wuOwrkfjC3sYZ7UROBcTMR4anfAGSSPIf3rq0Ny3xI5tbbpco566SGfpNsGIM8JKBe+k1mm29K2BbDkCmNv6fpXTB4qjmn+zMf5f/TSrW8D0pU2YuJlotXKgqKYq5APPNcuR14gwLW07kxSPBJhtSLq0twQQN8HY7etEJcQkZJZf5o2H9RV6gHkirlG3OKVOgz/AGfIJ83aDm5iB8iwFWJc2jfZuYT/APIKKAU8kUjDC32kiPuoNNkJiigPEeLpfwZacAci7x/9f8VNun2Dn67O0b+aFT/amHSOl5yen2X/AOC/4rWahgrH/wB7+if4paJcfT1BR7xqf8VmH4QtG6q15Jdv4JYMtoiKsYAxtt2rX/YvScA/JWoP8tLY1GN0O+uLXr1n+0raJnt7iQLIEOjS2cNq37nJ969AN9G10bkdQsIZmjEeU+ttIJIAycck9q86g+BoPmZZbjrF3JG+rTFHiNUznGOeM0L1T4SuDZxRRXCBIW1SXMZKO6eTAnG3OR37Vy+HFt/Z6OruVrqKdJxVHqcl7A50ydSmkz2VtP6AetCtc9PjmOpQ7Kf4lkdvQ7/4oyws7LpvRZB06FNUcR8NhglttjXzt8L3XWuufFsb3N3ckMzPcBpGChRyCOMdsUqok7R7/B1e3+bW3jRlkfGCYSu3A7UXdXRt2KzOVI8zXk9t0nriyyLE1zpDnQWcKCudiDnyrV/Z/wARzgR/MW8EQ+/KXNV8JPyo7aTq1uoP7wGhD162icsGGfeubi+F53wbvq75PIiX/NEp8IdOyPGuryXzzNp/pR8KB5ToU+KbLOoyJqHc8j8advjOwTmZfbNea3/wZ1tLspay281v2kLBWPuD/ak//D3qV7cq8nWms4jjVFAxb8sY/XNbxoPk57O6vfjG6vV8Ho9rJNJnHiAYVfc8UJ0zps8Mkl31Cb5i9m+0/ZB91fT+talhYxdPsYbOHV4UCBMtkk47k+Zq/RtnORVYpRIzcpAZiqJiozSCCcj86iwQba1z70+RPAD8KlRYCn+IUqOQMTgkuTjmrVuTVNhaSSu+IwdAy2ttOKvRLOaVtchhOeANv1otpBxl9li3RxU1uj51WkvT0fDsTpB5J3/KqLm4tTpNtkeY3NZNP0LKLXsO+abs1TW5b71Yxuhq/wC1OLr3quBJs2xcnuc1P5n1rDFwfWpiYnua2ILZtC69akLr1rGV27tUw586OIMmbHzXrT/Mggg7g7HPeslX325otre6jgSdoX8N/ssB/wCYpWkFZPosjM8KhLa+uoYgMCNGGAPLccVRB0+0hmeYKWlkOXY4Gv3wBmpiG6+n9zJ9QyMqRtV8djduyAqE1jKljyPOlx019FHLVfthIuMcU/zXrWa2tc5wCM534qQEhXVgAfzc01InUjTSfUQAT7milikZcg7eYFYcbyBsAPx/DWhazMB9TXG54KGkna6Kaavs1UiKjLBmHlRgIiXg77MFQfSfU/4oCPS6P+8VSu+5xU4raeTGDqPJ3/r/AL1zN32dail0XvI764LZSDqBYkE70IxvkaWIAY3yS2ABV9pYSPfrDdzxCNVJPhvnUfLig5oL2GaUL8syqN1fPGcDOKaDV1wLNOr5BhdsSQ7uGG2M4P40hMd9gfeg7mGeSHx2Ai4UAasN678UMiSCEPrQ54USb/lXSlFrs5ZZp0awu9IwMfjSrP8ADuVxpMbgjOVIOKVaomuZzT3+qJ9Ix9zY7flWe0sjtknfvR0gCqSjAemKEYnJwQPM1OLS6LzTfYkVnP2h+daEHS5JI9TzwxnsrPvWUzAbZB9qkGqjbrhk0kuzoR0GVQCk0MwI4DYxUR0e5LsqqmVGSdRI/SsmG4lUgJKVxvktijoryeNGVbpF1c/VnP6UmU17Gxg/RqRdAuFjjkdkw5wFGWPv5Vot8PRRBRLcqXKkkIOPIViWvVZ4YizskiDYEvjPsBUv23JLjLqMHZdJP6mpt6zfY8Y6S9BlzYQ2iF3zIMbANg5/Kgy1oCoIdfMasmpvfCTT8xKjH7oOw/Wq5vCkKuraANvpXJpozfsEoL0avR4rKWdTMivCQSFH2s+/lXTXzLfosUBEKquktkHbyxXEpdWltF+6iZpAPqd86s0P+2sf+u6jsF2qc4OcrT6KRaiqZ0U1vdtaC0jVGZG2lQgDHke+eKIEs9pCnzQMrcKGJOn02rkZOtXqAiMuEPBY4pQ/Fd9hgPDYsMfWePam8cmqFzinZ1x6kmqLMSkoMAbDntWPdzWc07kTzRfVnSTmsC5fqUreJKgTO4wRv7UK8s5Qs4IwcEk4P5c1WGml7Jzm36OzsZbFF1yXRRtPB+v8fT2pp+q2njEGcMo+wVYjNc3aNChQyC5jwv1OYwQ3lt2qu/vraeRWiEmwwC5A/pWwuXJs2o8HSp1eCSQKxbSxwF5/M5rfjjhWHWoIP8/n6V5klxoOVY6uxHatBOu3aDBkZ8nlmpdTQv4jQ1kvkd5plQM0ErBv/P8ANVC1upl+bjcqwzlpAN/zriJOsTywtGxZfIo2APwFSHW78xKj30mgcKSMbf7UvhkhvLE2eryzoDrv8ow3izkE++KwFk3JZcqBwG5/GnkuFmIklkaaRt21bY37b/2q66vbee1RFtVgdTnVGx3/AArojcVRzzjk7GSUJGmiaTBHGQMfrSoMADjI9zSp+BFEokTPDZNUeCGbDsQPbNGvBk7HHrQ0reHxzXImdrRMW0cYLrGZFHc0DJIWkP0hBnsMYqct1IyaNR0+VDM+9Micv4Cg4xtTGXvQbzGq2l86paENH5liMathUo7toiGyNPkRWWJd6tEyYwaIpqt1OQDIIx5ZqcnWTLb+G0JL8mRTishGj3yM5qM2hcaA2/OnmhijZyDWvGcY1Ej7pNUvhRsC3oGoISaeN/dt6ZGlnJEeogc4BP503AuTYRryQpDYx5UyysjazuoPBoZZHViqsrEfpSaSVu4x70wuRoxdUuYX1RzyowGBv9kencVI3viyFmZnduSxyTWTqpw1CkHJmpJfZHhlSV8s7VA3SnZU0e1ABjUgaYAT4hzkHapeK2ftGqFIH2s/hViJq4Kj0rWaghJO5l/Sr0mUDJYDH3hvQotpSPpjOPPFaHQrfPUo47hT4W+okbcUHJJWFRbdBMN5AEXXbxsBuNQ596MsLrphdvnLdMMMDYD8q0p7OxtE1CGOT/TpHFc3fTwTTAwKwOfstGCKkpZFsMS67lslmPgKPDxt9fFKs+RlVtIEe3+gilVExGabmgLj7LUqVcsTqYAeKhyaVKqEmTRQSARseaLkhjRCFQAe1KlWAYsuzMBwDVGTzmlSpkTZIO2Bual40i8MRSpUwhcp1vpfcYzvXffCdtCvR7l1jUMW3OP9IpUqTU+JXR7A4rG1+XupPATXznFchcRorHSMZJpUqMBdTouaJBCSFGdNCgClSqpMcgVZEAc0qVAJJACwrVtlVI/pUDJ32pUqVlNMOiYiNTtk53wPOpyn91n+lKlSFWBzOxJyx586Is1BZiR2pUqyAM0MbMSyAnNKlSrAZ//Z"/>
          <p:cNvSpPr>
            <a:spLocks noChangeAspect="1" noChangeArrowheads="1"/>
          </p:cNvSpPr>
          <p:nvPr/>
        </p:nvSpPr>
        <p:spPr bwMode="auto">
          <a:xfrm>
            <a:off x="63500" y="-515938"/>
            <a:ext cx="1590675" cy="1057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g;base64,/9j/4AAQSkZJRgABAQAAAQABAAD/2wBDAAkGBwgHBgkIBwgKCgkLDRYPDQwMDRsUFRAWIB0iIiAdHx8kKDQsJCYxJx8fLT0tMTU3Ojo6Iys/RD84QzQ5Ojf/2wBDAQoKCg0MDRoPDxo3JR8lNzc3Nzc3Nzc3Nzc3Nzc3Nzc3Nzc3Nzc3Nzc3Nzc3Nzc3Nzc3Nzc3Nzc3Nzc3Nzc3Nzf/wAARCACDAMUDASIAAhEBAxEB/8QAHAAAAQUBAQEAAAAAAAAAAAAABAABAgMFBgcI/8QAPRAAAgEDAwIEAwUHAgUFAAAAAQIDAAQREiExBUETUWFxBhQiMlKBkaEVI0JyscHRYvEHJDPh8ENEg5KT/8QAGgEAAwEBAQEAAAAAAAAAAAAAAQIDAAQFBv/EACcRAAICAQQCAgICAwAAAAAAAAABAhESAwQhMRNBMlEFImFxocHR/9oADAMBAAIRAxEAPwDzpZNOxqQCvUzDq7U6wFa948jkgY9tqjpYdqv0mnUb7isaikEg0SNl3pBB5UxU8VgrgWxqJWpaSKsWMnBrG7ByuaiyUYY89qiYaxqBQmOKXhDOSM0UsW+cVIx+lEFAZQVExii2TaqmBHaihWgYpiokVeRnnaolaYRlBWm01dim01qNkUlajpojRTFd6IykUaKWiiNFNpoGzBylRK0SVqBFAKkUaaVWEUq1D2ae9OC3eiNAptA8qQJUMd6mihuMU5SkE8tq1AsRTHenIBqLRk9zUVjcHvTUK5UWBQTvRCqAvHaqEVs5NXrk0GgqQwXepFR6U427VIKWyQOOfSg+BlyUlcUxAq/wc8c0xtz32opAYOR6VWy47UW0AHeqnixxTJCyYG6jNVNiiJFxsaqKCqJHPJlNKrfD9qcxYHFGgZIppuO1XeHS8OtRskUk1HFEeEfKl4eORWobIHIqBXNHLCD2pG39MUoyZnaD5UqOMPpSrUHJmjoyKWiiBE3cVPwj5VErYMEpilFiPzpeD5UyFbA/DzUhGaNEJxxS+XJ4puBG2CqlTCYogQMPWpeEfKtwDIF0jvVkJSOVdf2GyG9RV/g1JLN5yY4gTJglAO5G+PyBrm3kb0JV2v8AR6H4vVjDdwz+L4f9PgreLw3ZCeDjNRKjjVvRKqLi2SXup8NvX7p/t+FJYRT6GqtXTU17J73QltdxLSfp/wCPQI0T+9VtC/cYrSWIUjDnkVazkbsyvlgftCm+VXyrU8D0peBimsSkZgtFPABqL2h7A1q+D6UjCewo2bFGObR6YWmPtHetnwW+6KXgnyFbIGKMbwFHfPpT+Eo4Stj5b0pfLDuDxWyNiY2g9lqJR8eddFf9LS0mUKSyOiyRtwSCP96FNsKCkmrC4tOjEKP92lW18qPu5pVskbFlgi9KmIyOBRaxelWCHIIxvjmuXM68bYEIs/w1MQZ7UZBEHjDY34PuOavW39Ky1E1wLKDi2mZvgVIW/pWmLb0qYt6OYuBli39KcW3pWsLepC39K3kBgZQtfSppA0LeLFkSp9SH1HFagt/SpLb7+tCUk1TGgsZJ/Q8vS06mLfq/TUSOC9gZriNjgJIu5PkDnPkMg+dZvygBII3G1B3M15H0aXoiZeB790EIH1vurrgdxk+1ekR9NF70y1W+6esd6IlEjh8NqA34G9eVtNx424NcH0P5XaPUhDVyt9L+vX/DgxbAdqXy/pXcwfCin/quSfTajovh6wgALqufN2rue7gujw1tZs87jsnkdVVc5OM4OM0RD0K8nI0W77+YxXeuLWO4jt7ea1RmxsfqJJ4wB6b71BZgSCkt5MDhgIYAowdwCam94/SKLaL2ziz0FYmK3l5bQFcFlLZYZ4yO3B/KpLZ9LgeNf+aumlACeGoVWJ4+0R/2710S9CgkcvdWr3EhLBnnn0hx2JVdsn8+faj4rNpHVSLCPCgsixayORtnjsPw9qnLdaj9lI7aCMv4f6DYdSskvPkWjhl/6QlLeJjjLBgMbjbnarupWPwr0+dbW/ubGCdk1iKSQByvGcc4rpbQGFY0lm8SRUCk4ChsDnHaq7nptndX0V5NbW7zRDCStHlwPLV5VLyzvsr4oV0ebdVHw8JriHpl48lxbZMsEcbvpxyOOfSgRbqyg42O/FevhLfLIEQY5wuOwrkfjC3sYZ7UROBcTMR4anfAGSSPIf3rq0Ny3xI5tbbpco566SGfpNsGIM8JKBe+k1mm29K2BbDkCmNv6fpXTB4qjmn+zMf5f/TSrW8D0pU2YuJlotXKgqKYq5APPNcuR14gwLW07kxSPBJhtSLq0twQQN8HY7etEJcQkZJZf5o2H9RV6gHkirlG3OKVOgz/AGfIJ83aDm5iB8iwFWJc2jfZuYT/APIKKAU8kUjDC32kiPuoNNkJiigPEeLpfwZacAci7x/9f8VNun2Dn67O0b+aFT/amHSOl5yen2X/AOC/4rWahgrH/wB7+if4paJcfT1BR7xqf8VmH4QtG6q15Jdv4JYMtoiKsYAxtt2rX/YvScA/JWoP8tLY1GN0O+uLXr1n+0raJnt7iQLIEOjS2cNq37nJ969AN9G10bkdQsIZmjEeU+ttIJIAycck9q86g+BoPmZZbjrF3JG+rTFHiNUznGOeM0L1T4SuDZxRRXCBIW1SXMZKO6eTAnG3OR37Vy+HFt/Z6OruVrqKdJxVHqcl7A50ydSmkz2VtP6AetCtc9PjmOpQ7Kf4lkdvQ7/4oyws7LpvRZB06FNUcR8NhglttjXzt8L3XWuufFsb3N3ckMzPcBpGChRyCOMdsUqok7R7/B1e3+bW3jRlkfGCYSu3A7UXdXRt2KzOVI8zXk9t0nriyyLE1zpDnQWcKCudiDnyrV/Z/wARzgR/MW8EQ+/KXNV8JPyo7aTq1uoP7wGhD162icsGGfeubi+F53wbvq75PIiX/NEp8IdOyPGuryXzzNp/pR8KB5ToU+KbLOoyJqHc8j8advjOwTmZfbNea3/wZ1tLspay281v2kLBWPuD/ak//D3qV7cq8nWms4jjVFAxb8sY/XNbxoPk57O6vfjG6vV8Ho9rJNJnHiAYVfc8UJ0zps8Mkl31Cb5i9m+0/ZB91fT+talhYxdPsYbOHV4UCBMtkk47k+Zq/RtnORVYpRIzcpAZiqJiozSCCcj86iwQba1z70+RPAD8KlRYCn+IUqOQMTgkuTjmrVuTVNhaSSu+IwdAy2ttOKvRLOaVtchhOeANv1otpBxl9li3RxU1uj51WkvT0fDsTpB5J3/KqLm4tTpNtkeY3NZNP0LKLXsO+abs1TW5b71Yxuhq/wC1OLr3quBJs2xcnuc1P5n1rDFwfWpiYnua2ILZtC69akLr1rGV27tUw586OIMmbHzXrT/Mggg7g7HPeslX325otre6jgSdoX8N/ssB/wCYpWkFZPosjM8KhLa+uoYgMCNGGAPLccVRB0+0hmeYKWlkOXY4Gv3wBmpiG6+n9zJ9QyMqRtV8djduyAqE1jKljyPOlx019FHLVfthIuMcU/zXrWa2tc5wCM534qQEhXVgAfzc01InUjTSfUQAT7milikZcg7eYFYcbyBsAPx/DWhazMB9TXG54KGkna6Kaavs1UiKjLBmHlRgIiXg77MFQfSfU/4oCPS6P+8VSu+5xU4raeTGDqPJ3/r/AL1zN32dail0XvI764LZSDqBYkE70IxvkaWIAY3yS2ABV9pYSPfrDdzxCNVJPhvnUfLig5oL2GaUL8syqN1fPGcDOKaDV1wLNOr5BhdsSQ7uGG2M4P40hMd9gfeg7mGeSHx2Ai4UAasN678UMiSCEPrQ54USb/lXSlFrs5ZZp0awu9IwMfjSrP8ADuVxpMbgjOVIOKVaomuZzT3+qJ9Ix9zY7flWe0sjtknfvR0gCqSjAemKEYnJwQPM1OLS6LzTfYkVnP2h+daEHS5JI9TzwxnsrPvWUzAbZB9qkGqjbrhk0kuzoR0GVQCk0MwI4DYxUR0e5LsqqmVGSdRI/SsmG4lUgJKVxvktijoryeNGVbpF1c/VnP6UmU17Gxg/RqRdAuFjjkdkw5wFGWPv5Vot8PRRBRLcqXKkkIOPIViWvVZ4YizskiDYEvjPsBUv23JLjLqMHZdJP6mpt6zfY8Y6S9BlzYQ2iF3zIMbANg5/Kgy1oCoIdfMasmpvfCTT8xKjH7oOw/Wq5vCkKuraANvpXJpozfsEoL0avR4rKWdTMivCQSFH2s+/lXTXzLfosUBEKquktkHbyxXEpdWltF+6iZpAPqd86s0P+2sf+u6jsF2qc4OcrT6KRaiqZ0U1vdtaC0jVGZG2lQgDHke+eKIEs9pCnzQMrcKGJOn02rkZOtXqAiMuEPBY4pQ/Fd9hgPDYsMfWePam8cmqFzinZ1x6kmqLMSkoMAbDntWPdzWc07kTzRfVnSTmsC5fqUreJKgTO4wRv7UK8s5Qs4IwcEk4P5c1WGml7Jzm36OzsZbFF1yXRRtPB+v8fT2pp+q2njEGcMo+wVYjNc3aNChQyC5jwv1OYwQ3lt2qu/vraeRWiEmwwC5A/pWwuXJs2o8HSp1eCSQKxbSxwF5/M5rfjjhWHWoIP8/n6V5klxoOVY6uxHatBOu3aDBkZ8nlmpdTQv4jQ1kvkd5plQM0ErBv/P8ANVC1upl+bjcqwzlpAN/zriJOsTywtGxZfIo2APwFSHW78xKj30mgcKSMbf7UvhkhvLE2eryzoDrv8ow3izkE++KwFk3JZcqBwG5/GnkuFmIklkaaRt21bY37b/2q66vbee1RFtVgdTnVGx3/AArojcVRzzjk7GSUJGmiaTBHGQMfrSoMADjI9zSp+BFEokTPDZNUeCGbDsQPbNGvBk7HHrQ0reHxzXImdrRMW0cYLrGZFHc0DJIWkP0hBnsMYqct1IyaNR0+VDM+9Micv4Cg4xtTGXvQbzGq2l86paENH5liMathUo7toiGyNPkRWWJd6tEyYwaIpqt1OQDIIx5ZqcnWTLb+G0JL8mRTishGj3yM5qM2hcaA2/OnmhijZyDWvGcY1Ej7pNUvhRsC3oGoISaeN/dt6ZGlnJEeogc4BP503AuTYRryQpDYx5UyysjazuoPBoZZHViqsrEfpSaSVu4x70wuRoxdUuYX1RzyowGBv9kencVI3viyFmZnduSxyTWTqpw1CkHJmpJfZHhlSV8s7VA3SnZU0e1ABjUgaYAT4hzkHapeK2ftGqFIH2s/hViJq4Kj0rWaghJO5l/Sr0mUDJYDH3hvQotpSPpjOPPFaHQrfPUo47hT4W+okbcUHJJWFRbdBMN5AEXXbxsBuNQ596MsLrphdvnLdMMMDYD8q0p7OxtE1CGOT/TpHFc3fTwTTAwKwOfstGCKkpZFsMS67lslmPgKPDxt9fFKs+RlVtIEe3+gilVExGabmgLj7LUqVcsTqYAeKhyaVKqEmTRQSARseaLkhjRCFQAe1KlWAYsuzMBwDVGTzmlSpkTZIO2Bual40i8MRSpUwhcp1vpfcYzvXffCdtCvR7l1jUMW3OP9IpUqTU+JXR7A4rG1+XupPATXznFchcRorHSMZJpUqMBdTouaJBCSFGdNCgClSqpMcgVZEAc0qVAJJACwrVtlVI/pUDJ32pUqVlNMOiYiNTtk53wPOpyn91n+lKlSFWBzOxJyx586Is1BZiR2pUqyAM0MbMSyAnNKlSrAZ//Z"/>
          <p:cNvSpPr>
            <a:spLocks noChangeAspect="1" noChangeArrowheads="1"/>
          </p:cNvSpPr>
          <p:nvPr/>
        </p:nvSpPr>
        <p:spPr bwMode="auto">
          <a:xfrm>
            <a:off x="215900" y="-363538"/>
            <a:ext cx="1590675" cy="1057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http://t3.gstatic.com/images?q=tbn:ANd9GcSj9_dQWuemHSsF8y-G8LF_iWkln2EC9X5D1ZdXELX6FzapN--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715" y="2532105"/>
            <a:ext cx="309172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imostate.blog.com/files/2011/06/SHIP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6" t="11681" r="14362"/>
          <a:stretch/>
        </p:blipFill>
        <p:spPr bwMode="auto">
          <a:xfrm>
            <a:off x="3499104" y="2864507"/>
            <a:ext cx="3054096" cy="2286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mcssb.com/photos/Alaska2002/AlaskaRailEngin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05" y="4821936"/>
            <a:ext cx="2629540" cy="1746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www.risingsunofnihon.com/wp-content/uploads/older/us.paten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4640" y="2827931"/>
            <a:ext cx="2260999" cy="3394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82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1. Collateralized transaction in </a:t>
            </a:r>
            <a:br>
              <a:rPr lang="en-US" dirty="0" smtClean="0"/>
            </a:br>
            <a:r>
              <a:rPr lang="en-US" dirty="0" smtClean="0"/>
              <a:t>personal property or fixtures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>
              <a:buNone/>
            </a:pPr>
            <a:r>
              <a:rPr lang="en-US" b="1" dirty="0" smtClean="0"/>
              <a:t>A.  Property </a:t>
            </a:r>
            <a:r>
              <a:rPr lang="en-US" b="1" dirty="0" err="1" smtClean="0"/>
              <a:t>DR</a:t>
            </a:r>
            <a:r>
              <a:rPr lang="en-US" b="1" dirty="0" smtClean="0"/>
              <a:t> already owns.</a:t>
            </a:r>
          </a:p>
          <a:p>
            <a:pPr marL="118872" indent="0">
              <a:buNone/>
            </a:pPr>
            <a:endParaRPr lang="en-US" b="1" dirty="0" smtClean="0"/>
          </a:p>
          <a:p>
            <a:pPr lvl="1"/>
            <a:r>
              <a:rPr lang="en-US" b="1" dirty="0" smtClean="0"/>
              <a:t>Problem 263, p. 765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1865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717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Exclusions from Article 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2.  Real property (except fixtures)		</a:t>
            </a:r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pPr marL="118872" indent="0">
              <a:buNone/>
            </a:pPr>
            <a:r>
              <a:rPr lang="en-US" sz="2400" b="1" dirty="0" smtClean="0"/>
              <a:t>	</a:t>
            </a:r>
          </a:p>
          <a:p>
            <a:pPr marL="118872" indent="0">
              <a:buNone/>
            </a:pPr>
            <a:endParaRPr lang="en-US" sz="2400" b="1" dirty="0"/>
          </a:p>
          <a:p>
            <a:pPr marL="118872" indent="0">
              <a:buNone/>
            </a:pPr>
            <a:endParaRPr lang="en-US" sz="2400" b="1" dirty="0" smtClean="0"/>
          </a:p>
          <a:p>
            <a:pPr marL="118872" indent="0">
              <a:buNone/>
            </a:pPr>
            <a:r>
              <a:rPr lang="en-US" sz="3000" b="1" dirty="0" smtClean="0"/>
              <a:t>Problem 273, p. 788</a:t>
            </a:r>
            <a:endParaRPr lang="en-US" sz="3000" b="1" dirty="0"/>
          </a:p>
        </p:txBody>
      </p:sp>
      <p:pic>
        <p:nvPicPr>
          <p:cNvPr id="2050" name="Picture 2" descr="http://t0.gstatic.com/images?q=tbn:ANd9GcQ9e5nFtKQiPS15RzLYDwflkj6eda5-DrWoJmw0y-MRhm-21KvLXgzhIBC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722244"/>
            <a:ext cx="3764042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buildingdesignideas.com/wp-content/uploads/2011/07/Amazing-Building-Design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383" y="2722244"/>
            <a:ext cx="3558355" cy="3091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615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75895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Exclusions from Article 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3.  Tort claims (except commercial tort claims)</a:t>
            </a:r>
            <a:endParaRPr lang="en-US" b="1" dirty="0"/>
          </a:p>
        </p:txBody>
      </p:sp>
      <p:pic>
        <p:nvPicPr>
          <p:cNvPr id="3074" name="Picture 2" descr="http://www.allianceclaimfunding.com/wp-content/uploads/2011/01/iStock_000001396561XSm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179063"/>
            <a:ext cx="4505325" cy="2989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9028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75895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Exclusions from Article 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4.  Deposit accounts in consumer transactions</a:t>
            </a:r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pPr marL="118872" indent="0">
              <a:buNone/>
            </a:pPr>
            <a:r>
              <a:rPr lang="en-US" sz="2400" b="1" dirty="0" smtClean="0"/>
              <a:t>Problem 274 – p. 789</a:t>
            </a:r>
            <a:endParaRPr lang="en-US" sz="2400" b="1" dirty="0"/>
          </a:p>
        </p:txBody>
      </p:sp>
      <p:pic>
        <p:nvPicPr>
          <p:cNvPr id="4098" name="Picture 2" descr="http://www.merrimack-valley-fcu.org/images/pictures/stockphotos/Person_Writing_Chec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200400"/>
            <a:ext cx="3552316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newsimg.bbc.co.uk/media/images/39811000/gif/_39811329_passbook2_203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048000"/>
            <a:ext cx="2707004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0284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98755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Exclusions from Article 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5.  Statutory liens							</a:t>
            </a:r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r>
              <a:rPr lang="en-US" sz="2800" b="1" dirty="0" smtClean="0"/>
              <a:t>Problem 270, p. 787</a:t>
            </a:r>
            <a:endParaRPr lang="en-US" sz="2800" b="1" dirty="0"/>
          </a:p>
        </p:txBody>
      </p:sp>
      <p:pic>
        <p:nvPicPr>
          <p:cNvPr id="5122" name="Picture 2" descr="Mechanic using laptop while repairing car in garage Stock Photo - 1033705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08" y="2590800"/>
            <a:ext cx="3810000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modernoctopus.com/wp-content/uploads/2011/09/Three-Bedroom-Apartment-Ostermalm-Stockholm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9160" y="2590800"/>
            <a:ext cx="4019550" cy="3018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997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06375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Exclusions from Article 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6.  Wage assignments</a:t>
            </a:r>
          </a:p>
          <a:p>
            <a:endParaRPr lang="en-US" b="1" dirty="0"/>
          </a:p>
          <a:p>
            <a:pPr marL="118872" indent="0">
              <a:buNone/>
            </a:pPr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r>
              <a:rPr lang="en-US" sz="2800" b="1" dirty="0" smtClean="0"/>
              <a:t>Problem 271, p. 787</a:t>
            </a:r>
            <a:endParaRPr lang="en-US" sz="2800" b="1" dirty="0"/>
          </a:p>
        </p:txBody>
      </p:sp>
      <p:pic>
        <p:nvPicPr>
          <p:cNvPr id="6146" name="Picture 2" descr="http://collegestudentloancompare.info/wp-content/uploads/2011/07/1312037662-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4130" y="2590799"/>
            <a:ext cx="4152900" cy="311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0382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06375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Exclusions from Article 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7</a:t>
            </a:r>
            <a:r>
              <a:rPr lang="en-US" b="1" dirty="0" smtClean="0"/>
              <a:t>.  Non-financing assignments</a:t>
            </a:r>
          </a:p>
          <a:p>
            <a:endParaRPr lang="en-US" b="1" dirty="0" smtClean="0"/>
          </a:p>
          <a:p>
            <a:pPr lvl="1"/>
            <a:r>
              <a:rPr lang="en-US" b="1" dirty="0" smtClean="0"/>
              <a:t>Problem 272 – p.788</a:t>
            </a:r>
            <a:endParaRPr lang="en-US" b="1" dirty="0"/>
          </a:p>
          <a:p>
            <a:pPr marL="118872" indent="0">
              <a:buNone/>
            </a:pPr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3969155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 algn="ctr">
              <a:buNone/>
            </a:pPr>
            <a:r>
              <a:rPr lang="en-US" b="1" dirty="0" smtClean="0"/>
              <a:t>Check 4009</a:t>
            </a:r>
          </a:p>
          <a:p>
            <a:pPr marL="118872" indent="0">
              <a:buNone/>
            </a:pPr>
            <a:endParaRPr lang="en-US" b="1" dirty="0"/>
          </a:p>
          <a:p>
            <a:pPr marL="118872" indent="0">
              <a:buNone/>
            </a:pPr>
            <a:r>
              <a:rPr lang="en-US" b="1" dirty="0" smtClean="0"/>
              <a:t>Bjorn		     Scrub			Scrub</a:t>
            </a:r>
          </a:p>
          <a:p>
            <a:pPr marL="118872" indent="0">
              <a:buNone/>
            </a:pPr>
            <a:r>
              <a:rPr lang="en-US" sz="2400" b="1" dirty="0" smtClean="0"/>
              <a:t>[alleged drawer]       [drawer/forger]	 	[payee]</a:t>
            </a:r>
          </a:p>
          <a:p>
            <a:pPr marL="118872" indent="0">
              <a:buNone/>
            </a:pPr>
            <a:endParaRPr lang="en-US" sz="2400" b="1" dirty="0"/>
          </a:p>
          <a:p>
            <a:pPr marL="118872" indent="0">
              <a:buNone/>
            </a:pPr>
            <a:endParaRPr lang="en-US" sz="2400" b="1" dirty="0" smtClean="0"/>
          </a:p>
          <a:p>
            <a:pPr marL="118872" indent="0">
              <a:buNone/>
            </a:pPr>
            <a:endParaRPr lang="en-US" sz="2400" b="1" dirty="0"/>
          </a:p>
          <a:p>
            <a:pPr marL="118872" indent="0">
              <a:buNone/>
            </a:pPr>
            <a:endParaRPr lang="en-US" sz="2400" b="1" dirty="0" smtClean="0"/>
          </a:p>
          <a:p>
            <a:pPr marL="118872" indent="0">
              <a:buNone/>
            </a:pPr>
            <a:r>
              <a:rPr lang="en-US" b="1" dirty="0" smtClean="0"/>
              <a:t>Eagle Bank</a:t>
            </a:r>
            <a:r>
              <a:rPr lang="en-US" sz="2400" b="1" dirty="0" smtClean="0"/>
              <a:t>				     </a:t>
            </a:r>
            <a:r>
              <a:rPr lang="en-US" b="1" dirty="0" smtClean="0"/>
              <a:t>Roach Bank</a:t>
            </a:r>
            <a:endParaRPr lang="en-US" sz="2400" b="1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7467600" y="3886200"/>
            <a:ext cx="0" cy="1295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4953000" y="3048000"/>
            <a:ext cx="1676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3124200" y="5486400"/>
            <a:ext cx="2895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2804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 algn="ctr">
              <a:buNone/>
            </a:pPr>
            <a:r>
              <a:rPr lang="en-US" b="1" dirty="0" smtClean="0"/>
              <a:t>Check 5061</a:t>
            </a:r>
          </a:p>
          <a:p>
            <a:pPr marL="118872" indent="0">
              <a:buNone/>
            </a:pPr>
            <a:endParaRPr lang="en-US" b="1" dirty="0"/>
          </a:p>
          <a:p>
            <a:pPr marL="118872" indent="0">
              <a:buNone/>
            </a:pPr>
            <a:r>
              <a:rPr lang="en-US" b="1" dirty="0" smtClean="0"/>
              <a:t>Bjorn		     Clark Scott               Woodford</a:t>
            </a:r>
          </a:p>
          <a:p>
            <a:pPr marL="118872" indent="0">
              <a:buNone/>
            </a:pPr>
            <a:r>
              <a:rPr lang="en-US" sz="2400" b="1" dirty="0" smtClean="0"/>
              <a:t>[drawer]           	 	[payee]	   	   [thief]</a:t>
            </a:r>
          </a:p>
          <a:p>
            <a:pPr marL="118872" indent="0">
              <a:buNone/>
            </a:pPr>
            <a:endParaRPr lang="en-US" sz="2400" b="1" dirty="0"/>
          </a:p>
          <a:p>
            <a:pPr marL="118872" indent="0">
              <a:buNone/>
            </a:pPr>
            <a:endParaRPr lang="en-US" sz="2400" b="1" dirty="0" smtClean="0"/>
          </a:p>
          <a:p>
            <a:pPr marL="118872" indent="0">
              <a:buNone/>
            </a:pPr>
            <a:endParaRPr lang="en-US" sz="2400" b="1" dirty="0"/>
          </a:p>
          <a:p>
            <a:pPr marL="118872" indent="0">
              <a:buNone/>
            </a:pPr>
            <a:r>
              <a:rPr lang="en-US" b="1" dirty="0" smtClean="0"/>
              <a:t>Eagle	       Credulous 	    Clark Scott Reavis</a:t>
            </a:r>
          </a:p>
          <a:p>
            <a:pPr marL="118872" indent="0">
              <a:buNone/>
            </a:pPr>
            <a:r>
              <a:rPr lang="en-US" sz="2400" b="1" dirty="0"/>
              <a:t>	</a:t>
            </a:r>
            <a:r>
              <a:rPr lang="en-US" sz="2400" b="1" dirty="0" smtClean="0"/>
              <a:t>					         [alteration]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752600" y="3096768"/>
            <a:ext cx="1676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5715000" y="3096768"/>
            <a:ext cx="914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7543800" y="3810000"/>
            <a:ext cx="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4743450" y="5029200"/>
            <a:ext cx="5715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1752600" y="5029200"/>
            <a:ext cx="990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6203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1. Collateralized transaction in </a:t>
            </a:r>
            <a:br>
              <a:rPr lang="en-US" dirty="0" smtClean="0"/>
            </a:br>
            <a:r>
              <a:rPr lang="en-US" dirty="0" smtClean="0"/>
              <a:t>personal property or fixtures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>
              <a:buNone/>
            </a:pPr>
            <a:r>
              <a:rPr lang="en-US" b="1" dirty="0" smtClean="0"/>
              <a:t>B.  Property </a:t>
            </a:r>
            <a:r>
              <a:rPr lang="en-US" b="1" dirty="0" err="1" smtClean="0"/>
              <a:t>DR</a:t>
            </a:r>
            <a:r>
              <a:rPr lang="en-US" b="1" dirty="0" smtClean="0"/>
              <a:t>  acquires with the loan:</a:t>
            </a:r>
          </a:p>
          <a:p>
            <a:pPr marL="118872" indent="0">
              <a:buNone/>
            </a:pPr>
            <a:endParaRPr lang="en-US" b="1" dirty="0" smtClean="0"/>
          </a:p>
          <a:p>
            <a:pPr marL="118872" indent="0">
              <a:buNone/>
            </a:pPr>
            <a:r>
              <a:rPr lang="en-US" b="1" dirty="0" smtClean="0"/>
              <a:t>	</a:t>
            </a:r>
            <a:r>
              <a:rPr lang="en-US" b="1" i="1" dirty="0" smtClean="0"/>
              <a:t>Purchase-Money Security Interest (</a:t>
            </a:r>
            <a:r>
              <a:rPr lang="en-US" b="1" i="1" dirty="0" err="1" smtClean="0"/>
              <a:t>PMSI</a:t>
            </a:r>
            <a:r>
              <a:rPr lang="en-US" b="1" i="1" dirty="0" smtClean="0"/>
              <a:t>)</a:t>
            </a:r>
            <a:endParaRPr lang="en-US" b="1" dirty="0" smtClean="0"/>
          </a:p>
          <a:p>
            <a:pPr marL="118872" indent="0">
              <a:buNone/>
            </a:pPr>
            <a:endParaRPr lang="en-US" b="1" dirty="0"/>
          </a:p>
          <a:p>
            <a:pPr marL="1225296" lvl="2" indent="-457200">
              <a:buAutoNum type="arabicPeriod"/>
            </a:pPr>
            <a:r>
              <a:rPr lang="en-US" b="1" dirty="0" smtClean="0"/>
              <a:t>Lender and seller may be same entity, or</a:t>
            </a:r>
          </a:p>
          <a:p>
            <a:pPr marL="1225296" lvl="2" indent="-457200">
              <a:buAutoNum type="arabicPeriod"/>
            </a:pPr>
            <a:endParaRPr lang="en-US" b="1" dirty="0"/>
          </a:p>
          <a:p>
            <a:pPr marL="1225296" lvl="2" indent="-457200">
              <a:buAutoNum type="arabicPeriod"/>
            </a:pPr>
            <a:r>
              <a:rPr lang="en-US" b="1" dirty="0" smtClean="0"/>
              <a:t>Lender and seller may be different entities.</a:t>
            </a:r>
            <a:endParaRPr lang="en-US" b="1" dirty="0"/>
          </a:p>
          <a:p>
            <a:pPr marL="118872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10362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1. Collateralized transaction in </a:t>
            </a:r>
            <a:br>
              <a:rPr lang="en-US" dirty="0" smtClean="0"/>
            </a:br>
            <a:r>
              <a:rPr lang="en-US" dirty="0" smtClean="0"/>
              <a:t>personal property or fixtures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>
              <a:buNone/>
            </a:pPr>
            <a:r>
              <a:rPr lang="en-US" b="1" dirty="0" smtClean="0"/>
              <a:t>C.   After-Acquired Property</a:t>
            </a:r>
          </a:p>
          <a:p>
            <a:pPr marL="118872" indent="0">
              <a:buNone/>
            </a:pPr>
            <a:endParaRPr lang="en-US" b="1" dirty="0" smtClean="0"/>
          </a:p>
          <a:p>
            <a:pPr marL="118872" indent="0">
              <a:buNone/>
            </a:pPr>
            <a:r>
              <a:rPr lang="en-US" b="1" dirty="0" smtClean="0"/>
              <a:t>	</a:t>
            </a:r>
            <a:r>
              <a:rPr lang="en-US" b="1" i="1" dirty="0" smtClean="0"/>
              <a:t>Floating Lien.</a:t>
            </a:r>
            <a:endParaRPr lang="en-US" b="1" dirty="0" smtClean="0"/>
          </a:p>
          <a:p>
            <a:pPr marL="118872" indent="0">
              <a:buNone/>
            </a:pPr>
            <a:endParaRPr lang="en-US" b="1" dirty="0"/>
          </a:p>
          <a:p>
            <a:pPr marL="118872" indent="0">
              <a:buNone/>
            </a:pPr>
            <a:r>
              <a:rPr lang="en-US" b="1" dirty="0" smtClean="0"/>
              <a:t>		</a:t>
            </a:r>
            <a:r>
              <a:rPr lang="en-US" sz="2800" b="1" dirty="0" smtClean="0"/>
              <a:t>Most common use = inventory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1088695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Sale of Receivables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33222" indent="-514350">
              <a:buNone/>
            </a:pPr>
            <a:endParaRPr lang="en-US" b="1" dirty="0"/>
          </a:p>
        </p:txBody>
      </p:sp>
      <p:pic>
        <p:nvPicPr>
          <p:cNvPr id="2050" name="Picture 2" descr="C:\Users\Gerry\Pictures\P101011_133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01" t="17867" r="17600" b="29066"/>
          <a:stretch/>
        </p:blipFill>
        <p:spPr bwMode="auto">
          <a:xfrm>
            <a:off x="990600" y="2298192"/>
            <a:ext cx="7223760" cy="3639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0063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Sale of Receivables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Examples:</a:t>
            </a:r>
            <a:endParaRPr lang="en-US" b="1" dirty="0"/>
          </a:p>
          <a:p>
            <a:pPr lvl="1"/>
            <a:r>
              <a:rPr lang="en-US" b="1" dirty="0" smtClean="0"/>
              <a:t>Accounts</a:t>
            </a:r>
          </a:p>
          <a:p>
            <a:pPr lvl="1"/>
            <a:r>
              <a:rPr lang="en-US" b="1" dirty="0" smtClean="0"/>
              <a:t>Chattel paper</a:t>
            </a:r>
          </a:p>
          <a:p>
            <a:pPr lvl="1"/>
            <a:r>
              <a:rPr lang="en-US" b="1" dirty="0" smtClean="0"/>
              <a:t>Payment intangibles</a:t>
            </a:r>
          </a:p>
          <a:p>
            <a:pPr lvl="1"/>
            <a:r>
              <a:rPr lang="en-US" b="1" dirty="0" smtClean="0"/>
              <a:t>Promissory notes</a:t>
            </a:r>
          </a:p>
          <a:p>
            <a:pPr lvl="1"/>
            <a:endParaRPr lang="en-US" b="1" dirty="0"/>
          </a:p>
          <a:p>
            <a:pPr lvl="1"/>
            <a:r>
              <a:rPr lang="en-US" b="1" dirty="0" smtClean="0"/>
              <a:t>Problem 264, p. 766</a:t>
            </a:r>
            <a:endParaRPr lang="en-US" b="1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81514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Consignments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33222" indent="-514350">
              <a:buNone/>
            </a:pPr>
            <a:endParaRPr lang="en-US" b="1" dirty="0"/>
          </a:p>
        </p:txBody>
      </p:sp>
      <p:pic>
        <p:nvPicPr>
          <p:cNvPr id="1026" name="Picture 2" descr="http://www.frenshiptoday.com/wp-content/uploads/05-06-11-Le-Chic-storefront-RGB-300x2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905000"/>
            <a:ext cx="6484324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7185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 Deceptive Consignments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75191"/>
            <a:ext cx="8763000" cy="4625609"/>
          </a:xfrm>
        </p:spPr>
        <p:txBody>
          <a:bodyPr>
            <a:normAutofit/>
          </a:bodyPr>
          <a:lstStyle/>
          <a:p>
            <a:pPr marL="633222" indent="-514350">
              <a:buNone/>
            </a:pPr>
            <a:r>
              <a:rPr lang="en-US" b="1" dirty="0" smtClean="0"/>
              <a:t>Owner of goods			      Seller	   Buyer</a:t>
            </a:r>
          </a:p>
          <a:p>
            <a:pPr marL="633222" indent="-514350">
              <a:buNone/>
            </a:pPr>
            <a:r>
              <a:rPr lang="en-US" b="1" dirty="0" err="1" smtClean="0"/>
              <a:t>Bailor</a:t>
            </a:r>
            <a:r>
              <a:rPr lang="en-US" b="1" dirty="0" smtClean="0"/>
              <a:t>					     </a:t>
            </a:r>
            <a:r>
              <a:rPr lang="en-US" b="1" dirty="0" err="1" smtClean="0"/>
              <a:t>Bailee</a:t>
            </a:r>
            <a:endParaRPr lang="en-US" b="1" dirty="0" smtClean="0"/>
          </a:p>
          <a:p>
            <a:pPr marL="633222" indent="-514350">
              <a:buNone/>
            </a:pPr>
            <a:r>
              <a:rPr lang="en-US" b="1" dirty="0" smtClean="0"/>
              <a:t>Consignor 				     Consignee</a:t>
            </a:r>
          </a:p>
          <a:p>
            <a:pPr marL="633222" indent="-514350">
              <a:buNone/>
            </a:pPr>
            <a:endParaRPr lang="en-US" b="1" dirty="0" smtClean="0"/>
          </a:p>
          <a:p>
            <a:pPr marL="633222" indent="-514350">
              <a:buNone/>
            </a:pPr>
            <a:r>
              <a:rPr lang="en-US" b="1" dirty="0"/>
              <a:t>	</a:t>
            </a:r>
            <a:r>
              <a:rPr lang="en-US" b="1" dirty="0" smtClean="0"/>
              <a:t>						</a:t>
            </a:r>
            <a:endParaRPr lang="en-US" b="1" dirty="0"/>
          </a:p>
          <a:p>
            <a:pPr marL="633222" indent="-514350">
              <a:buNone/>
            </a:pPr>
            <a:r>
              <a:rPr lang="en-US" b="1" dirty="0" smtClean="0"/>
              <a:t>					       Consignee’s Creditors</a:t>
            </a:r>
          </a:p>
          <a:p>
            <a:pPr marL="633222" indent="-514350">
              <a:buNone/>
            </a:pPr>
            <a:endParaRPr lang="en-US" b="1" dirty="0"/>
          </a:p>
          <a:p>
            <a:pPr marL="633222" indent="-514350">
              <a:buNone/>
            </a:pPr>
            <a:r>
              <a:rPr lang="en-US" b="1" dirty="0" smtClean="0"/>
              <a:t>In battle between Consignor (owner) and</a:t>
            </a:r>
          </a:p>
          <a:p>
            <a:pPr marL="633222" indent="-514350">
              <a:buNone/>
            </a:pPr>
            <a:r>
              <a:rPr lang="en-US" b="1" dirty="0" smtClean="0"/>
              <a:t>Consignee’s Creditors, who will prevail?</a:t>
            </a:r>
          </a:p>
          <a:p>
            <a:pPr marL="633222" indent="-514350">
              <a:buNone/>
            </a:pPr>
            <a:endParaRPr lang="en-US" b="1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905000" y="2590800"/>
            <a:ext cx="417258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374349" y="2266664"/>
            <a:ext cx="3634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Possession (not ownership) of goods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2533020" y="3124200"/>
            <a:ext cx="354456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533020" y="2754868"/>
            <a:ext cx="3544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Proceeds of sale minus commission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6934200" y="3352800"/>
            <a:ext cx="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7467600" y="2393835"/>
            <a:ext cx="670560" cy="39393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0466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 Deceptive Consignments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33222" indent="-514350">
              <a:buNone/>
            </a:pPr>
            <a:r>
              <a:rPr lang="en-US" b="1" dirty="0" smtClean="0"/>
              <a:t>A.  Consigned goods worth a total of $1,000 or more.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44597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</TotalTime>
  <Words>448</Words>
  <Application>Microsoft Office PowerPoint</Application>
  <PresentationFormat>On-screen Show (4:3)</PresentationFormat>
  <Paragraphs>167</Paragraphs>
  <Slides>27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Module</vt:lpstr>
      <vt:lpstr>Scope of Article 9</vt:lpstr>
      <vt:lpstr>1. Collateralized transaction in  personal property or fixtures</vt:lpstr>
      <vt:lpstr>1. Collateralized transaction in  personal property or fixtures</vt:lpstr>
      <vt:lpstr>1. Collateralized transaction in  personal property or fixtures</vt:lpstr>
      <vt:lpstr>2. Sale of Receivables</vt:lpstr>
      <vt:lpstr>2. Sale of Receivables</vt:lpstr>
      <vt:lpstr>3. Consignments</vt:lpstr>
      <vt:lpstr>3.  Deceptive Consignments</vt:lpstr>
      <vt:lpstr>3.  Deceptive Consignments</vt:lpstr>
      <vt:lpstr>3.  Deceptive Consignments</vt:lpstr>
      <vt:lpstr>3.  Deceptive Consignments</vt:lpstr>
      <vt:lpstr>4. Statutory Agricultural Liens </vt:lpstr>
      <vt:lpstr>5. Lease-Purchase Agreements</vt:lpstr>
      <vt:lpstr>5. Lease-Purchase Agreements</vt:lpstr>
      <vt:lpstr>5. Lease-Purchase Agreements</vt:lpstr>
      <vt:lpstr>5. Lease-Purchase Agreements</vt:lpstr>
      <vt:lpstr>Protective Compliance</vt:lpstr>
      <vt:lpstr>Subrogation</vt:lpstr>
      <vt:lpstr> Exclusions from Article 9</vt:lpstr>
      <vt:lpstr> Exclusions from Article 9</vt:lpstr>
      <vt:lpstr> Exclusions from Article 9</vt:lpstr>
      <vt:lpstr> Exclusions from Article 9</vt:lpstr>
      <vt:lpstr> Exclusions from Article 9</vt:lpstr>
      <vt:lpstr> Exclusions from Article 9</vt:lpstr>
      <vt:lpstr> Exclusions from Article 9</vt:lpstr>
      <vt:lpstr>Practice Question</vt:lpstr>
      <vt:lpstr>Practice Question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Scope of Article 9</dc:title>
  <dc:creator>Gerry W. Beyer</dc:creator>
  <cp:lastModifiedBy>Gerry W. Beyer</cp:lastModifiedBy>
  <cp:revision>20</cp:revision>
  <dcterms:created xsi:type="dcterms:W3CDTF">2011-10-10T14:54:43Z</dcterms:created>
  <dcterms:modified xsi:type="dcterms:W3CDTF">2011-10-12T17:48:22Z</dcterms:modified>
</cp:coreProperties>
</file>