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62" r:id="rId3"/>
    <p:sldId id="263" r:id="rId4"/>
    <p:sldId id="264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70" d="100"/>
          <a:sy n="70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4AFC-3B71-4C19-8BF7-E2667179E3D2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4AFC-3B71-4C19-8BF7-E2667179E3D2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4AFC-3B71-4C19-8BF7-E2667179E3D2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4AFC-3B71-4C19-8BF7-E2667179E3D2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4AFC-3B71-4C19-8BF7-E2667179E3D2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4AFC-3B71-4C19-8BF7-E2667179E3D2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4AFC-3B71-4C19-8BF7-E2667179E3D2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4AFC-3B71-4C19-8BF7-E2667179E3D2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4AFC-3B71-4C19-8BF7-E2667179E3D2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4AFC-3B71-4C19-8BF7-E2667179E3D2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2C24AFC-3B71-4C19-8BF7-E2667179E3D2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D989C6C-3C0B-4B21-98BA-68C5A765C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2C24AFC-3B71-4C19-8BF7-E2667179E3D2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D989C6C-3C0B-4B21-98BA-68C5A765C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360financial.com.au/car-finance/business-car-finance-and-car-loans/chattel-mortgage.asp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143000"/>
            <a:ext cx="64770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cap="all" dirty="0" smtClean="0"/>
              <a:t>Secured Transactions</a:t>
            </a:r>
            <a:br>
              <a:rPr lang="en-US" sz="5300" b="1" cap="all" dirty="0" smtClean="0"/>
            </a:br>
            <a:r>
              <a:rPr lang="en-US" sz="5300" b="1" dirty="0" smtClean="0"/>
              <a:t/>
            </a:r>
            <a:br>
              <a:rPr lang="en-US" sz="5300" b="1" dirty="0" smtClean="0"/>
            </a:br>
            <a:r>
              <a:rPr lang="en-US" sz="5300" b="1" dirty="0" smtClean="0"/>
              <a:t>Introduction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534400" cy="4625609"/>
          </a:xfrm>
        </p:spPr>
        <p:txBody>
          <a:bodyPr/>
          <a:lstStyle/>
          <a:p>
            <a:r>
              <a:rPr lang="en-US" b="1" dirty="0"/>
              <a:t>3.  Determine if a security interest has been created, that is, has </a:t>
            </a:r>
            <a:r>
              <a:rPr lang="en-US" b="1" i="1" dirty="0"/>
              <a:t>attachment</a:t>
            </a:r>
            <a:r>
              <a:rPr lang="en-US" b="1" dirty="0"/>
              <a:t> occurred.</a:t>
            </a:r>
          </a:p>
        </p:txBody>
      </p:sp>
    </p:spTree>
    <p:extLst>
      <p:ext uri="{BB962C8B-B14F-4D97-AF65-F5344CB8AC3E}">
        <p14:creationId xmlns:p14="http://schemas.microsoft.com/office/powerpoint/2010/main" val="409981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534400" cy="4625609"/>
          </a:xfrm>
        </p:spPr>
        <p:txBody>
          <a:bodyPr/>
          <a:lstStyle/>
          <a:p>
            <a:r>
              <a:rPr lang="en-US" b="1" dirty="0"/>
              <a:t>4. </a:t>
            </a:r>
            <a:r>
              <a:rPr lang="en-US" b="1" dirty="0" smtClean="0"/>
              <a:t>Determine </a:t>
            </a:r>
            <a:r>
              <a:rPr lang="en-US" b="1" dirty="0"/>
              <a:t>if the security interest has been properly </a:t>
            </a:r>
            <a:r>
              <a:rPr lang="en-US" b="1" i="1" dirty="0"/>
              <a:t>perfected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776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534400" cy="4625609"/>
          </a:xfrm>
        </p:spPr>
        <p:txBody>
          <a:bodyPr/>
          <a:lstStyle/>
          <a:p>
            <a:r>
              <a:rPr lang="en-US" b="1" dirty="0"/>
              <a:t>5.  </a:t>
            </a:r>
            <a:r>
              <a:rPr lang="en-US" b="1" dirty="0" smtClean="0"/>
              <a:t>Determine </a:t>
            </a:r>
            <a:r>
              <a:rPr lang="en-US" b="1" dirty="0"/>
              <a:t>the persons who are making claims to the collateral.</a:t>
            </a:r>
          </a:p>
        </p:txBody>
      </p:sp>
    </p:spTree>
    <p:extLst>
      <p:ext uri="{BB962C8B-B14F-4D97-AF65-F5344CB8AC3E}">
        <p14:creationId xmlns:p14="http://schemas.microsoft.com/office/powerpoint/2010/main" val="18087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534400" cy="4625609"/>
          </a:xfrm>
        </p:spPr>
        <p:txBody>
          <a:bodyPr/>
          <a:lstStyle/>
          <a:p>
            <a:r>
              <a:rPr lang="en-US" b="1" dirty="0"/>
              <a:t>6.	Apply proper priority rules and rules regarding repossession.</a:t>
            </a:r>
          </a:p>
        </p:txBody>
      </p:sp>
    </p:spTree>
    <p:extLst>
      <p:ext uri="{BB962C8B-B14F-4D97-AF65-F5344CB8AC3E}">
        <p14:creationId xmlns:p14="http://schemas.microsoft.com/office/powerpoint/2010/main" val="214014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05000" y="2286000"/>
            <a:ext cx="4876800" cy="911352"/>
          </a:xfrm>
        </p:spPr>
        <p:txBody>
          <a:bodyPr/>
          <a:lstStyle/>
          <a:p>
            <a:r>
              <a:rPr lang="en-US" dirty="0" smtClean="0"/>
              <a:t>Very Brief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8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Benedict v. Ratner – p. 756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 smtClean="0"/>
              <a:t>Hub Carpet				Ratner</a:t>
            </a:r>
          </a:p>
          <a:p>
            <a:pPr marL="118872" indent="0">
              <a:buNone/>
            </a:pPr>
            <a:r>
              <a:rPr lang="en-US" b="1" dirty="0" smtClean="0"/>
              <a:t>Debtor					Creditor</a:t>
            </a:r>
          </a:p>
          <a:p>
            <a:pPr marL="118872" indent="0">
              <a:buNone/>
            </a:pPr>
            <a:endParaRPr lang="en-US" b="1" dirty="0"/>
          </a:p>
          <a:p>
            <a:pPr marL="118872" indent="0">
              <a:buNone/>
            </a:pPr>
            <a:endParaRPr lang="en-US" b="1" dirty="0" smtClean="0"/>
          </a:p>
          <a:p>
            <a:pPr marL="118872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	Benedict</a:t>
            </a:r>
          </a:p>
          <a:p>
            <a:pPr marL="118872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	Bankruptcy Trustee</a:t>
            </a:r>
          </a:p>
          <a:p>
            <a:pPr marL="118872" indent="0">
              <a:buNone/>
            </a:pPr>
            <a:endParaRPr lang="en-US" b="1" dirty="0"/>
          </a:p>
          <a:p>
            <a:pPr marL="118872" indent="0">
              <a:buNone/>
            </a:pPr>
            <a:r>
              <a:rPr lang="en-US" b="1" dirty="0" smtClean="0"/>
              <a:t>Issue:  Who has priority to the accounts receivable?</a:t>
            </a:r>
            <a:endParaRPr lang="en-US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48000" y="2057400"/>
            <a:ext cx="2667000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048000" y="2667000"/>
            <a:ext cx="2743200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12103" y="1676400"/>
            <a:ext cx="1614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Loan of money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89748" y="2297668"/>
            <a:ext cx="3383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Accounts receivable as collateral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17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Pre-Code Security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The pledge</a:t>
            </a:r>
            <a:endParaRPr lang="en-US" b="1" dirty="0"/>
          </a:p>
          <a:p>
            <a:pPr lvl="1"/>
            <a:r>
              <a:rPr lang="en-US" b="1" dirty="0" err="1" smtClean="0"/>
              <a:t>DR</a:t>
            </a:r>
            <a:r>
              <a:rPr lang="en-US" b="1" dirty="0" smtClean="0"/>
              <a:t> gives CR physical possession of the collateral.</a:t>
            </a:r>
          </a:p>
          <a:p>
            <a:pPr lvl="1"/>
            <a:r>
              <a:rPr lang="en-US" b="1" dirty="0" smtClean="0"/>
              <a:t>Pros?</a:t>
            </a:r>
          </a:p>
          <a:p>
            <a:pPr lvl="1"/>
            <a:r>
              <a:rPr lang="en-US" b="1" dirty="0" smtClean="0"/>
              <a:t>Cons?</a:t>
            </a:r>
          </a:p>
          <a:p>
            <a:pPr marL="457200" lvl="1" indent="0">
              <a:buNone/>
            </a:pPr>
            <a:endParaRPr lang="en-US" b="1" dirty="0"/>
          </a:p>
        </p:txBody>
      </p:sp>
      <p:pic>
        <p:nvPicPr>
          <p:cNvPr id="6146" name="Picture 2" descr="http://image.moparmusclemagazine.com/f/mopar-news/mopars-at-the-strip-pawn-stars-pony-car-wars-lotsa-fun/32511960/coming-to-mopars-at-the-strip-the-stars-of-pawn-stars-a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603" y="2870579"/>
            <a:ext cx="4818468" cy="385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85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Pre-Code Security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</a:t>
            </a:r>
            <a:r>
              <a:rPr lang="en-US" b="1" dirty="0" smtClean="0"/>
              <a:t>. Chattel Mortgage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pPr marL="457200" lvl="1" indent="0">
              <a:buNone/>
            </a:pPr>
            <a:r>
              <a:rPr lang="en-US" sz="2000" b="1" dirty="0" smtClean="0"/>
              <a:t>			360 Financial Services		</a:t>
            </a:r>
            <a:r>
              <a:rPr lang="en-US" sz="2000" b="1" dirty="0"/>
              <a:t>	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			Queensland, Australia</a:t>
            </a:r>
          </a:p>
          <a:p>
            <a:pPr marL="457200" lvl="1" indent="0">
              <a:buNone/>
            </a:pPr>
            <a:endParaRPr lang="en-US" b="1" dirty="0"/>
          </a:p>
        </p:txBody>
      </p:sp>
      <p:pic>
        <p:nvPicPr>
          <p:cNvPr id="7171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7794852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65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Pre-Code Security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3. Conditional Sale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pPr lvl="1"/>
            <a:r>
              <a:rPr lang="en-US" b="1" dirty="0" smtClean="0"/>
              <a:t>Problem 262, p. 761</a:t>
            </a:r>
            <a:endParaRPr lang="en-US" b="1" dirty="0"/>
          </a:p>
        </p:txBody>
      </p:sp>
      <p:pic>
        <p:nvPicPr>
          <p:cNvPr id="8194" name="Picture 2" descr="http://media.findlegalforms.com/product_images/28827_y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6" r="21783" b="11624"/>
          <a:stretch/>
        </p:blipFill>
        <p:spPr bwMode="auto">
          <a:xfrm>
            <a:off x="2972937" y="2895600"/>
            <a:ext cx="3043451" cy="267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28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Pre-Code Security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</a:t>
            </a:r>
            <a:r>
              <a:rPr lang="en-US" b="1" dirty="0" smtClean="0"/>
              <a:t>. Trust Receipt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pPr marL="118872" indent="0">
              <a:buNone/>
            </a:pPr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46445"/>
            <a:ext cx="7858361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04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Secured Transactions – Basic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 person wants </a:t>
            </a:r>
            <a:r>
              <a:rPr lang="en-US" b="1" dirty="0" smtClean="0"/>
              <a:t>property (real or personal) or services but </a:t>
            </a:r>
            <a:r>
              <a:rPr lang="en-US" b="1" dirty="0" smtClean="0"/>
              <a:t>does not have </a:t>
            </a:r>
            <a:r>
              <a:rPr lang="en-US" b="1" dirty="0" smtClean="0"/>
              <a:t>money.</a:t>
            </a:r>
            <a:endParaRPr lang="en-US" b="1" dirty="0"/>
          </a:p>
          <a:p>
            <a:pPr lvl="1"/>
            <a:r>
              <a:rPr lang="en-US" b="1" dirty="0" smtClean="0"/>
              <a:t>Person needs </a:t>
            </a:r>
            <a:r>
              <a:rPr lang="en-US" b="1" dirty="0" smtClean="0"/>
              <a:t>to become a debtor.</a:t>
            </a:r>
          </a:p>
        </p:txBody>
      </p:sp>
      <p:pic>
        <p:nvPicPr>
          <p:cNvPr id="12290" name="Picture 2" descr="http://utleylawoffice.com/Images/empty%20pock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81400"/>
            <a:ext cx="3933825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Pre-Code Security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5. Factor’s Lien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pPr marL="118872" indent="0">
              <a:buNone/>
            </a:pPr>
            <a:endParaRPr lang="en-US" b="1" dirty="0"/>
          </a:p>
        </p:txBody>
      </p:sp>
      <p:pic>
        <p:nvPicPr>
          <p:cNvPr id="10242" name="Picture 2" descr="http://shortsaledailynews.com/wp-content/uploads/2011/01/inventor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6999"/>
            <a:ext cx="5725283" cy="373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Pre-Code Security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6.  Field Warehousing</a:t>
            </a:r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pPr marL="118872" indent="0">
              <a:buNone/>
            </a:pPr>
            <a:endParaRPr lang="en-US" b="1" dirty="0"/>
          </a:p>
        </p:txBody>
      </p:sp>
      <p:pic>
        <p:nvPicPr>
          <p:cNvPr id="11266" name="Picture 2" descr="http://www.austintenantadvisors.com/austin-office-commercial-blog/wp-content/uploads/2011/03/ware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14684"/>
            <a:ext cx="5781675" cy="384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74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Secured </a:t>
            </a:r>
            <a:r>
              <a:rPr lang="en-US" dirty="0" smtClean="0"/>
              <a:t>Transactions</a:t>
            </a:r>
            <a:br>
              <a:rPr lang="en-US" dirty="0" smtClean="0"/>
            </a:br>
            <a:r>
              <a:rPr lang="en-US" dirty="0" smtClean="0"/>
              <a:t>Creditor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</a:t>
            </a:r>
            <a:r>
              <a:rPr lang="en-US" b="1" dirty="0" smtClean="0"/>
              <a:t>.  Refusal</a:t>
            </a:r>
          </a:p>
        </p:txBody>
      </p:sp>
      <p:pic>
        <p:nvPicPr>
          <p:cNvPr id="1026" name="Picture 2" descr="http://www.webbizgirl.com/images/just-say-n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82436"/>
            <a:ext cx="4188182" cy="383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Secured </a:t>
            </a:r>
            <a:r>
              <a:rPr lang="en-US" dirty="0" smtClean="0"/>
              <a:t>Transactions</a:t>
            </a:r>
            <a:br>
              <a:rPr lang="en-US" dirty="0" smtClean="0"/>
            </a:br>
            <a:r>
              <a:rPr lang="en-US" dirty="0" smtClean="0"/>
              <a:t>Creditor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2</a:t>
            </a:r>
            <a:r>
              <a:rPr lang="en-US" b="1" dirty="0" smtClean="0"/>
              <a:t>.  Obtain promise to </a:t>
            </a:r>
            <a:r>
              <a:rPr lang="en-US" b="1" dirty="0" smtClean="0"/>
              <a:t>repay</a:t>
            </a:r>
          </a:p>
          <a:p>
            <a:pPr lvl="1"/>
            <a:r>
              <a:rPr lang="en-US" b="1" dirty="0" smtClean="0"/>
              <a:t>Unsecured creditor</a:t>
            </a:r>
          </a:p>
          <a:p>
            <a:pPr lvl="1"/>
            <a:r>
              <a:rPr lang="en-US" b="1" dirty="0" smtClean="0"/>
              <a:t>General creditor</a:t>
            </a:r>
            <a:endParaRPr lang="en-US" b="1" dirty="0" smtClean="0"/>
          </a:p>
        </p:txBody>
      </p:sp>
      <p:pic>
        <p:nvPicPr>
          <p:cNvPr id="2050" name="Picture 2" descr="http://www.promissorynoteform.org/images/promissory-note-sampl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" b="10711"/>
          <a:stretch/>
        </p:blipFill>
        <p:spPr bwMode="auto">
          <a:xfrm>
            <a:off x="279210" y="3886200"/>
            <a:ext cx="4461681" cy="231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upport.rezgo.com/wp-content/uploads/2009/07/ss_supplier_accountsreceivablerepor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0"/>
            <a:ext cx="4200525" cy="329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Secured </a:t>
            </a:r>
            <a:r>
              <a:rPr lang="en-US" dirty="0" smtClean="0"/>
              <a:t>Transactions</a:t>
            </a:r>
            <a:br>
              <a:rPr lang="en-US" dirty="0" smtClean="0"/>
            </a:br>
            <a:r>
              <a:rPr lang="en-US" dirty="0" smtClean="0"/>
              <a:t>Creditor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3.  </a:t>
            </a:r>
            <a:r>
              <a:rPr lang="en-US" b="1" dirty="0" smtClean="0"/>
              <a:t>Obtain </a:t>
            </a:r>
            <a:r>
              <a:rPr lang="en-US" b="1" dirty="0" smtClean="0"/>
              <a:t>surety</a:t>
            </a:r>
          </a:p>
          <a:p>
            <a:pPr lvl="1"/>
            <a:r>
              <a:rPr lang="en-US" b="1" dirty="0" smtClean="0"/>
              <a:t>Co-signer</a:t>
            </a:r>
          </a:p>
          <a:p>
            <a:pPr lvl="1"/>
            <a:r>
              <a:rPr lang="en-US" b="1" dirty="0" smtClean="0"/>
              <a:t>Accommodation party</a:t>
            </a:r>
          </a:p>
          <a:p>
            <a:pPr lvl="1"/>
            <a:r>
              <a:rPr lang="en-US" b="1" dirty="0" smtClean="0"/>
              <a:t>Guarantor</a:t>
            </a:r>
            <a:endParaRPr lang="en-US" b="1" dirty="0" smtClean="0"/>
          </a:p>
        </p:txBody>
      </p:sp>
      <p:pic>
        <p:nvPicPr>
          <p:cNvPr id="3074" name="Picture 2" descr="http://www.loanmortgagecredit.com/wp-content/uploads/2009/09/guarantor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8"/>
          <a:stretch/>
        </p:blipFill>
        <p:spPr bwMode="auto">
          <a:xfrm>
            <a:off x="3893308" y="3505199"/>
            <a:ext cx="4229100" cy="282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3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Secured </a:t>
            </a:r>
            <a:r>
              <a:rPr lang="en-US" dirty="0" smtClean="0"/>
              <a:t>Transactions</a:t>
            </a:r>
            <a:br>
              <a:rPr lang="en-US" dirty="0" smtClean="0"/>
            </a:br>
            <a:r>
              <a:rPr lang="en-US" dirty="0" smtClean="0"/>
              <a:t>Creditor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</a:t>
            </a:r>
            <a:r>
              <a:rPr lang="en-US" b="1" dirty="0" smtClean="0"/>
              <a:t>.  Obtain Collatera</a:t>
            </a:r>
            <a:r>
              <a:rPr lang="en-US" b="1" dirty="0" smtClean="0"/>
              <a:t>l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Real property = mortgage or deed of trust</a:t>
            </a:r>
          </a:p>
          <a:p>
            <a:pPr marL="457200" lvl="1" indent="0">
              <a:buNone/>
            </a:pPr>
            <a:endParaRPr lang="en-US" b="1" dirty="0" smtClean="0"/>
          </a:p>
        </p:txBody>
      </p:sp>
      <p:pic>
        <p:nvPicPr>
          <p:cNvPr id="4100" name="Picture 4" descr="http://uploads.static.vosizneias.com/2010/06/mortgage-frau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33800"/>
            <a:ext cx="3086100" cy="283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99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Secured </a:t>
            </a:r>
            <a:r>
              <a:rPr lang="en-US" dirty="0" smtClean="0"/>
              <a:t>Transactions</a:t>
            </a:r>
            <a:br>
              <a:rPr lang="en-US" dirty="0" smtClean="0"/>
            </a:br>
            <a:r>
              <a:rPr lang="en-US" dirty="0" smtClean="0"/>
              <a:t>Creditor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</a:t>
            </a:r>
            <a:r>
              <a:rPr lang="en-US" b="1" dirty="0" smtClean="0"/>
              <a:t>.  Obtain Collatera</a:t>
            </a:r>
            <a:r>
              <a:rPr lang="en-US" b="1" dirty="0" smtClean="0"/>
              <a:t>l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Personal Property = Article 9 security interest</a:t>
            </a:r>
          </a:p>
          <a:p>
            <a:pPr marL="457200" lvl="1" indent="0">
              <a:buNone/>
            </a:pPr>
            <a:endParaRPr lang="en-US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" t="10697"/>
          <a:stretch/>
        </p:blipFill>
        <p:spPr bwMode="auto">
          <a:xfrm>
            <a:off x="1610436" y="3562066"/>
            <a:ext cx="6119434" cy="285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36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534400" cy="4625609"/>
          </a:xfrm>
        </p:spPr>
        <p:txBody>
          <a:bodyPr/>
          <a:lstStyle/>
          <a:p>
            <a:r>
              <a:rPr lang="en-US" b="1" dirty="0" smtClean="0"/>
              <a:t>1. </a:t>
            </a:r>
            <a:r>
              <a:rPr lang="en-US" b="1" dirty="0"/>
              <a:t>Is the transaction within scope of Article 9?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099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534400" cy="4625609"/>
          </a:xfrm>
        </p:spPr>
        <p:txBody>
          <a:bodyPr/>
          <a:lstStyle/>
          <a:p>
            <a:r>
              <a:rPr lang="en-US" b="1" dirty="0"/>
              <a:t>2. Classify the collateral.</a:t>
            </a:r>
          </a:p>
        </p:txBody>
      </p:sp>
    </p:spTree>
    <p:extLst>
      <p:ext uri="{BB962C8B-B14F-4D97-AF65-F5344CB8AC3E}">
        <p14:creationId xmlns:p14="http://schemas.microsoft.com/office/powerpoint/2010/main" val="239426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4456</TotalTime>
  <Words>240</Words>
  <Application>Microsoft Office PowerPoint</Application>
  <PresentationFormat>On-screen Show (4:3)</PresentationFormat>
  <Paragraphs>91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Module</vt:lpstr>
      <vt:lpstr>Secured Transactions  Introduction </vt:lpstr>
      <vt:lpstr>Secured Transactions – Basic Idea</vt:lpstr>
      <vt:lpstr>Secured Transactions Creditor Options</vt:lpstr>
      <vt:lpstr>Secured Transactions Creditor Options</vt:lpstr>
      <vt:lpstr>Secured Transactions Creditor Options</vt:lpstr>
      <vt:lpstr>Secured Transactions Creditor Options</vt:lpstr>
      <vt:lpstr>Secured Transactions Creditor Options</vt:lpstr>
      <vt:lpstr>Basic Approach</vt:lpstr>
      <vt:lpstr>Basic Approach</vt:lpstr>
      <vt:lpstr>Basic Approach</vt:lpstr>
      <vt:lpstr>Basic Approach</vt:lpstr>
      <vt:lpstr>Basic Approach</vt:lpstr>
      <vt:lpstr>Basic Approach</vt:lpstr>
      <vt:lpstr>Very Brief History</vt:lpstr>
      <vt:lpstr>Benedict v. Ratner – p. 756</vt:lpstr>
      <vt:lpstr>Pre-Code Security Devices</vt:lpstr>
      <vt:lpstr>Pre-Code Security Devices</vt:lpstr>
      <vt:lpstr>Pre-Code Security Devices</vt:lpstr>
      <vt:lpstr>Pre-Code Security Devices</vt:lpstr>
      <vt:lpstr>Pre-Code Security Devices</vt:lpstr>
      <vt:lpstr>Pre-Code Security Devices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Commercial Paper</dc:title>
  <dc:creator>Gerry W. Beyer</dc:creator>
  <cp:lastModifiedBy>Gerry W. Beyer</cp:lastModifiedBy>
  <cp:revision>40</cp:revision>
  <dcterms:created xsi:type="dcterms:W3CDTF">2008-03-02T05:37:28Z</dcterms:created>
  <dcterms:modified xsi:type="dcterms:W3CDTF">2011-10-09T20:39:26Z</dcterms:modified>
</cp:coreProperties>
</file>