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2" autoAdjust="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10/10/2011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10/10/2011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10/10/2011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10/10/2011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10/10/2011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10/10/2011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10/10/2011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10/10/2011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10/10/2011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10/10/2011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7C3A134-F1C3-464B-BF47-54DC2DE08F52}" type="datetimeFigureOut">
              <a:rPr lang="en-US" smtClean="0"/>
              <a:t>10/10/2011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C3A134-F1C3-464B-BF47-54DC2DE08F52}" type="datetimeFigureOut">
              <a:rPr lang="en-US" smtClean="0"/>
              <a:t>10/10/2011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762000"/>
            <a:ext cx="8077200" cy="1600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Mid-Term Review Session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2062" y="3657600"/>
            <a:ext cx="3657600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49322" y="1752600"/>
            <a:ext cx="8077200" cy="1398896"/>
          </a:xfrm>
          <a:prstGeom prst="rect">
            <a:avLst/>
          </a:prstGeo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7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pPr algn="ctr"/>
            <a:r>
              <a:rPr lang="en-US" dirty="0" smtClean="0"/>
              <a:t>Commercial Paper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</a:t>
            </a:r>
            <a:r>
              <a:rPr lang="en-US" dirty="0" smtClean="0"/>
              <a:t>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78009"/>
          </a:xfrm>
        </p:spPr>
        <p:txBody>
          <a:bodyPr>
            <a:normAutofit/>
          </a:bodyPr>
          <a:lstStyle/>
          <a:p>
            <a:pPr marL="621792" indent="-457200"/>
            <a:r>
              <a:rPr lang="en-US" b="1" dirty="0" smtClean="0"/>
              <a:t>6.  Liability of Parties – General Approach</a:t>
            </a:r>
          </a:p>
          <a:p>
            <a:pPr marL="621792" indent="-457200"/>
            <a:endParaRPr lang="en-US" b="1" dirty="0"/>
          </a:p>
          <a:p>
            <a:pPr marL="914400" lvl="1" indent="-457200"/>
            <a:r>
              <a:rPr lang="en-US" b="1" dirty="0" smtClean="0"/>
              <a:t>Who wants the money (plaintiff)?</a:t>
            </a:r>
          </a:p>
          <a:p>
            <a:pPr marL="914400" lvl="1" indent="-457200"/>
            <a:r>
              <a:rPr lang="en-US" b="1" dirty="0" smtClean="0"/>
              <a:t>Who does not want to pay (defendant)?</a:t>
            </a:r>
          </a:p>
          <a:p>
            <a:pPr marL="914400" lvl="1" indent="-457200"/>
            <a:r>
              <a:rPr lang="en-US" b="1" dirty="0" smtClean="0"/>
              <a:t>What are plaintiff’s legal theories of recovery?</a:t>
            </a:r>
          </a:p>
          <a:p>
            <a:pPr marL="914400" lvl="1" indent="-457200"/>
            <a:r>
              <a:rPr lang="en-US" b="1" dirty="0" smtClean="0"/>
              <a:t>What defenses may the defendant raise?</a:t>
            </a:r>
          </a:p>
          <a:p>
            <a:pPr marL="914400" lvl="1" indent="-457200"/>
            <a:r>
              <a:rPr lang="en-US" b="1" dirty="0" smtClean="0"/>
              <a:t>If the defendant is a loser, may liability be passed on to another party?</a:t>
            </a:r>
            <a:endParaRPr lang="en-US" b="1" dirty="0"/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8703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</a:t>
            </a:r>
            <a:r>
              <a:rPr lang="en-US" dirty="0" smtClean="0"/>
              <a:t>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78009"/>
          </a:xfrm>
        </p:spPr>
        <p:txBody>
          <a:bodyPr>
            <a:normAutofit/>
          </a:bodyPr>
          <a:lstStyle/>
          <a:p>
            <a:pPr marL="621792" indent="-457200"/>
            <a:r>
              <a:rPr lang="en-US" b="1" dirty="0"/>
              <a:t>7</a:t>
            </a:r>
            <a:r>
              <a:rPr lang="en-US" b="1" dirty="0" smtClean="0"/>
              <a:t>.  Contract liability</a:t>
            </a:r>
          </a:p>
          <a:p>
            <a:pPr marL="914400" lvl="1" indent="-457200"/>
            <a:r>
              <a:rPr lang="en-US" b="1" dirty="0" smtClean="0"/>
              <a:t>Underlying obligation</a:t>
            </a:r>
          </a:p>
          <a:p>
            <a:pPr marL="914400" lvl="1" indent="-457200"/>
            <a:r>
              <a:rPr lang="en-US" b="1" dirty="0" smtClean="0"/>
              <a:t>Maker’s contract</a:t>
            </a:r>
          </a:p>
          <a:p>
            <a:pPr marL="914400" lvl="1" indent="-457200"/>
            <a:r>
              <a:rPr lang="en-US" b="1" dirty="0" smtClean="0"/>
              <a:t>Indorser’s contract </a:t>
            </a:r>
          </a:p>
          <a:p>
            <a:pPr marL="914400" lvl="1" indent="-457200"/>
            <a:r>
              <a:rPr lang="en-US" b="1" dirty="0" smtClean="0"/>
              <a:t>Accommodation parties</a:t>
            </a:r>
          </a:p>
          <a:p>
            <a:pPr marL="914400" lvl="1" indent="-457200"/>
            <a:r>
              <a:rPr lang="en-US" b="1" dirty="0" smtClean="0"/>
              <a:t>Drawer’s contract </a:t>
            </a:r>
          </a:p>
          <a:p>
            <a:pPr marL="914400" lvl="1" indent="-457200"/>
            <a:r>
              <a:rPr lang="en-US" b="1" dirty="0" smtClean="0"/>
              <a:t>Drawee’s</a:t>
            </a:r>
            <a:r>
              <a:rPr lang="en-US" b="1" dirty="0" smtClean="0"/>
              <a:t> contract (acceptance and certification)</a:t>
            </a:r>
          </a:p>
          <a:p>
            <a:pPr marL="914400" lvl="1" indent="-457200"/>
            <a:r>
              <a:rPr lang="en-US" b="1" dirty="0" smtClean="0"/>
              <a:t>Signature by agents	  		</a:t>
            </a:r>
            <a:r>
              <a:rPr lang="en-US" sz="2400" b="1" dirty="0" smtClean="0"/>
              <a:t>[continued]</a:t>
            </a:r>
          </a:p>
        </p:txBody>
      </p:sp>
    </p:spTree>
    <p:extLst>
      <p:ext uri="{BB962C8B-B14F-4D97-AF65-F5344CB8AC3E}">
        <p14:creationId xmlns:p14="http://schemas.microsoft.com/office/powerpoint/2010/main" val="360574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</a:t>
            </a:r>
            <a:r>
              <a:rPr lang="en-US" dirty="0" smtClean="0"/>
              <a:t>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78009"/>
          </a:xfrm>
        </p:spPr>
        <p:txBody>
          <a:bodyPr>
            <a:normAutofit/>
          </a:bodyPr>
          <a:lstStyle/>
          <a:p>
            <a:pPr marL="621792" indent="-457200"/>
            <a:r>
              <a:rPr lang="en-US" b="1" dirty="0"/>
              <a:t>7</a:t>
            </a:r>
            <a:r>
              <a:rPr lang="en-US" b="1" dirty="0" smtClean="0"/>
              <a:t>.  Contract liability </a:t>
            </a:r>
            <a:r>
              <a:rPr lang="en-US" sz="2400" b="1" dirty="0" smtClean="0"/>
              <a:t>[continued]</a:t>
            </a:r>
            <a:r>
              <a:rPr lang="en-US" dirty="0" smtClean="0"/>
              <a:t> </a:t>
            </a:r>
          </a:p>
          <a:p>
            <a:pPr marL="914400" lvl="1" indent="-457200"/>
            <a:r>
              <a:rPr lang="en-US" b="1" dirty="0" smtClean="0"/>
              <a:t>Checking Account</a:t>
            </a:r>
          </a:p>
          <a:p>
            <a:pPr marL="1179576" lvl="2" indent="-457200"/>
            <a:r>
              <a:rPr lang="en-US" sz="2800" b="1" dirty="0" smtClean="0"/>
              <a:t>Properly payable</a:t>
            </a:r>
          </a:p>
          <a:p>
            <a:pPr marL="1179576" lvl="2" indent="-457200"/>
            <a:r>
              <a:rPr lang="en-US" sz="2800" b="1" dirty="0" smtClean="0"/>
              <a:t>Wrongful dishonor</a:t>
            </a:r>
          </a:p>
          <a:p>
            <a:pPr marL="1179576" lvl="2" indent="-457200"/>
            <a:r>
              <a:rPr lang="en-US" sz="2800" b="1" dirty="0" smtClean="0"/>
              <a:t>Customer’s death or incompetence</a:t>
            </a:r>
          </a:p>
          <a:p>
            <a:pPr marL="1179576" lvl="2" indent="-457200"/>
            <a:r>
              <a:rPr lang="en-US" sz="2800" b="1" dirty="0" smtClean="0"/>
              <a:t>Setoff</a:t>
            </a:r>
          </a:p>
          <a:p>
            <a:pPr marL="1179576" lvl="2" indent="-457200"/>
            <a:r>
              <a:rPr lang="en-US" sz="2800" b="1" dirty="0" smtClean="0"/>
              <a:t>Stop payment orders</a:t>
            </a:r>
          </a:p>
          <a:p>
            <a:pPr marL="1179576" lvl="2" indent="-457200"/>
            <a:r>
              <a:rPr lang="en-US" sz="2800" b="1" dirty="0" smtClean="0"/>
              <a:t>Final payment</a:t>
            </a:r>
          </a:p>
          <a:p>
            <a:pPr marL="1179576" lvl="2" indent="-457200"/>
            <a:r>
              <a:rPr lang="en-US" sz="2800" b="1" dirty="0" smtClean="0"/>
              <a:t>Charge back</a:t>
            </a:r>
          </a:p>
        </p:txBody>
      </p:sp>
    </p:spTree>
    <p:extLst>
      <p:ext uri="{BB962C8B-B14F-4D97-AF65-F5344CB8AC3E}">
        <p14:creationId xmlns:p14="http://schemas.microsoft.com/office/powerpoint/2010/main" val="373758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</a:t>
            </a:r>
            <a:r>
              <a:rPr lang="en-US" dirty="0" smtClean="0"/>
              <a:t>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305800" cy="4778009"/>
          </a:xfrm>
        </p:spPr>
        <p:txBody>
          <a:bodyPr>
            <a:normAutofit/>
          </a:bodyPr>
          <a:lstStyle/>
          <a:p>
            <a:pPr marL="621792" indent="-457200"/>
            <a:r>
              <a:rPr lang="en-US" b="1" dirty="0" smtClean="0"/>
              <a:t>8.  Warranty Liability</a:t>
            </a:r>
          </a:p>
          <a:p>
            <a:pPr marL="914400" lvl="1" indent="-457200"/>
            <a:r>
              <a:rPr lang="en-US" b="1" dirty="0" smtClean="0"/>
              <a:t>Transfer warranties</a:t>
            </a:r>
          </a:p>
          <a:p>
            <a:pPr marL="1179576" lvl="2" indent="-457200"/>
            <a:r>
              <a:rPr lang="en-US" b="1" dirty="0" smtClean="0"/>
              <a:t>Entitled to enforce (holder status)</a:t>
            </a:r>
          </a:p>
          <a:p>
            <a:pPr marL="1179576" lvl="2" indent="-457200"/>
            <a:r>
              <a:rPr lang="en-US" b="1" dirty="0" smtClean="0"/>
              <a:t>Signatures authentic and authorized</a:t>
            </a:r>
          </a:p>
          <a:p>
            <a:pPr marL="1179576" lvl="2" indent="-457200"/>
            <a:r>
              <a:rPr lang="en-US" b="1" dirty="0" smtClean="0"/>
              <a:t>No alteration</a:t>
            </a:r>
          </a:p>
          <a:p>
            <a:pPr marL="1179576" lvl="2" indent="-457200"/>
            <a:r>
              <a:rPr lang="en-US" b="1" dirty="0" smtClean="0"/>
              <a:t>No defense good against transferor (perfect plaintiff)</a:t>
            </a:r>
          </a:p>
          <a:p>
            <a:pPr marL="1179576" lvl="2" indent="-457200"/>
            <a:r>
              <a:rPr lang="en-US" b="1" dirty="0" smtClean="0"/>
              <a:t>No knowledge of insolvency proceeding against maker, drawer, or acceptor</a:t>
            </a:r>
          </a:p>
          <a:p>
            <a:pPr marL="1179576" lvl="2" indent="-457200"/>
            <a:r>
              <a:rPr lang="en-US" b="1" dirty="0" smtClean="0"/>
              <a:t>If remotely created item, the person identified as the drawer authorized the item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5146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</a:t>
            </a:r>
            <a:r>
              <a:rPr lang="en-US" dirty="0" smtClean="0"/>
              <a:t>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305800" cy="4778009"/>
          </a:xfrm>
        </p:spPr>
        <p:txBody>
          <a:bodyPr>
            <a:normAutofit/>
          </a:bodyPr>
          <a:lstStyle/>
          <a:p>
            <a:pPr marL="621792" indent="-457200"/>
            <a:r>
              <a:rPr lang="en-US" b="1" dirty="0" smtClean="0"/>
              <a:t>8.  Warranty Liability </a:t>
            </a:r>
            <a:r>
              <a:rPr lang="en-US" sz="2000" b="1" dirty="0" smtClean="0"/>
              <a:t>[continued]</a:t>
            </a:r>
          </a:p>
          <a:p>
            <a:pPr marL="914400" lvl="1" indent="-457200"/>
            <a:r>
              <a:rPr lang="en-US" b="1" dirty="0" smtClean="0"/>
              <a:t>Presentment warranties (checks)</a:t>
            </a:r>
          </a:p>
          <a:p>
            <a:pPr marL="1179576" lvl="2" indent="-457200"/>
            <a:r>
              <a:rPr lang="en-US" b="1" dirty="0" smtClean="0"/>
              <a:t>Entitled to enforce</a:t>
            </a:r>
          </a:p>
          <a:p>
            <a:pPr marL="1179576" lvl="2" indent="-457200"/>
            <a:r>
              <a:rPr lang="en-US" b="1" dirty="0" smtClean="0"/>
              <a:t>No alteration</a:t>
            </a:r>
          </a:p>
          <a:p>
            <a:pPr marL="1179576" lvl="2" indent="-457200"/>
            <a:r>
              <a:rPr lang="en-US" b="1" dirty="0" smtClean="0"/>
              <a:t>No knowledge of unauthorized drawer’s signature</a:t>
            </a:r>
          </a:p>
          <a:p>
            <a:pPr marL="1179576" lvl="2" indent="-457200"/>
            <a:r>
              <a:rPr lang="en-US" b="1" dirty="0" smtClean="0"/>
              <a:t>If remotely-created item, the person identified as the drawer authorized the item.</a:t>
            </a:r>
          </a:p>
          <a:p>
            <a:pPr marL="1179576" lvl="2" indent="-457200"/>
            <a:endParaRPr lang="en-US" b="1" dirty="0"/>
          </a:p>
          <a:p>
            <a:pPr marL="914400" lvl="1" indent="-457200"/>
            <a:r>
              <a:rPr lang="en-US" b="1" dirty="0" smtClean="0"/>
              <a:t>Presentment warranty (notes)</a:t>
            </a:r>
          </a:p>
          <a:p>
            <a:pPr marL="1179576" lvl="2" indent="-457200"/>
            <a:r>
              <a:rPr lang="en-US" b="1" dirty="0" smtClean="0"/>
              <a:t>Entitled to enforce</a:t>
            </a:r>
          </a:p>
        </p:txBody>
      </p:sp>
    </p:spTree>
    <p:extLst>
      <p:ext uri="{BB962C8B-B14F-4D97-AF65-F5344CB8AC3E}">
        <p14:creationId xmlns:p14="http://schemas.microsoft.com/office/powerpoint/2010/main" val="194111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</a:t>
            </a:r>
            <a:r>
              <a:rPr lang="en-US" dirty="0" smtClean="0"/>
              <a:t>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305800" cy="4778009"/>
          </a:xfrm>
        </p:spPr>
        <p:txBody>
          <a:bodyPr>
            <a:normAutofit/>
          </a:bodyPr>
          <a:lstStyle/>
          <a:p>
            <a:pPr marL="621792" indent="-457200"/>
            <a:r>
              <a:rPr lang="en-US" b="1" dirty="0" smtClean="0"/>
              <a:t>9.  Conversion Liability</a:t>
            </a:r>
          </a:p>
          <a:p>
            <a:pPr marL="621792" indent="-457200"/>
            <a:endParaRPr lang="en-US" b="1" dirty="0"/>
          </a:p>
          <a:p>
            <a:pPr marL="914400" lvl="1" indent="-457200"/>
            <a:r>
              <a:rPr lang="en-US" b="1" dirty="0" smtClean="0"/>
              <a:t>Wrongful dominion</a:t>
            </a:r>
          </a:p>
          <a:p>
            <a:pPr marL="914400" lvl="1" indent="-457200"/>
            <a:r>
              <a:rPr lang="en-US" b="1" dirty="0" smtClean="0"/>
              <a:t>Drawee bank paying on forged indorsement</a:t>
            </a:r>
          </a:p>
        </p:txBody>
      </p:sp>
    </p:spTree>
    <p:extLst>
      <p:ext uri="{BB962C8B-B14F-4D97-AF65-F5344CB8AC3E}">
        <p14:creationId xmlns:p14="http://schemas.microsoft.com/office/powerpoint/2010/main" val="115133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</a:t>
            </a:r>
            <a:r>
              <a:rPr lang="en-US" dirty="0" smtClean="0"/>
              <a:t>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305800" cy="5257800"/>
          </a:xfrm>
        </p:spPr>
        <p:txBody>
          <a:bodyPr>
            <a:normAutofit lnSpcReduction="10000"/>
          </a:bodyPr>
          <a:lstStyle/>
          <a:p>
            <a:pPr marL="621792" indent="-457200"/>
            <a:r>
              <a:rPr lang="en-US" b="1" dirty="0" smtClean="0"/>
              <a:t>10.  Forgery</a:t>
            </a:r>
          </a:p>
          <a:p>
            <a:pPr marL="914400" lvl="1" indent="-457200"/>
            <a:r>
              <a:rPr lang="en-US" b="1" dirty="0" smtClean="0"/>
              <a:t>Maker’s signature</a:t>
            </a:r>
          </a:p>
          <a:p>
            <a:pPr marL="914400" lvl="1" indent="-457200"/>
            <a:r>
              <a:rPr lang="en-US" b="1" dirty="0" smtClean="0"/>
              <a:t>Drawer’s signature</a:t>
            </a:r>
          </a:p>
          <a:p>
            <a:pPr marL="914400" lvl="1" indent="-457200"/>
            <a:r>
              <a:rPr lang="en-US" b="1" dirty="0" smtClean="0"/>
              <a:t>Indorsement</a:t>
            </a:r>
          </a:p>
          <a:p>
            <a:pPr marL="914400" lvl="1" indent="-457200"/>
            <a:r>
              <a:rPr lang="en-US" b="1" dirty="0" smtClean="0"/>
              <a:t>Forgery validation</a:t>
            </a:r>
          </a:p>
          <a:p>
            <a:pPr marL="1179576" lvl="2" indent="-457200"/>
            <a:r>
              <a:rPr lang="en-US" b="1" dirty="0" smtClean="0"/>
              <a:t>Ratification</a:t>
            </a:r>
          </a:p>
          <a:p>
            <a:pPr marL="1179576" lvl="2" indent="-457200"/>
            <a:r>
              <a:rPr lang="en-US" b="1" dirty="0" smtClean="0"/>
              <a:t>No loss</a:t>
            </a:r>
          </a:p>
          <a:p>
            <a:pPr marL="1179576" lvl="2" indent="-457200"/>
            <a:r>
              <a:rPr lang="en-US" b="1" dirty="0" smtClean="0"/>
              <a:t>Impostor Rule (estops issuer)</a:t>
            </a:r>
          </a:p>
          <a:p>
            <a:pPr marL="1179576" lvl="2" indent="-457200"/>
            <a:r>
              <a:rPr lang="en-US" b="1" dirty="0" smtClean="0"/>
              <a:t>Fraudulent indorsement by payee’s employee (estops payee)</a:t>
            </a:r>
          </a:p>
          <a:p>
            <a:pPr marL="1179576" lvl="2" indent="-457200"/>
            <a:r>
              <a:rPr lang="en-US" b="1" dirty="0" smtClean="0"/>
              <a:t>Negligence</a:t>
            </a:r>
          </a:p>
          <a:p>
            <a:pPr marL="1179576" lvl="2" indent="-457200"/>
            <a:r>
              <a:rPr lang="en-US" b="1" dirty="0" smtClean="0"/>
              <a:t>Bank statement rule</a:t>
            </a:r>
          </a:p>
          <a:p>
            <a:pPr marL="1179576" lvl="2" indent="-457200"/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33986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</a:t>
            </a:r>
            <a:r>
              <a:rPr lang="en-US" dirty="0" smtClean="0"/>
              <a:t>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05800" cy="4800600"/>
          </a:xfrm>
        </p:spPr>
        <p:txBody>
          <a:bodyPr>
            <a:normAutofit/>
          </a:bodyPr>
          <a:lstStyle/>
          <a:p>
            <a:pPr marL="621792" indent="-457200"/>
            <a:r>
              <a:rPr lang="en-US" b="1" dirty="0" smtClean="0"/>
              <a:t>11.  Alteration</a:t>
            </a:r>
          </a:p>
          <a:p>
            <a:pPr marL="914400" lvl="1" indent="-457200"/>
            <a:r>
              <a:rPr lang="en-US" b="1" dirty="0" smtClean="0"/>
              <a:t>Types</a:t>
            </a:r>
          </a:p>
          <a:p>
            <a:pPr marL="914400" lvl="1" indent="-457200"/>
            <a:r>
              <a:rPr lang="en-US" b="1" dirty="0" smtClean="0"/>
              <a:t>Effect on HDC</a:t>
            </a:r>
          </a:p>
          <a:p>
            <a:pPr marL="914400" lvl="1" indent="-457200"/>
            <a:r>
              <a:rPr lang="en-US" b="1" dirty="0" smtClean="0"/>
              <a:t>Effect on non-HDC</a:t>
            </a:r>
          </a:p>
          <a:p>
            <a:pPr marL="914400" lvl="1" indent="-457200"/>
            <a:r>
              <a:rPr lang="en-US" b="1" dirty="0" smtClean="0"/>
              <a:t>Defenses</a:t>
            </a:r>
          </a:p>
          <a:p>
            <a:pPr marL="1179576" lvl="2" indent="-457200"/>
            <a:r>
              <a:rPr lang="en-US" b="1" dirty="0" smtClean="0"/>
              <a:t>Negligence</a:t>
            </a:r>
          </a:p>
          <a:p>
            <a:pPr marL="1179576" lvl="2" indent="-457200"/>
            <a:r>
              <a:rPr lang="en-US" b="1" dirty="0" smtClean="0"/>
              <a:t>Bank statement rule</a:t>
            </a:r>
          </a:p>
        </p:txBody>
      </p:sp>
    </p:spTree>
    <p:extLst>
      <p:ext uri="{BB962C8B-B14F-4D97-AF65-F5344CB8AC3E}">
        <p14:creationId xmlns:p14="http://schemas.microsoft.com/office/powerpoint/2010/main" val="406084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</a:t>
            </a:r>
            <a:r>
              <a:rPr lang="en-US" dirty="0" smtClean="0"/>
              <a:t>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305800" cy="4800600"/>
          </a:xfrm>
        </p:spPr>
        <p:txBody>
          <a:bodyPr>
            <a:normAutofit/>
          </a:bodyPr>
          <a:lstStyle/>
          <a:p>
            <a:pPr marL="621792" indent="-457200"/>
            <a:r>
              <a:rPr lang="en-US" b="1" dirty="0" smtClean="0"/>
              <a:t>12.  Other issues</a:t>
            </a:r>
          </a:p>
          <a:p>
            <a:pPr marL="621792" indent="-457200"/>
            <a:endParaRPr lang="en-US" b="1" dirty="0"/>
          </a:p>
          <a:p>
            <a:pPr marL="914400" lvl="1" indent="-457200"/>
            <a:r>
              <a:rPr lang="en-US" b="1" dirty="0" smtClean="0"/>
              <a:t>Discharge by h0lder</a:t>
            </a:r>
          </a:p>
          <a:p>
            <a:pPr marL="914400" lvl="1" indent="-457200"/>
            <a:r>
              <a:rPr lang="en-US" b="1" dirty="0" smtClean="0"/>
              <a:t>Failure to produce original instrument</a:t>
            </a:r>
          </a:p>
          <a:p>
            <a:pPr marL="914400" lvl="1" indent="-457200"/>
            <a:r>
              <a:rPr lang="en-US" b="1" dirty="0" smtClean="0"/>
              <a:t>Overdrafts</a:t>
            </a:r>
          </a:p>
          <a:p>
            <a:pPr marL="914400" lvl="1" indent="-457200"/>
            <a:r>
              <a:rPr lang="en-US" b="1" dirty="0" smtClean="0"/>
              <a:t>Postdated “checks”</a:t>
            </a:r>
          </a:p>
          <a:p>
            <a:pPr marL="914400" lvl="1" indent="-457200"/>
            <a:r>
              <a:rPr lang="en-US" b="1" dirty="0" smtClean="0"/>
              <a:t>Payment in full checks</a:t>
            </a:r>
          </a:p>
        </p:txBody>
      </p:sp>
    </p:spTree>
    <p:extLst>
      <p:ext uri="{BB962C8B-B14F-4D97-AF65-F5344CB8AC3E}">
        <p14:creationId xmlns:p14="http://schemas.microsoft.com/office/powerpoint/2010/main" val="1023553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Objective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544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</a:t>
            </a:r>
            <a:r>
              <a:rPr lang="en-US" dirty="0" smtClean="0"/>
              <a:t>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</a:t>
            </a:r>
            <a:r>
              <a:rPr lang="en-US" b="1" dirty="0" smtClean="0"/>
              <a:t>.  Identify the type of paper.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Promissory note (including CDs)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Draft (including checks and remote-created items)</a:t>
            </a:r>
            <a:endParaRPr lang="en-US" b="1" dirty="0" smtClean="0"/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6345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Essay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b="1" dirty="0" smtClean="0"/>
              <a:t>Madonna					Prince</a:t>
            </a:r>
          </a:p>
          <a:p>
            <a:pPr marL="118872" indent="0">
              <a:buNone/>
            </a:pPr>
            <a:r>
              <a:rPr lang="en-US" b="1" dirty="0" smtClean="0"/>
              <a:t>Maker					Payee</a:t>
            </a:r>
          </a:p>
          <a:p>
            <a:pPr marL="118872" indent="0">
              <a:buNone/>
            </a:pPr>
            <a:endParaRPr lang="en-US" b="1" dirty="0"/>
          </a:p>
          <a:p>
            <a:pPr marL="118872" indent="0">
              <a:buNone/>
            </a:pPr>
            <a:endParaRPr lang="en-US" b="1" dirty="0" smtClean="0"/>
          </a:p>
          <a:p>
            <a:pPr marL="118872" indent="0">
              <a:buNone/>
            </a:pPr>
            <a:endParaRPr lang="en-US" b="1" dirty="0"/>
          </a:p>
          <a:p>
            <a:pPr marL="118872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				Disco</a:t>
            </a:r>
            <a:endParaRPr lang="en-US" b="1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819400" y="2438400"/>
            <a:ext cx="2895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596183" y="2010349"/>
            <a:ext cx="1342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Negotiable?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6477000" y="2895600"/>
            <a:ext cx="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629400" y="3396734"/>
            <a:ext cx="728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HDC?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1600200" y="3048000"/>
            <a:ext cx="41148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227251">
            <a:off x="3144050" y="3432118"/>
            <a:ext cx="1417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presentment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990600" y="3396734"/>
            <a:ext cx="5257800" cy="20134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 rot="1283670">
            <a:off x="2851327" y="3933917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dishonor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00009" y="4621831"/>
            <a:ext cx="358296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en-US" b="1" dirty="0" smtClean="0"/>
              <a:t>Negotiable?</a:t>
            </a:r>
          </a:p>
          <a:p>
            <a:pPr marL="342900" indent="-342900">
              <a:buAutoNum type="arabicPeriod"/>
            </a:pPr>
            <a:r>
              <a:rPr lang="en-US" b="1" dirty="0" smtClean="0"/>
              <a:t>HDC?</a:t>
            </a:r>
          </a:p>
          <a:p>
            <a:pPr marL="342900" indent="-342900">
              <a:buAutoNum type="arabicPeriod"/>
            </a:pPr>
            <a:r>
              <a:rPr lang="en-US" b="1" dirty="0" smtClean="0"/>
              <a:t>D v. P on underlying obligation</a:t>
            </a:r>
          </a:p>
          <a:p>
            <a:pPr marL="342900" indent="-342900">
              <a:buAutoNum type="arabicPeriod"/>
            </a:pPr>
            <a:r>
              <a:rPr lang="en-US" b="1" dirty="0" smtClean="0"/>
              <a:t>D v. M on maker’s contract</a:t>
            </a:r>
          </a:p>
          <a:p>
            <a:pPr marL="342900" indent="-342900">
              <a:buAutoNum type="arabicPeriod"/>
            </a:pPr>
            <a:r>
              <a:rPr lang="en-US" b="1" dirty="0" smtClean="0"/>
              <a:t>D v. P on indorser’s contract</a:t>
            </a:r>
          </a:p>
          <a:p>
            <a:pPr marL="342900" indent="-342900">
              <a:buAutoNum type="arabicPeriod"/>
            </a:pPr>
            <a:r>
              <a:rPr lang="en-US" b="1" dirty="0" smtClean="0"/>
              <a:t>D v. P on transfer warranties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7715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Essay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b="1" dirty="0" smtClean="0"/>
              <a:t>Bob							Al</a:t>
            </a:r>
          </a:p>
          <a:p>
            <a:pPr marL="118872" indent="0">
              <a:buNone/>
            </a:pPr>
            <a:r>
              <a:rPr lang="en-US" b="1" dirty="0" smtClean="0"/>
              <a:t>Maker						Payee</a:t>
            </a:r>
          </a:p>
          <a:p>
            <a:pPr marL="118872" indent="0">
              <a:buNone/>
            </a:pPr>
            <a:endParaRPr lang="en-US" b="1" dirty="0"/>
          </a:p>
          <a:p>
            <a:pPr marL="118872" indent="0">
              <a:buNone/>
            </a:pPr>
            <a:endParaRPr lang="en-US" b="1" dirty="0" smtClean="0"/>
          </a:p>
          <a:p>
            <a:pPr marL="118872" indent="0">
              <a:buNone/>
            </a:pPr>
            <a:endParaRPr lang="en-US" b="1" dirty="0"/>
          </a:p>
          <a:p>
            <a:pPr marL="118872" indent="0">
              <a:buNone/>
            </a:pPr>
            <a:r>
              <a:rPr lang="en-US" b="1" dirty="0" smtClean="0"/>
              <a:t>							Cal	</a:t>
            </a:r>
          </a:p>
          <a:p>
            <a:pPr marL="118872" indent="0">
              <a:buNone/>
            </a:pPr>
            <a:endParaRPr lang="en-US" b="1" dirty="0"/>
          </a:p>
          <a:p>
            <a:pPr marL="118872" indent="0">
              <a:buNone/>
            </a:pPr>
            <a:endParaRPr lang="en-US" b="1" dirty="0" smtClean="0"/>
          </a:p>
          <a:p>
            <a:pPr marL="118872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					Tom</a:t>
            </a:r>
            <a:endParaRPr lang="en-US" b="1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752600" y="2209800"/>
            <a:ext cx="4876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352800" y="1840468"/>
            <a:ext cx="11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$500 note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1828800" y="2667000"/>
            <a:ext cx="4800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200400" y="2297668"/>
            <a:ext cx="1699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  <a:r>
              <a:rPr lang="en-US" dirty="0" smtClean="0"/>
              <a:t>efective watch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7239000" y="2971800"/>
            <a:ext cx="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173589" y="3188732"/>
            <a:ext cx="19704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  <a:r>
              <a:rPr lang="en-US" dirty="0" smtClean="0"/>
              <a:t>lank indorsement</a:t>
            </a:r>
            <a:br>
              <a:rPr lang="en-US" dirty="0" smtClean="0"/>
            </a:br>
            <a:r>
              <a:rPr lang="en-US" dirty="0" smtClean="0"/>
              <a:t>lost note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7173589" y="4876800"/>
            <a:ext cx="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239000" y="5147481"/>
            <a:ext cx="627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$350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980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Essay 3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en-US" b="1" dirty="0" smtClean="0"/>
              <a:t>Taylor						XYZ</a:t>
            </a:r>
          </a:p>
          <a:p>
            <a:pPr marL="118872" indent="0">
              <a:buNone/>
            </a:pPr>
            <a:r>
              <a:rPr lang="en-US" b="1" dirty="0" smtClean="0"/>
              <a:t>Drawer						Payee</a:t>
            </a:r>
          </a:p>
          <a:p>
            <a:pPr marL="118872" indent="0">
              <a:buNone/>
            </a:pPr>
            <a:endParaRPr lang="en-US" b="1" dirty="0"/>
          </a:p>
          <a:p>
            <a:pPr marL="118872" indent="0">
              <a:buNone/>
            </a:pPr>
            <a:endParaRPr lang="en-US" b="1" dirty="0" smtClean="0"/>
          </a:p>
          <a:p>
            <a:pPr marL="118872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			          	    </a:t>
            </a:r>
          </a:p>
          <a:p>
            <a:pPr marL="118872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				  First Bank</a:t>
            </a:r>
            <a:endParaRPr lang="en-US" b="1" dirty="0"/>
          </a:p>
          <a:p>
            <a:pPr marL="118872" indent="0">
              <a:buNone/>
            </a:pPr>
            <a:r>
              <a:rPr lang="en-US" b="1" dirty="0" smtClean="0"/>
              <a:t>LNB</a:t>
            </a:r>
            <a:endParaRPr lang="en-US" b="1" dirty="0" smtClean="0"/>
          </a:p>
          <a:p>
            <a:pPr marL="118872" indent="0">
              <a:buNone/>
            </a:pPr>
            <a:r>
              <a:rPr lang="en-US" b="1" dirty="0" smtClean="0"/>
              <a:t>Drawee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209800" y="2209800"/>
            <a:ext cx="441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913675" y="1840468"/>
            <a:ext cx="3011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Check 1 -- $2,500 for furniture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2209800" y="2819400"/>
            <a:ext cx="4495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913675" y="2362200"/>
            <a:ext cx="3283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Check 2 -- $1,500 for refrigerator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7315200" y="2971800"/>
            <a:ext cx="0" cy="1295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315200" y="3200400"/>
            <a:ext cx="163358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Cashed checks</a:t>
            </a:r>
          </a:p>
          <a:p>
            <a:r>
              <a:rPr lang="en-US" dirty="0" smtClean="0"/>
              <a:t>Closed account</a:t>
            </a:r>
            <a:endParaRPr lang="en-US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1143000" y="2971800"/>
            <a:ext cx="0" cy="1676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533400" y="3619500"/>
            <a:ext cx="611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SPO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019800" y="4724400"/>
            <a:ext cx="2270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Provides indorsement</a:t>
            </a:r>
            <a:endParaRPr lang="en-US" dirty="0"/>
          </a:p>
        </p:txBody>
      </p:sp>
      <p:cxnSp>
        <p:nvCxnSpPr>
          <p:cNvPr id="30" name="Straight Arrow Connector 29"/>
          <p:cNvCxnSpPr/>
          <p:nvPr/>
        </p:nvCxnSpPr>
        <p:spPr>
          <a:xfrm flipH="1">
            <a:off x="1828800" y="4495800"/>
            <a:ext cx="4096725" cy="5979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 rot="21142077">
            <a:off x="3124244" y="4361795"/>
            <a:ext cx="1417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presentment</a:t>
            </a:r>
            <a:endParaRPr lang="en-US" dirty="0"/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2209800" y="5093732"/>
            <a:ext cx="3715725" cy="6212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 rot="21034591">
            <a:off x="2800437" y="5035034"/>
            <a:ext cx="2064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Dishonored for NSF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09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Essay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en-US" b="1" dirty="0" smtClean="0"/>
              <a:t>Della		    Stella		</a:t>
            </a:r>
            <a:r>
              <a:rPr lang="en-US" b="1" dirty="0"/>
              <a:t> </a:t>
            </a:r>
            <a:r>
              <a:rPr lang="en-US" b="1" dirty="0" smtClean="0"/>
              <a:t>    Fred</a:t>
            </a:r>
          </a:p>
          <a:p>
            <a:pPr marL="118872" indent="0">
              <a:buNone/>
            </a:pPr>
            <a:r>
              <a:rPr lang="en-US" sz="2400" b="1" dirty="0" smtClean="0"/>
              <a:t>[alleged drawer] </a:t>
            </a:r>
            <a:r>
              <a:rPr lang="en-US" sz="2400" b="1" dirty="0"/>
              <a:t> </a:t>
            </a:r>
            <a:r>
              <a:rPr lang="en-US" sz="2400" b="1" dirty="0" smtClean="0"/>
              <a:t>     [drawer &amp; forger]      [fictitious payee]</a:t>
            </a:r>
          </a:p>
          <a:p>
            <a:pPr marL="118872" indent="0">
              <a:buNone/>
            </a:pPr>
            <a:endParaRPr lang="en-US" sz="2400" b="1" dirty="0"/>
          </a:p>
          <a:p>
            <a:pPr marL="118872" indent="0">
              <a:buNone/>
            </a:pPr>
            <a:endParaRPr lang="en-US" sz="2400" b="1" dirty="0" smtClean="0"/>
          </a:p>
          <a:p>
            <a:pPr marL="118872" indent="0">
              <a:buNone/>
            </a:pPr>
            <a:endParaRPr lang="en-US" sz="2400" b="1" dirty="0"/>
          </a:p>
          <a:p>
            <a:pPr marL="118872" indent="0">
              <a:buNone/>
            </a:pPr>
            <a:r>
              <a:rPr lang="en-US" b="1" dirty="0" smtClean="0"/>
              <a:t>CNB</a:t>
            </a:r>
            <a:r>
              <a:rPr lang="en-US" b="1" dirty="0" smtClean="0"/>
              <a:t>				    	         Corner Grocery</a:t>
            </a:r>
          </a:p>
          <a:p>
            <a:pPr marL="118872" indent="0">
              <a:buNone/>
            </a:pPr>
            <a:r>
              <a:rPr lang="en-US" b="1" dirty="0" smtClean="0"/>
              <a:t>Drawee																					State Bank</a:t>
            </a:r>
          </a:p>
          <a:p>
            <a:pPr marL="118872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				</a:t>
            </a:r>
            <a:r>
              <a:rPr lang="en-US" sz="2400" b="1" dirty="0" smtClean="0"/>
              <a:t>[depositary bank]</a:t>
            </a:r>
            <a:endParaRPr lang="en-US" sz="2400" b="1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981200" y="2057400"/>
            <a:ext cx="1447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376324" y="1688068"/>
            <a:ext cx="657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theft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876800" y="2057400"/>
            <a:ext cx="1447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102807" y="1719913"/>
            <a:ext cx="995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issuance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6858000" y="2819400"/>
            <a:ext cx="0" cy="1066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858000" y="4343400"/>
            <a:ext cx="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2376324" y="4648200"/>
            <a:ext cx="3338676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 rot="840411">
            <a:off x="3033876" y="4615934"/>
            <a:ext cx="1417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presentment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1524000" y="5151305"/>
            <a:ext cx="3810000" cy="10208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 rot="894395">
            <a:off x="2819400" y="5257800"/>
            <a:ext cx="1500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  <a:r>
              <a:rPr lang="en-US" dirty="0" smtClean="0"/>
              <a:t>inal payment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1143000" y="2819400"/>
            <a:ext cx="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35141" y="3168134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NPP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47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Essay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Effect of death of drawer/depositor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60567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</a:t>
            </a:r>
            <a:r>
              <a:rPr lang="en-US" dirty="0" smtClean="0"/>
              <a:t>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</a:t>
            </a:r>
            <a:r>
              <a:rPr lang="en-US" b="1" dirty="0" smtClean="0"/>
              <a:t>.  Identify the parties, for example:</a:t>
            </a:r>
          </a:p>
          <a:p>
            <a:pPr lvl="2"/>
            <a:r>
              <a:rPr lang="en-US" b="1" dirty="0" smtClean="0"/>
              <a:t>Maker</a:t>
            </a:r>
          </a:p>
          <a:p>
            <a:pPr lvl="2"/>
            <a:r>
              <a:rPr lang="en-US" b="1" dirty="0" smtClean="0"/>
              <a:t>Drawer</a:t>
            </a:r>
          </a:p>
          <a:p>
            <a:pPr lvl="2"/>
            <a:r>
              <a:rPr lang="en-US" b="1" dirty="0" smtClean="0"/>
              <a:t>Payee</a:t>
            </a:r>
          </a:p>
          <a:p>
            <a:pPr lvl="2"/>
            <a:r>
              <a:rPr lang="en-US" b="1" dirty="0" smtClean="0"/>
              <a:t>Drawee</a:t>
            </a:r>
          </a:p>
          <a:p>
            <a:pPr lvl="2"/>
            <a:r>
              <a:rPr lang="en-US" b="1" dirty="0" smtClean="0"/>
              <a:t>Indorser</a:t>
            </a:r>
          </a:p>
          <a:p>
            <a:pPr lvl="2"/>
            <a:r>
              <a:rPr lang="en-US" b="1" dirty="0" smtClean="0"/>
              <a:t>Holder</a:t>
            </a:r>
            <a:endParaRPr lang="en-US" b="1" dirty="0" smtClean="0"/>
          </a:p>
          <a:p>
            <a:pPr lvl="2"/>
            <a:r>
              <a:rPr lang="en-US" b="1" dirty="0" smtClean="0"/>
              <a:t>Accommodation Party</a:t>
            </a:r>
          </a:p>
          <a:p>
            <a:pPr lvl="2"/>
            <a:r>
              <a:rPr lang="en-US" b="1" dirty="0" smtClean="0"/>
              <a:t>Depositary Bank</a:t>
            </a:r>
          </a:p>
          <a:p>
            <a:pPr lvl="2"/>
            <a:r>
              <a:rPr lang="en-US" b="1" dirty="0" smtClean="0"/>
              <a:t>Payor Bank</a:t>
            </a:r>
            <a:endParaRPr lang="en-US" b="1" dirty="0" smtClean="0"/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5510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</a:t>
            </a:r>
            <a:r>
              <a:rPr lang="en-US" dirty="0" smtClean="0"/>
              <a:t>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</a:t>
            </a:r>
            <a:r>
              <a:rPr lang="en-US" b="1" dirty="0" smtClean="0"/>
              <a:t>.  Is instrument negotiable (form):</a:t>
            </a:r>
          </a:p>
          <a:p>
            <a:pPr lvl="2"/>
            <a:r>
              <a:rPr lang="en-US" b="1" dirty="0" smtClean="0"/>
              <a:t>In writing</a:t>
            </a:r>
          </a:p>
          <a:p>
            <a:pPr lvl="2"/>
            <a:r>
              <a:rPr lang="en-US" b="1" dirty="0" smtClean="0"/>
              <a:t>Signed by maker or drawer</a:t>
            </a:r>
          </a:p>
          <a:p>
            <a:pPr lvl="2"/>
            <a:r>
              <a:rPr lang="en-US" b="1" dirty="0" smtClean="0"/>
              <a:t>Unconditional promise or order to pay</a:t>
            </a:r>
          </a:p>
          <a:p>
            <a:pPr lvl="2"/>
            <a:r>
              <a:rPr lang="en-US" b="1" dirty="0" smtClean="0"/>
              <a:t>Fixed amount</a:t>
            </a:r>
          </a:p>
          <a:p>
            <a:pPr lvl="2"/>
            <a:r>
              <a:rPr lang="en-US" b="1" dirty="0" smtClean="0"/>
              <a:t>Of money</a:t>
            </a:r>
          </a:p>
          <a:p>
            <a:pPr lvl="2"/>
            <a:r>
              <a:rPr lang="en-US" b="1" dirty="0" smtClean="0"/>
              <a:t>No other undertaking or instruction</a:t>
            </a:r>
          </a:p>
          <a:p>
            <a:pPr lvl="2"/>
            <a:r>
              <a:rPr lang="en-US" b="1" dirty="0" smtClean="0"/>
              <a:t>Payable on demand or at a definite time</a:t>
            </a:r>
          </a:p>
          <a:p>
            <a:pPr lvl="2"/>
            <a:r>
              <a:rPr lang="en-US" b="1" dirty="0" smtClean="0"/>
              <a:t>Words of negotiability (order or bearer language)</a:t>
            </a:r>
            <a:endParaRPr lang="en-US" b="1" dirty="0" smtClean="0"/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03047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</a:t>
            </a:r>
            <a:r>
              <a:rPr lang="en-US" dirty="0" smtClean="0"/>
              <a:t>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</a:t>
            </a:r>
            <a:r>
              <a:rPr lang="en-US" b="1" dirty="0" smtClean="0"/>
              <a:t>.  Was instrument properly negotiated (transferred to a holder):</a:t>
            </a:r>
            <a:endParaRPr lang="en-US" b="1" dirty="0"/>
          </a:p>
          <a:p>
            <a:pPr lvl="1"/>
            <a:r>
              <a:rPr lang="en-US" b="1" dirty="0" smtClean="0"/>
              <a:t>Bearer paper = possession</a:t>
            </a:r>
          </a:p>
          <a:p>
            <a:pPr lvl="1"/>
            <a:r>
              <a:rPr lang="en-US" b="1" dirty="0" smtClean="0"/>
              <a:t>Order paper = possession plus necessary indorsements</a:t>
            </a:r>
          </a:p>
          <a:p>
            <a:pPr lvl="2"/>
            <a:r>
              <a:rPr lang="en-US" b="1" dirty="0" smtClean="0"/>
              <a:t>Blank (creates bearer paper)</a:t>
            </a:r>
          </a:p>
          <a:p>
            <a:pPr lvl="2"/>
            <a:r>
              <a:rPr lang="en-US" b="1" dirty="0" smtClean="0"/>
              <a:t>Special (names new owner)</a:t>
            </a:r>
          </a:p>
          <a:p>
            <a:pPr lvl="2"/>
            <a:r>
              <a:rPr lang="en-US" b="1" dirty="0" smtClean="0"/>
              <a:t>Restrictive (e.g., for deposit only)</a:t>
            </a:r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6924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</a:t>
            </a:r>
            <a:r>
              <a:rPr lang="en-US" dirty="0" smtClean="0"/>
              <a:t>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5.  </a:t>
            </a:r>
            <a:r>
              <a:rPr lang="en-US" b="1" dirty="0" smtClean="0"/>
              <a:t>Does holder qualify as HDC?</a:t>
            </a:r>
          </a:p>
          <a:p>
            <a:pPr lvl="1"/>
            <a:r>
              <a:rPr lang="en-US" b="1" dirty="0" smtClean="0"/>
              <a:t>Negotiable instrument</a:t>
            </a:r>
          </a:p>
          <a:p>
            <a:pPr lvl="1"/>
            <a:r>
              <a:rPr lang="en-US" b="1" dirty="0" smtClean="0"/>
              <a:t>Holder status</a:t>
            </a:r>
          </a:p>
          <a:p>
            <a:pPr lvl="1"/>
            <a:r>
              <a:rPr lang="en-US" b="1" dirty="0" smtClean="0"/>
              <a:t>Authenticity not apparently questioned</a:t>
            </a:r>
          </a:p>
          <a:p>
            <a:pPr lvl="1"/>
            <a:r>
              <a:rPr lang="en-US" b="1" dirty="0" smtClean="0"/>
              <a:t>Holder gave value for the instrument</a:t>
            </a:r>
          </a:p>
          <a:p>
            <a:pPr lvl="1"/>
            <a:r>
              <a:rPr lang="en-US" b="1" dirty="0" smtClean="0"/>
              <a:t>Holder took instrument in good faith</a:t>
            </a:r>
          </a:p>
          <a:p>
            <a:pPr lvl="1"/>
            <a:r>
              <a:rPr lang="en-US" b="1" dirty="0" smtClean="0"/>
              <a:t>Holder was without notice</a:t>
            </a:r>
          </a:p>
          <a:p>
            <a:pPr lvl="2"/>
            <a:r>
              <a:rPr lang="en-US" b="1" dirty="0" smtClean="0"/>
              <a:t>E.g., overdue, dishonored, unauthorized signature, alteration, claim, defense, claim in recoupment</a:t>
            </a:r>
            <a:endParaRPr lang="en-US" b="1" dirty="0" smtClean="0"/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4474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</a:t>
            </a:r>
            <a:r>
              <a:rPr lang="en-US" dirty="0" smtClean="0"/>
              <a:t>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78009"/>
          </a:xfrm>
        </p:spPr>
        <p:txBody>
          <a:bodyPr>
            <a:normAutofit/>
          </a:bodyPr>
          <a:lstStyle/>
          <a:p>
            <a:r>
              <a:rPr lang="en-US" b="1" dirty="0"/>
              <a:t>5.  </a:t>
            </a:r>
            <a:r>
              <a:rPr lang="en-US" b="1" dirty="0"/>
              <a:t>HDC </a:t>
            </a:r>
            <a:r>
              <a:rPr lang="en-US" b="1" dirty="0" smtClean="0"/>
              <a:t>issues</a:t>
            </a:r>
          </a:p>
          <a:p>
            <a:pPr lvl="1"/>
            <a:r>
              <a:rPr lang="en-US" b="1" dirty="0" smtClean="0"/>
              <a:t>Shelter Rule – taker from HDC may receive HDC rights</a:t>
            </a:r>
          </a:p>
          <a:p>
            <a:pPr lvl="1"/>
            <a:r>
              <a:rPr lang="en-US" b="1" dirty="0" smtClean="0"/>
              <a:t>Subject to real defenses</a:t>
            </a:r>
          </a:p>
          <a:p>
            <a:pPr lvl="2"/>
            <a:r>
              <a:rPr lang="en-US" b="1" dirty="0" smtClean="0"/>
              <a:t>Infancy</a:t>
            </a:r>
          </a:p>
          <a:p>
            <a:pPr lvl="2"/>
            <a:r>
              <a:rPr lang="en-US" b="1" dirty="0" smtClean="0"/>
              <a:t>Duress voiding obligation</a:t>
            </a:r>
          </a:p>
          <a:p>
            <a:pPr lvl="2"/>
            <a:r>
              <a:rPr lang="en-US" b="1" dirty="0" smtClean="0"/>
              <a:t>Lack of legal capacity making obligation void</a:t>
            </a:r>
          </a:p>
          <a:p>
            <a:pPr lvl="2"/>
            <a:r>
              <a:rPr lang="en-US" b="1" dirty="0" smtClean="0"/>
              <a:t>Illegality making obligation void</a:t>
            </a:r>
          </a:p>
          <a:p>
            <a:pPr lvl="2"/>
            <a:r>
              <a:rPr lang="en-US" b="1" dirty="0" smtClean="0"/>
              <a:t>Fraud in the execution</a:t>
            </a:r>
          </a:p>
          <a:p>
            <a:pPr marL="768096" lvl="2" indent="0">
              <a:buNone/>
            </a:pPr>
            <a:r>
              <a:rPr lang="en-US" b="1" dirty="0"/>
              <a:t>	</a:t>
            </a:r>
            <a:r>
              <a:rPr lang="en-US" b="1" dirty="0" smtClean="0"/>
              <a:t>					[continued]</a:t>
            </a:r>
            <a:endParaRPr lang="en-US" b="1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71470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</a:t>
            </a:r>
            <a:r>
              <a:rPr lang="en-US" dirty="0" smtClean="0"/>
              <a:t>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78009"/>
          </a:xfrm>
        </p:spPr>
        <p:txBody>
          <a:bodyPr>
            <a:normAutofit/>
          </a:bodyPr>
          <a:lstStyle/>
          <a:p>
            <a:r>
              <a:rPr lang="en-US" b="1" dirty="0"/>
              <a:t>5.  </a:t>
            </a:r>
            <a:r>
              <a:rPr lang="en-US" b="1" dirty="0"/>
              <a:t>HDC </a:t>
            </a:r>
            <a:r>
              <a:rPr lang="en-US" b="1" dirty="0" smtClean="0"/>
              <a:t>issues </a:t>
            </a:r>
            <a:r>
              <a:rPr lang="en-US" sz="2400" b="1" dirty="0" smtClean="0"/>
              <a:t>[continued]</a:t>
            </a:r>
          </a:p>
          <a:p>
            <a:pPr marL="118872" indent="0">
              <a:buNone/>
            </a:pPr>
            <a:endParaRPr lang="en-US" sz="2400" b="1" dirty="0" smtClean="0"/>
          </a:p>
          <a:p>
            <a:pPr lvl="1"/>
            <a:r>
              <a:rPr lang="en-US" b="1" dirty="0" smtClean="0"/>
              <a:t>Subject to real defenses </a:t>
            </a:r>
            <a:r>
              <a:rPr lang="en-US" sz="2400" b="1" dirty="0" smtClean="0"/>
              <a:t>[continued]</a:t>
            </a:r>
          </a:p>
          <a:p>
            <a:pPr lvl="2"/>
            <a:r>
              <a:rPr lang="en-US" b="1" dirty="0" smtClean="0"/>
              <a:t>Bankruptcy discharge</a:t>
            </a:r>
          </a:p>
          <a:p>
            <a:pPr lvl="2"/>
            <a:r>
              <a:rPr lang="en-US" b="1" dirty="0" smtClean="0"/>
              <a:t>Omission of required consumer protection language</a:t>
            </a:r>
          </a:p>
          <a:p>
            <a:pPr lvl="2"/>
            <a:r>
              <a:rPr lang="en-US" b="1" dirty="0" smtClean="0"/>
              <a:t>Statute of limitations</a:t>
            </a:r>
          </a:p>
          <a:p>
            <a:pPr lvl="2"/>
            <a:r>
              <a:rPr lang="en-US" b="1" dirty="0" smtClean="0"/>
              <a:t>Payment by obligor without notice to former holder</a:t>
            </a:r>
          </a:p>
          <a:p>
            <a:pPr lvl="2"/>
            <a:r>
              <a:rPr lang="en-US" b="1" dirty="0" smtClean="0"/>
              <a:t>Alteration</a:t>
            </a:r>
          </a:p>
          <a:p>
            <a:pPr lvl="2"/>
            <a:r>
              <a:rPr lang="en-US" b="1" dirty="0" smtClean="0"/>
              <a:t>Unauthorized signatures and forgeries</a:t>
            </a:r>
          </a:p>
          <a:p>
            <a:pPr marL="768096" lvl="2" indent="0">
              <a:buClr>
                <a:srgbClr val="E66C7D"/>
              </a:buClr>
              <a:buNone/>
            </a:pPr>
            <a:r>
              <a:rPr lang="en-US" b="1" dirty="0" smtClean="0">
                <a:solidFill>
                  <a:prstClr val="black"/>
                </a:solidFill>
              </a:rPr>
              <a:t>							[</a:t>
            </a:r>
            <a:r>
              <a:rPr lang="en-US" b="1" dirty="0">
                <a:solidFill>
                  <a:prstClr val="black"/>
                </a:solidFill>
              </a:rPr>
              <a:t>continued]</a:t>
            </a:r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2528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Analytical </a:t>
            </a:r>
            <a:r>
              <a:rPr lang="en-US" dirty="0" smtClean="0"/>
              <a:t>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778009"/>
          </a:xfrm>
        </p:spPr>
        <p:txBody>
          <a:bodyPr>
            <a:normAutofit/>
          </a:bodyPr>
          <a:lstStyle/>
          <a:p>
            <a:r>
              <a:rPr lang="en-US" b="1" dirty="0"/>
              <a:t>5.  </a:t>
            </a:r>
            <a:r>
              <a:rPr lang="en-US" b="1" dirty="0"/>
              <a:t>HDC </a:t>
            </a:r>
            <a:r>
              <a:rPr lang="en-US" b="1" dirty="0" smtClean="0"/>
              <a:t>issues </a:t>
            </a:r>
            <a:r>
              <a:rPr lang="en-US" sz="2400" b="1" dirty="0" smtClean="0"/>
              <a:t>[continued]</a:t>
            </a:r>
          </a:p>
          <a:p>
            <a:endParaRPr lang="en-US" sz="2400" b="1" dirty="0"/>
          </a:p>
          <a:p>
            <a:pPr lvl="1"/>
            <a:r>
              <a:rPr lang="en-US" b="1" dirty="0" smtClean="0"/>
              <a:t>Takes </a:t>
            </a:r>
            <a:r>
              <a:rPr lang="en-US" b="1" dirty="0"/>
              <a:t>free of personal defenses</a:t>
            </a:r>
          </a:p>
          <a:p>
            <a:pPr lvl="1"/>
            <a:r>
              <a:rPr lang="en-US" b="1" dirty="0"/>
              <a:t>Takes </a:t>
            </a:r>
            <a:r>
              <a:rPr lang="en-US" b="1" dirty="0" smtClean="0"/>
              <a:t>free of all claims</a:t>
            </a:r>
          </a:p>
          <a:p>
            <a:pPr lvl="1"/>
            <a:r>
              <a:rPr lang="en-US" b="1" dirty="0" smtClean="0"/>
              <a:t>Burden of proof on HDC</a:t>
            </a:r>
          </a:p>
          <a:p>
            <a:pPr lvl="1"/>
            <a:r>
              <a:rPr lang="en-US" b="1" dirty="0" smtClean="0"/>
              <a:t>HDC status sometimes denied by statute</a:t>
            </a:r>
            <a:endParaRPr lang="en-US" b="1" dirty="0"/>
          </a:p>
          <a:p>
            <a:pPr marL="457200" lvl="1" indent="0">
              <a:buNone/>
            </a:pPr>
            <a:endParaRPr lang="en-US" dirty="0"/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2396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1147</TotalTime>
  <Words>713</Words>
  <Application>Microsoft Office PowerPoint</Application>
  <PresentationFormat>On-screen Show (4:3)</PresentationFormat>
  <Paragraphs>219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Module</vt:lpstr>
      <vt:lpstr>Mid-Term Review Session</vt:lpstr>
      <vt:lpstr>Analytical Framework</vt:lpstr>
      <vt:lpstr>Analytical Framework</vt:lpstr>
      <vt:lpstr>Analytical Framework</vt:lpstr>
      <vt:lpstr>Analytical Framework</vt:lpstr>
      <vt:lpstr>Analytical Framework</vt:lpstr>
      <vt:lpstr>Analytical Framework</vt:lpstr>
      <vt:lpstr>Analytical Framework</vt:lpstr>
      <vt:lpstr>Analytical Framework</vt:lpstr>
      <vt:lpstr>Analytical Framework</vt:lpstr>
      <vt:lpstr>Analytical Framework</vt:lpstr>
      <vt:lpstr>Analytical Framework</vt:lpstr>
      <vt:lpstr>Analytical Framework</vt:lpstr>
      <vt:lpstr>Analytical Framework</vt:lpstr>
      <vt:lpstr>Analytical Framework</vt:lpstr>
      <vt:lpstr>Analytical Framework</vt:lpstr>
      <vt:lpstr>Analytical Framework</vt:lpstr>
      <vt:lpstr>Analytical Framework</vt:lpstr>
      <vt:lpstr>Sample Objective Questions</vt:lpstr>
      <vt:lpstr>Sample Essay 1</vt:lpstr>
      <vt:lpstr>Sample Essay 2</vt:lpstr>
      <vt:lpstr>Sample Essay 3</vt:lpstr>
      <vt:lpstr>Sample Essay 4</vt:lpstr>
      <vt:lpstr>Sample Essay 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W. Beyer</cp:lastModifiedBy>
  <cp:revision>71</cp:revision>
  <dcterms:created xsi:type="dcterms:W3CDTF">2010-09-21T20:43:18Z</dcterms:created>
  <dcterms:modified xsi:type="dcterms:W3CDTF">2011-10-10T22:41:18Z</dcterms:modified>
</cp:coreProperties>
</file>