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8"/>
  </p:handoutMasterIdLst>
  <p:sldIdLst>
    <p:sldId id="258" r:id="rId2"/>
    <p:sldId id="319" r:id="rId3"/>
    <p:sldId id="320" r:id="rId4"/>
    <p:sldId id="260" r:id="rId5"/>
    <p:sldId id="261" r:id="rId6"/>
    <p:sldId id="262" r:id="rId7"/>
    <p:sldId id="263" r:id="rId8"/>
    <p:sldId id="32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23" r:id="rId19"/>
    <p:sldId id="322" r:id="rId20"/>
    <p:sldId id="273" r:id="rId21"/>
    <p:sldId id="274" r:id="rId22"/>
    <p:sldId id="324" r:id="rId23"/>
    <p:sldId id="275" r:id="rId24"/>
    <p:sldId id="325" r:id="rId25"/>
    <p:sldId id="326" r:id="rId26"/>
    <p:sldId id="327" r:id="rId27"/>
    <p:sldId id="278" r:id="rId28"/>
    <p:sldId id="279" r:id="rId29"/>
    <p:sldId id="291" r:id="rId30"/>
    <p:sldId id="296" r:id="rId31"/>
    <p:sldId id="341" r:id="rId32"/>
    <p:sldId id="298" r:id="rId33"/>
    <p:sldId id="300" r:id="rId34"/>
    <p:sldId id="342" r:id="rId35"/>
    <p:sldId id="343" r:id="rId36"/>
    <p:sldId id="344" r:id="rId37"/>
    <p:sldId id="345" r:id="rId38"/>
    <p:sldId id="346" r:id="rId39"/>
    <p:sldId id="347" r:id="rId40"/>
    <p:sldId id="348" r:id="rId41"/>
    <p:sldId id="328" r:id="rId42"/>
    <p:sldId id="350" r:id="rId43"/>
    <p:sldId id="351" r:id="rId44"/>
    <p:sldId id="352" r:id="rId45"/>
    <p:sldId id="353" r:id="rId46"/>
    <p:sldId id="354" r:id="rId47"/>
    <p:sldId id="355" r:id="rId48"/>
    <p:sldId id="356" r:id="rId49"/>
    <p:sldId id="357" r:id="rId50"/>
    <p:sldId id="358" r:id="rId51"/>
    <p:sldId id="359" r:id="rId52"/>
    <p:sldId id="360" r:id="rId53"/>
    <p:sldId id="361" r:id="rId54"/>
    <p:sldId id="362" r:id="rId55"/>
    <p:sldId id="363" r:id="rId56"/>
    <p:sldId id="364" r:id="rId57"/>
    <p:sldId id="365" r:id="rId58"/>
    <p:sldId id="330" r:id="rId59"/>
    <p:sldId id="366" r:id="rId60"/>
    <p:sldId id="367" r:id="rId61"/>
    <p:sldId id="368" r:id="rId62"/>
    <p:sldId id="369" r:id="rId63"/>
    <p:sldId id="370" r:id="rId64"/>
    <p:sldId id="372" r:id="rId65"/>
    <p:sldId id="371" r:id="rId66"/>
    <p:sldId id="374" r:id="rId67"/>
    <p:sldId id="373" r:id="rId68"/>
    <p:sldId id="375" r:id="rId69"/>
    <p:sldId id="302" r:id="rId70"/>
    <p:sldId id="303" r:id="rId71"/>
    <p:sldId id="304" r:id="rId72"/>
    <p:sldId id="305" r:id="rId73"/>
    <p:sldId id="306" r:id="rId74"/>
    <p:sldId id="307" r:id="rId75"/>
    <p:sldId id="309" r:id="rId76"/>
    <p:sldId id="311" r:id="rId77"/>
    <p:sldId id="313" r:id="rId78"/>
    <p:sldId id="314" r:id="rId79"/>
    <p:sldId id="315" r:id="rId80"/>
    <p:sldId id="316" r:id="rId81"/>
    <p:sldId id="317" r:id="rId82"/>
    <p:sldId id="318" r:id="rId83"/>
    <p:sldId id="376" r:id="rId84"/>
    <p:sldId id="377" r:id="rId85"/>
    <p:sldId id="378" r:id="rId86"/>
    <p:sldId id="379" r:id="rId87"/>
  </p:sldIdLst>
  <p:sldSz cx="9144000" cy="6858000" type="screen4x3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0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handoutMaster" Target="handoutMasters/handout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5A43D026-42BC-4807-90F7-9CD2F0163092}" type="datetimeFigureOut">
              <a:rPr lang="en-US" smtClean="0"/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872D252A-CC2B-4574-AA9C-DFBDA6FD9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6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09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313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91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12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654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26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59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11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2C24AFC-3B71-4C19-8BF7-E2667179E3D2}" type="datetimeFigureOut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10/5/2011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D989C6C-3C0B-4B21-98BA-68C5A765C3D7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3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057400"/>
            <a:ext cx="6705600" cy="14478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Forgery and Alteration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7918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 whom are transfer warranties made [plaintiff]?</a:t>
            </a:r>
          </a:p>
          <a:p>
            <a:pPr marL="118872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1.  Immediate transferee, and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Subsequent transferees if</a:t>
            </a:r>
          </a:p>
          <a:p>
            <a:pPr lvl="2"/>
            <a:r>
              <a:rPr lang="en-US" b="1" dirty="0" smtClean="0"/>
              <a:t> transferor indorsed, or</a:t>
            </a:r>
          </a:p>
          <a:p>
            <a:pPr lvl="2"/>
            <a:r>
              <a:rPr lang="en-US" b="1" dirty="0" smtClean="0"/>
              <a:t>if instrument is a check and is passing through collection process.</a:t>
            </a:r>
          </a:p>
        </p:txBody>
      </p:sp>
    </p:spTree>
    <p:extLst>
      <p:ext uri="{BB962C8B-B14F-4D97-AF65-F5344CB8AC3E}">
        <p14:creationId xmlns:p14="http://schemas.microsoft.com/office/powerpoint/2010/main" val="410082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Transferor was entitled to enforce at time of transfer.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Basically, a warranty of holder status (good title).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3716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All signatures authentic and authorized.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Even if not needed for chain of title.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27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The instrument has not been altered.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30086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No defense would defeat the transferor’s ability to collect the money 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 “perfect plaintiff” warranty.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06762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5.  Transferor has no knowledge of bankruptcy of maker, acceptor, or drawer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Only warranty where transferor’s knowledge is relevant.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77165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6.  If remotely created item, that alleged drawer authorized the item.</a:t>
            </a:r>
          </a:p>
          <a:p>
            <a:pPr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675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Disclaiming warranties: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Check = transferor cannot disclaim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Notes and non-check drafts – transferor may disclaim with indorsement including phrase such as “without warranties”</a:t>
            </a:r>
          </a:p>
        </p:txBody>
      </p:sp>
    </p:spTree>
    <p:extLst>
      <p:ext uri="{BB962C8B-B14F-4D97-AF65-F5344CB8AC3E}">
        <p14:creationId xmlns:p14="http://schemas.microsoft.com/office/powerpoint/2010/main" val="43601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Requirements to recover: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Claimant must give notice to warrantor within 30 days of when claimant has reason to know of breach.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If late notice, only discharged for loss caused by delay (if any).</a:t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Statute of limitations = 3 years</a:t>
            </a:r>
          </a:p>
        </p:txBody>
      </p:sp>
    </p:spTree>
    <p:extLst>
      <p:ext uri="{BB962C8B-B14F-4D97-AF65-F5344CB8AC3E}">
        <p14:creationId xmlns:p14="http://schemas.microsoft.com/office/powerpoint/2010/main" val="128449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arranti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7534" y="2362200"/>
            <a:ext cx="8445466" cy="3408620"/>
          </a:xfrm>
        </p:spPr>
      </p:pic>
      <p:sp>
        <p:nvSpPr>
          <p:cNvPr id="3" name="Rectangle 2"/>
          <p:cNvSpPr/>
          <p:nvPr/>
        </p:nvSpPr>
        <p:spPr>
          <a:xfrm>
            <a:off x="762000" y="3505200"/>
            <a:ext cx="2514600" cy="762000"/>
          </a:xfrm>
          <a:prstGeom prst="rect">
            <a:avLst/>
          </a:prstGeom>
          <a:solidFill>
            <a:srgbClr val="FFFF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Presentment Warranties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23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Forgery – First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Ascertain whose name is forged: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Maker of note</a:t>
            </a:r>
          </a:p>
          <a:p>
            <a:pPr lvl="1"/>
            <a:r>
              <a:rPr lang="en-US" b="1" dirty="0" smtClean="0"/>
              <a:t>Payee (indorser)</a:t>
            </a:r>
          </a:p>
          <a:p>
            <a:pPr lvl="1"/>
            <a:r>
              <a:rPr lang="en-US" b="1" dirty="0" smtClean="0"/>
              <a:t>Drawer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Different rules apply based on identity/status of person whose name is forged.</a:t>
            </a:r>
          </a:p>
        </p:txBody>
      </p:sp>
    </p:spTree>
    <p:extLst>
      <p:ext uri="{BB962C8B-B14F-4D97-AF65-F5344CB8AC3E}">
        <p14:creationId xmlns:p14="http://schemas.microsoft.com/office/powerpoint/2010/main" val="145612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Presentment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Who makes presentment warranties [the defendant]?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Person who presents the instrument for payment to drawee, maker, or acceptor, and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All previous transferors of the instrument.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167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Presentment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To whom are presentment warranties made [plaintiff]?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Note = Maker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Draft = Drawee or acceptor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5587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Presentment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Transfer and Presentment warranties are mutually exclusive: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 plaintiff can sue on only one (if any) warranty.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But, a defendant could make both warranties, but to different people.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921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Presentment Warranties – unaccepted draft (check)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Presenter (and prior transferors) were entitled to enforce at the time of presentment (or transfer).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 warranty of holder status (good title).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0032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Presentment Warranties – unaccepted draft </a:t>
            </a:r>
            <a:r>
              <a:rPr lang="en-US" smtClean="0"/>
              <a:t>(check)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No alteration.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0821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Presentment Warranties – unaccepted draft </a:t>
            </a:r>
            <a:r>
              <a:rPr lang="en-US" smtClean="0"/>
              <a:t>(check)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No knowledge that drawer’s signature was unauthorized.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This is NOT a warranty that the drawer’s signature is good (not forged); just a warranty of no knowledge.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1399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Presentment Warranties – unaccepted draft </a:t>
            </a:r>
            <a:r>
              <a:rPr lang="en-US" smtClean="0"/>
              <a:t>(check)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</a:t>
            </a:r>
            <a:r>
              <a:rPr lang="en-US" b="1" dirty="0"/>
              <a:t> If remotely created item, that alleged drawer authorized the item.</a:t>
            </a:r>
          </a:p>
          <a:p>
            <a:pPr marL="118872" indent="0">
              <a:buNone/>
            </a:pPr>
            <a:r>
              <a:rPr lang="en-US" b="1" dirty="0" smtClean="0"/>
              <a:t>  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538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Presentment Warranties --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Presenter (and prior transferors) were entitled to enforce at the time of presentment (or transfer).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 warranty of holder status (good title).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A maker should know if maker’s name is a forgery or if amount altered.</a:t>
            </a:r>
          </a:p>
        </p:txBody>
      </p:sp>
    </p:spTree>
    <p:extLst>
      <p:ext uri="{BB962C8B-B14F-4D97-AF65-F5344CB8AC3E}">
        <p14:creationId xmlns:p14="http://schemas.microsoft.com/office/powerpoint/2010/main" val="71185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Presentment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Disclaiming warranties: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Check = cannot disclaim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Notes and non-check drafts = may disclaim</a:t>
            </a:r>
          </a:p>
        </p:txBody>
      </p:sp>
    </p:spTree>
    <p:extLst>
      <p:ext uri="{BB962C8B-B14F-4D97-AF65-F5344CB8AC3E}">
        <p14:creationId xmlns:p14="http://schemas.microsoft.com/office/powerpoint/2010/main" val="47221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Indorsement</a:t>
            </a:r>
            <a:endParaRPr lang="en-US" dirty="0"/>
          </a:p>
        </p:txBody>
      </p:sp>
      <p:pic>
        <p:nvPicPr>
          <p:cNvPr id="4" name="Content Placeholder 3" descr="Forged_Indorseme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057400"/>
            <a:ext cx="8460223" cy="4114800"/>
          </a:xfrm>
        </p:spPr>
      </p:pic>
    </p:spTree>
    <p:extLst>
      <p:ext uri="{BB962C8B-B14F-4D97-AF65-F5344CB8AC3E}">
        <p14:creationId xmlns:p14="http://schemas.microsoft.com/office/powerpoint/2010/main" val="1482779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Forged Maker’s Signature on Note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Alleged maker not liable (not sign).</a:t>
            </a:r>
          </a:p>
          <a:p>
            <a:endParaRPr lang="en-US" b="1" dirty="0"/>
          </a:p>
          <a:p>
            <a:r>
              <a:rPr lang="en-US" b="1" dirty="0" smtClean="0"/>
              <a:t>Forger is liable (signed).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124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Forged Indorsement – Liability of payee (indorser) if no defenses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Payee whose name was forged is not liable as did not sign.</a:t>
            </a:r>
          </a:p>
        </p:txBody>
      </p:sp>
    </p:spTree>
    <p:extLst>
      <p:ext uri="{BB962C8B-B14F-4D97-AF65-F5344CB8AC3E}">
        <p14:creationId xmlns:p14="http://schemas.microsoft.com/office/powerpoint/2010/main" val="387835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Forged Indorsement – Liability of Drawee Bank if no defenses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Conversion liability to the payee,</a:t>
            </a:r>
          </a:p>
          <a:p>
            <a:pPr>
              <a:buNone/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			or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b="1" dirty="0" smtClean="0"/>
              <a:t>Not properly payable liability to the drawer</a:t>
            </a:r>
            <a:r>
              <a:rPr lang="en-US" b="1" dirty="0"/>
              <a:t>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846640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Forged Indorsement – </a:t>
            </a:r>
            <a:br>
              <a:rPr lang="en-US" dirty="0" smtClean="0"/>
            </a:br>
            <a:r>
              <a:rPr lang="en-US" dirty="0" smtClean="0"/>
              <a:t>Drawee Bank’s Cause of 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Bank will sue presenter and prior transferors for breach of presentment warranty of entitled to enforce (presenters and prior transferors were not holders of the check).</a:t>
            </a:r>
          </a:p>
        </p:txBody>
      </p:sp>
    </p:spTree>
    <p:extLst>
      <p:ext uri="{BB962C8B-B14F-4D97-AF65-F5344CB8AC3E}">
        <p14:creationId xmlns:p14="http://schemas.microsoft.com/office/powerpoint/2010/main" val="188275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Forged Indorsement – Presenting Bank’s Cause of Action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Presenting bank will sue transferors for breach of transfer warranties: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Entitled to enforce (holder status)</a:t>
            </a:r>
          </a:p>
          <a:p>
            <a:pPr lvl="1"/>
            <a:r>
              <a:rPr lang="en-US" b="1" dirty="0" smtClean="0"/>
              <a:t>2.  All signatures authentic or authorized</a:t>
            </a:r>
          </a:p>
          <a:p>
            <a:pPr lvl="1"/>
            <a:r>
              <a:rPr lang="en-US" b="1" dirty="0" smtClean="0"/>
              <a:t>3.  No good defenses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847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Indorsement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185 – p. 554</a:t>
            </a:r>
          </a:p>
          <a:p>
            <a:endParaRPr lang="en-US" b="1" dirty="0"/>
          </a:p>
          <a:p>
            <a:r>
              <a:rPr lang="en-US" b="1" dirty="0" smtClean="0"/>
              <a:t>Problem 186 – p. 186</a:t>
            </a:r>
          </a:p>
        </p:txBody>
      </p:sp>
    </p:spTree>
    <p:extLst>
      <p:ext uri="{BB962C8B-B14F-4D97-AF65-F5344CB8AC3E}">
        <p14:creationId xmlns:p14="http://schemas.microsoft.com/office/powerpoint/2010/main" val="294896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Indorsement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763000" cy="4625609"/>
          </a:xfrm>
        </p:spPr>
        <p:txBody>
          <a:bodyPr/>
          <a:lstStyle/>
          <a:p>
            <a:r>
              <a:rPr lang="en-US" b="1" dirty="0" smtClean="0"/>
              <a:t>Problem 187 -189, pp. 555-557</a:t>
            </a:r>
          </a:p>
          <a:p>
            <a:endParaRPr lang="en-US" b="1" dirty="0"/>
          </a:p>
          <a:p>
            <a:pPr marL="118872" indent="0">
              <a:buNone/>
            </a:pPr>
            <a:r>
              <a:rPr lang="en-US" sz="2800" b="1" dirty="0" smtClean="0"/>
              <a:t>Portia		John			Harry</a:t>
            </a:r>
          </a:p>
          <a:p>
            <a:pPr marL="118872" indent="0">
              <a:buNone/>
            </a:pPr>
            <a:r>
              <a:rPr lang="en-US" sz="2800" b="1" dirty="0" smtClean="0"/>
              <a:t>Drawer		Payee		Forges John’s name</a:t>
            </a:r>
          </a:p>
          <a:p>
            <a:pPr marL="118872" indent="0">
              <a:buNone/>
            </a:pPr>
            <a:endParaRPr lang="en-US" sz="2800" b="1" dirty="0"/>
          </a:p>
          <a:p>
            <a:pPr marL="118872" indent="0">
              <a:buNone/>
            </a:pPr>
            <a:endParaRPr lang="en-US" sz="2800" b="1" dirty="0" smtClean="0"/>
          </a:p>
          <a:p>
            <a:pPr marL="118872" indent="0">
              <a:buNone/>
            </a:pPr>
            <a:r>
              <a:rPr lang="en-US" sz="2800" b="1" dirty="0" err="1" smtClean="0"/>
              <a:t>ONB</a:t>
            </a:r>
            <a:r>
              <a:rPr lang="en-US" sz="2800" b="1" dirty="0" smtClean="0"/>
              <a:t>		    Merchant’s Bank	Tower Drug</a:t>
            </a:r>
          </a:p>
          <a:p>
            <a:pPr marL="118872" indent="0">
              <a:buNone/>
            </a:pPr>
            <a:r>
              <a:rPr lang="en-US" sz="2800" b="1" dirty="0" smtClean="0"/>
              <a:t>Drawee	    Depositary Bank	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52600" y="3276600"/>
            <a:ext cx="1143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91000" y="32766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491117" y="2903140"/>
            <a:ext cx="77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stolen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629400" y="3733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262482" y="4800600"/>
            <a:ext cx="52871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1600200" y="4953000"/>
            <a:ext cx="723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19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 of events triggering conversion liability:</a:t>
            </a:r>
            <a:endParaRPr lang="en-US" b="1" dirty="0"/>
          </a:p>
          <a:p>
            <a:pPr lvl="1"/>
            <a:r>
              <a:rPr lang="en-US" b="1" dirty="0" smtClean="0"/>
              <a:t>State law</a:t>
            </a:r>
          </a:p>
          <a:p>
            <a:pPr lvl="1"/>
            <a:r>
              <a:rPr lang="en-US" b="1" dirty="0" smtClean="0"/>
              <a:t>Receiving instrument from person not entitled to enforce</a:t>
            </a:r>
          </a:p>
          <a:p>
            <a:pPr lvl="1"/>
            <a:r>
              <a:rPr lang="en-US" b="1" dirty="0" smtClean="0"/>
              <a:t>Bank pays someone not entitled to enforce (e.g., pays check on forged indorsement)</a:t>
            </a:r>
          </a:p>
          <a:p>
            <a:pPr lvl="1"/>
            <a:r>
              <a:rPr lang="en-US" b="1" dirty="0" smtClean="0"/>
              <a:t>Violation of “for deposit only” indorsement by depositary bank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094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Plaintiff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Person who would be true owner.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E.g., payee whose indorsement was forged.</a:t>
            </a:r>
          </a:p>
        </p:txBody>
      </p:sp>
    </p:spTree>
    <p:extLst>
      <p:ext uri="{BB962C8B-B14F-4D97-AF65-F5344CB8AC3E}">
        <p14:creationId xmlns:p14="http://schemas.microsoft.com/office/powerpoint/2010/main" val="48553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Non-Plaintiffs</a:t>
            </a:r>
          </a:p>
          <a:p>
            <a:pPr lvl="1"/>
            <a:r>
              <a:rPr lang="en-US" b="1" dirty="0" smtClean="0"/>
              <a:t>Issuer</a:t>
            </a:r>
          </a:p>
          <a:p>
            <a:pPr lvl="1"/>
            <a:r>
              <a:rPr lang="en-US" b="1" dirty="0" smtClean="0"/>
              <a:t>Acceptor</a:t>
            </a:r>
          </a:p>
          <a:p>
            <a:pPr lvl="1"/>
            <a:r>
              <a:rPr lang="en-US" b="1" dirty="0" smtClean="0"/>
              <a:t>Payee who did not receive delivery of the instrument (e.g., lost in the mail)</a:t>
            </a:r>
          </a:p>
        </p:txBody>
      </p:sp>
    </p:spTree>
    <p:extLst>
      <p:ext uri="{BB962C8B-B14F-4D97-AF65-F5344CB8AC3E}">
        <p14:creationId xmlns:p14="http://schemas.microsoft.com/office/powerpoint/2010/main" val="95946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Presumption = amount payable on instrument</a:t>
            </a:r>
          </a:p>
          <a:p>
            <a:endParaRPr lang="en-US" b="1" dirty="0"/>
          </a:p>
          <a:p>
            <a:r>
              <a:rPr lang="en-US" b="1" dirty="0" smtClean="0"/>
              <a:t>Limitation = if plaintiff’s interest is less than full amount payable</a:t>
            </a:r>
          </a:p>
          <a:p>
            <a:pPr lvl="1"/>
            <a:r>
              <a:rPr lang="en-US" b="1" dirty="0" smtClean="0"/>
              <a:t>E.g., check payable to A &amp; B and A forges B’s name; B may only have a 50% interest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5866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Warranties</a:t>
            </a:r>
            <a:endParaRPr lang="en-US" dirty="0"/>
          </a:p>
        </p:txBody>
      </p:sp>
      <p:pic>
        <p:nvPicPr>
          <p:cNvPr id="4" name="Content Placeholder 3" descr="Warranti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7534" y="2362200"/>
            <a:ext cx="8445466" cy="3408620"/>
          </a:xfrm>
        </p:spPr>
      </p:pic>
    </p:spTree>
    <p:extLst>
      <p:ext uri="{BB962C8B-B14F-4D97-AF65-F5344CB8AC3E}">
        <p14:creationId xmlns:p14="http://schemas.microsoft.com/office/powerpoint/2010/main" val="38265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Problem 190 – p. 558</a:t>
            </a:r>
          </a:p>
          <a:p>
            <a:pPr lvl="1"/>
            <a:r>
              <a:rPr lang="en-US" b="1" dirty="0" smtClean="0"/>
              <a:t>Problem 191 – p. 558</a:t>
            </a:r>
          </a:p>
          <a:p>
            <a:pPr lvl="1"/>
            <a:r>
              <a:rPr lang="en-US" b="1" dirty="0" smtClean="0"/>
              <a:t>Problem 192 – p. 560</a:t>
            </a:r>
          </a:p>
          <a:p>
            <a:pPr lvl="1"/>
            <a:r>
              <a:rPr lang="en-US" b="1" dirty="0" smtClean="0"/>
              <a:t>Problem 193 – p. 560</a:t>
            </a:r>
          </a:p>
          <a:p>
            <a:pPr lvl="1"/>
            <a:r>
              <a:rPr lang="en-US" b="1" dirty="0" smtClean="0"/>
              <a:t>Problem 194 – p. 564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920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Drawer’s Signature</a:t>
            </a:r>
            <a:endParaRPr lang="en-US" dirty="0"/>
          </a:p>
        </p:txBody>
      </p:sp>
      <p:pic>
        <p:nvPicPr>
          <p:cNvPr id="4" name="Content Placeholder 3" descr="Forged_Draw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2362200"/>
            <a:ext cx="8354438" cy="3192346"/>
          </a:xfrm>
        </p:spPr>
      </p:pic>
    </p:spTree>
    <p:extLst>
      <p:ext uri="{BB962C8B-B14F-4D97-AF65-F5344CB8AC3E}">
        <p14:creationId xmlns:p14="http://schemas.microsoft.com/office/powerpoint/2010/main" val="244914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Drawer’s Signature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Basic concepts: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Alleged drawer not liable as alleged drawer did not sign.</a:t>
            </a:r>
          </a:p>
          <a:p>
            <a:pPr lvl="1"/>
            <a:r>
              <a:rPr lang="en-US" b="1" dirty="0" smtClean="0"/>
              <a:t>Forger is liable and is treated as the drawer.</a:t>
            </a:r>
          </a:p>
          <a:p>
            <a:pPr lvl="1"/>
            <a:r>
              <a:rPr lang="en-US" b="1" dirty="0" smtClean="0"/>
              <a:t>Drawee bank must </a:t>
            </a:r>
            <a:r>
              <a:rPr lang="en-US" b="1" dirty="0" err="1" smtClean="0"/>
              <a:t>recredit</a:t>
            </a:r>
            <a:r>
              <a:rPr lang="en-US" b="1" dirty="0" smtClean="0"/>
              <a:t> drawer’s (customer’s) account unless it has a defense because the check was not properly payable.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701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Drawer’s Signature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 drawee bank who </a:t>
            </a:r>
            <a:r>
              <a:rPr lang="en-US" b="1" dirty="0" err="1" smtClean="0"/>
              <a:t>recredits</a:t>
            </a:r>
            <a:r>
              <a:rPr lang="en-US" b="1" dirty="0" smtClean="0"/>
              <a:t> customer’s account pass on liability?</a:t>
            </a:r>
          </a:p>
          <a:p>
            <a:endParaRPr lang="en-US" b="1" dirty="0"/>
          </a:p>
          <a:p>
            <a:pPr lvl="1"/>
            <a:r>
              <a:rPr lang="en-US" b="1" i="1" dirty="0" smtClean="0"/>
              <a:t>Price v. Neal</a:t>
            </a:r>
            <a:r>
              <a:rPr lang="en-US" b="1" dirty="0" smtClean="0"/>
              <a:t> (1762) – p. 566</a:t>
            </a:r>
          </a:p>
          <a:p>
            <a:pPr lvl="1"/>
            <a:endParaRPr lang="en-US" b="1" i="1" dirty="0"/>
          </a:p>
          <a:p>
            <a:pPr lvl="1"/>
            <a:r>
              <a:rPr lang="en-US" b="1" dirty="0" err="1" smtClean="0"/>
              <a:t>UCC</a:t>
            </a:r>
            <a:r>
              <a:rPr lang="en-US" b="1" dirty="0" smtClean="0"/>
              <a:t> – presentment warranty = no </a:t>
            </a:r>
            <a:r>
              <a:rPr lang="en-US" b="1" i="1" dirty="0" smtClean="0"/>
              <a:t>knowledge</a:t>
            </a:r>
            <a:r>
              <a:rPr lang="en-US" b="1" dirty="0" smtClean="0"/>
              <a:t> that drawer’s signature is forged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534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Forged Drawer’s Signature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Problem 195 – p. 572</a:t>
            </a:r>
          </a:p>
          <a:p>
            <a:endParaRPr lang="en-US" b="1" dirty="0"/>
          </a:p>
          <a:p>
            <a:r>
              <a:rPr lang="en-US" b="1" dirty="0" smtClean="0"/>
              <a:t>Problem 196 – p. 576</a:t>
            </a:r>
          </a:p>
          <a:p>
            <a:endParaRPr lang="en-US" b="1" dirty="0"/>
          </a:p>
          <a:p>
            <a:r>
              <a:rPr lang="en-US" b="1" dirty="0" smtClean="0"/>
              <a:t>Problem 197 – p. 576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15704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1. Ratification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Party estopped from denying validity of a signature if:</a:t>
            </a:r>
            <a:endParaRPr lang="en-US" b="1" dirty="0"/>
          </a:p>
          <a:p>
            <a:pPr lvl="1"/>
            <a:r>
              <a:rPr lang="en-US" b="1" dirty="0" smtClean="0"/>
              <a:t>With full knowledge of the forgery (or alteration),</a:t>
            </a:r>
            <a:endParaRPr lang="en-US" b="1" dirty="0"/>
          </a:p>
          <a:p>
            <a:pPr lvl="1"/>
            <a:r>
              <a:rPr lang="en-US" b="1" dirty="0" smtClean="0"/>
              <a:t>Accepts the benefits thereof or actively assents to the wrongful activity.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Problem 198 – p. 579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8869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2.  No Damages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b="1" dirty="0"/>
          </a:p>
          <a:p>
            <a:r>
              <a:rPr lang="en-US" b="1" dirty="0" smtClean="0"/>
              <a:t>Problem 199 – p. 584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3392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1792" indent="-457200"/>
            <a:r>
              <a:rPr lang="en-US" b="1" dirty="0" smtClean="0"/>
              <a:t>1.  Ratification</a:t>
            </a:r>
          </a:p>
          <a:p>
            <a:pPr marL="621792" indent="-457200"/>
            <a:endParaRPr lang="en-US" b="1" dirty="0"/>
          </a:p>
          <a:p>
            <a:pPr marL="621792" indent="-457200"/>
            <a:r>
              <a:rPr lang="en-US" b="1" dirty="0" smtClean="0"/>
              <a:t>2. No Damages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549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3.  Impostor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21792" indent="-457200"/>
            <a:r>
              <a:rPr lang="en-US" b="1" dirty="0" smtClean="0"/>
              <a:t>Prevents </a:t>
            </a:r>
            <a:r>
              <a:rPr lang="en-US" b="1" i="1" dirty="0" smtClean="0"/>
              <a:t>issuer</a:t>
            </a:r>
            <a:r>
              <a:rPr lang="en-US" b="1" dirty="0" smtClean="0"/>
              <a:t> (maker or drawer) from asserting a forged indorsement.</a:t>
            </a:r>
          </a:p>
          <a:p>
            <a:pPr marL="621792" indent="-457200"/>
            <a:endParaRPr lang="en-US" b="1" dirty="0"/>
          </a:p>
          <a:p>
            <a:pPr marL="621792" indent="-457200"/>
            <a:r>
              <a:rPr lang="en-US" b="1" dirty="0" smtClean="0"/>
              <a:t>Policy = Issuer was careless in issuing a check or note on which the payee’s indorsement is likely to be forged.</a:t>
            </a:r>
          </a:p>
          <a:p>
            <a:pPr marL="621792" indent="-457200"/>
            <a:endParaRPr lang="en-US" b="1" dirty="0"/>
          </a:p>
          <a:p>
            <a:pPr marL="621792" indent="-457200"/>
            <a:r>
              <a:rPr lang="en-US" b="1" dirty="0" smtClean="0"/>
              <a:t>In a check context, bank would not have to </a:t>
            </a:r>
            <a:r>
              <a:rPr lang="en-US" b="1" dirty="0" err="1" smtClean="0"/>
              <a:t>recredit</a:t>
            </a:r>
            <a:r>
              <a:rPr lang="en-US" b="1" dirty="0" smtClean="0"/>
              <a:t> the drawer’s account in a not properly payable action.</a:t>
            </a:r>
          </a:p>
          <a:p>
            <a:pPr marL="621792" indent="-457200"/>
            <a:endParaRPr lang="en-US" b="1" dirty="0"/>
          </a:p>
          <a:p>
            <a:pPr marL="621792" indent="-457200"/>
            <a:r>
              <a:rPr lang="en-US" b="1" dirty="0" smtClean="0"/>
              <a:t>Validates forgery so it passes good title.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87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3.  Impostor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1.  Impersonation of payee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Problem 200 – p. 585</a:t>
            </a:r>
          </a:p>
          <a:p>
            <a:pPr marL="914400" lvl="1" indent="-457200"/>
            <a:endParaRPr lang="en-US" b="1" dirty="0"/>
          </a:p>
          <a:p>
            <a:pPr marL="914400" lvl="1" indent="-457200"/>
            <a:r>
              <a:rPr lang="en-US" b="1" dirty="0" smtClean="0"/>
              <a:t>Problem 201 – p. 586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000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Warranties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Implied – arise automatically.</a:t>
            </a:r>
          </a:p>
        </p:txBody>
      </p:sp>
    </p:spTree>
    <p:extLst>
      <p:ext uri="{BB962C8B-B14F-4D97-AF65-F5344CB8AC3E}">
        <p14:creationId xmlns:p14="http://schemas.microsoft.com/office/powerpoint/2010/main" val="282050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3.  Impostor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indent="-457200"/>
            <a:r>
              <a:rPr lang="en-US" b="1" dirty="0"/>
              <a:t>2</a:t>
            </a:r>
            <a:r>
              <a:rPr lang="en-US" b="1" dirty="0" smtClean="0"/>
              <a:t>.  False claim of being an agent for the payee</a:t>
            </a:r>
            <a:endParaRPr lang="en-US" b="1" dirty="0"/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err="1" smtClean="0"/>
              <a:t>Im</a:t>
            </a:r>
            <a:r>
              <a:rPr lang="en-US" b="1" dirty="0" smtClean="0"/>
              <a:t> </a:t>
            </a:r>
            <a:r>
              <a:rPr lang="en-US" b="1" dirty="0" err="1" smtClean="0"/>
              <a:t>Postor</a:t>
            </a:r>
            <a:r>
              <a:rPr lang="en-US" b="1" dirty="0" smtClean="0"/>
              <a:t> tells Drawer that </a:t>
            </a:r>
            <a:r>
              <a:rPr lang="en-US" b="1" dirty="0" err="1" smtClean="0"/>
              <a:t>Postor</a:t>
            </a:r>
            <a:r>
              <a:rPr lang="en-US" b="1" dirty="0" smtClean="0"/>
              <a:t> is collecting money for the American Red Cross.  Drawer issues check for $500 payable to the American Red Cross.  </a:t>
            </a:r>
            <a:r>
              <a:rPr lang="en-US" b="1" dirty="0" err="1" smtClean="0"/>
              <a:t>Postor</a:t>
            </a:r>
            <a:r>
              <a:rPr lang="en-US" b="1" dirty="0" smtClean="0"/>
              <a:t> then forges American Red Cross’s indorsement and cashes the check.</a:t>
            </a:r>
          </a:p>
        </p:txBody>
      </p:sp>
    </p:spTree>
    <p:extLst>
      <p:ext uri="{BB962C8B-B14F-4D97-AF65-F5344CB8AC3E}">
        <p14:creationId xmlns:p14="http://schemas.microsoft.com/office/powerpoint/2010/main" val="376141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3.  Impostor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3.  Non-interested Payee – Evil Signer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Issuer does not intend the named payee to have an interest in the instrument.</a:t>
            </a:r>
            <a:endParaRPr lang="en-US" b="1" dirty="0"/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Problem 202 – p. 586</a:t>
            </a:r>
          </a:p>
        </p:txBody>
      </p:sp>
    </p:spTree>
    <p:extLst>
      <p:ext uri="{BB962C8B-B14F-4D97-AF65-F5344CB8AC3E}">
        <p14:creationId xmlns:p14="http://schemas.microsoft.com/office/powerpoint/2010/main" val="92103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3.  Impostor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indent="-457200"/>
            <a:r>
              <a:rPr lang="en-US" b="1" dirty="0"/>
              <a:t>4</a:t>
            </a:r>
            <a:r>
              <a:rPr lang="en-US" b="1" dirty="0" smtClean="0"/>
              <a:t>.  Non-interested Payee – Evil Employee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Employee (e.g., secretary) prepares fraudulent check with employer (e.g., corporate treasurer) innocently signs.</a:t>
            </a:r>
            <a:endParaRPr lang="en-US" b="1" dirty="0"/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Problem 203 – p. 587</a:t>
            </a:r>
          </a:p>
        </p:txBody>
      </p:sp>
    </p:spTree>
    <p:extLst>
      <p:ext uri="{BB962C8B-B14F-4D97-AF65-F5344CB8AC3E}">
        <p14:creationId xmlns:p14="http://schemas.microsoft.com/office/powerpoint/2010/main" val="45348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sz="4000" dirty="0"/>
              <a:t>4</a:t>
            </a:r>
            <a:r>
              <a:rPr lang="en-US" sz="4000" dirty="0" smtClean="0"/>
              <a:t>.  Fraudulent Indorsement by Employee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 smtClean="0"/>
              <a:t>Prevents </a:t>
            </a:r>
            <a:r>
              <a:rPr lang="en-US" b="1" i="1" dirty="0" smtClean="0"/>
              <a:t>payee</a:t>
            </a:r>
            <a:r>
              <a:rPr lang="en-US" b="1" dirty="0" smtClean="0"/>
              <a:t> from asserting that the payee’s indorsement was forged in a </a:t>
            </a:r>
            <a:r>
              <a:rPr lang="en-US" b="1" smtClean="0"/>
              <a:t>conversion action.</a:t>
            </a:r>
            <a:endParaRPr lang="en-US" b="1" dirty="0" smtClean="0"/>
          </a:p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b="1" dirty="0"/>
          </a:p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 smtClean="0"/>
              <a:t>Payee </a:t>
            </a:r>
            <a:r>
              <a:rPr lang="en-US" b="1" dirty="0"/>
              <a:t>cannot assert a forgery made by a payee’s employee </a:t>
            </a:r>
            <a:r>
              <a:rPr lang="en-US" b="1" dirty="0" smtClean="0"/>
              <a:t>who was entrusted </a:t>
            </a:r>
            <a:r>
              <a:rPr lang="en-US" b="1" dirty="0"/>
              <a:t>with the check</a:t>
            </a:r>
            <a:r>
              <a:rPr lang="en-US" b="1" dirty="0" smtClean="0"/>
              <a:t>.</a:t>
            </a:r>
          </a:p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b="1" dirty="0"/>
          </a:p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b="1" dirty="0" smtClean="0"/>
              <a:t>Problem 204, p. 587</a:t>
            </a:r>
          </a:p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b="1" dirty="0"/>
          </a:p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b="1" dirty="0"/>
          </a:p>
          <a:p>
            <a:pPr marL="621792" indent="-4572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3423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sz="4000" dirty="0" smtClean="0"/>
              <a:t>The “double forgery” situation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1792" lvl="1" indent="-457200">
              <a:spcBef>
                <a:spcPts val="0"/>
              </a:spcBef>
              <a:buClr>
                <a:schemeClr val="accent1"/>
              </a:buClr>
              <a:buSzPct val="80000"/>
            </a:pPr>
            <a:r>
              <a:rPr lang="en-US" sz="3200" b="1" dirty="0" smtClean="0"/>
              <a:t>Problem 205 – p. 588</a:t>
            </a:r>
            <a:endParaRPr lang="en-US" sz="3200" dirty="0"/>
          </a:p>
          <a:p>
            <a:pPr marL="621792" indent="-4572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80589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sz="4000" dirty="0" smtClean="0"/>
              <a:t>5.  Negligence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/>
          </a:bodyPr>
          <a:lstStyle/>
          <a:p>
            <a:pPr marL="457200" indent="-457200"/>
            <a:r>
              <a:rPr lang="en-US" b="1" dirty="0" smtClean="0"/>
              <a:t>Person </a:t>
            </a:r>
            <a:r>
              <a:rPr lang="en-US" b="1" dirty="0"/>
              <a:t>precluded from raising forgery (or alteration) if</a:t>
            </a:r>
            <a:r>
              <a:rPr lang="en-US" b="1" dirty="0" smtClean="0"/>
              <a:t>:</a:t>
            </a:r>
            <a:endParaRPr lang="en-US" b="1" dirty="0"/>
          </a:p>
          <a:p>
            <a:pPr marL="749808" lvl="1" indent="-457200"/>
            <a:r>
              <a:rPr lang="en-US" b="1" dirty="0" smtClean="0"/>
              <a:t>Failed to exercise ordinary care,</a:t>
            </a:r>
          </a:p>
          <a:p>
            <a:pPr marL="749808" lvl="1" indent="-457200"/>
            <a:r>
              <a:rPr lang="en-US" b="1" dirty="0" smtClean="0"/>
              <a:t>Substantially contributed to forgery/alteration,</a:t>
            </a:r>
          </a:p>
          <a:p>
            <a:pPr marL="749808" lvl="1" indent="-457200"/>
            <a:r>
              <a:rPr lang="en-US" b="1" dirty="0" smtClean="0"/>
              <a:t>Person asserting the estoppel is in good faith, and</a:t>
            </a:r>
          </a:p>
          <a:p>
            <a:pPr marL="749808" lvl="1" indent="-457200"/>
            <a:r>
              <a:rPr lang="en-US" b="1" dirty="0" smtClean="0"/>
              <a:t>Person asserting the estoppel:</a:t>
            </a:r>
          </a:p>
          <a:p>
            <a:pPr marL="1014984" lvl="2" indent="-457200"/>
            <a:r>
              <a:rPr lang="en-US" b="1" dirty="0" smtClean="0"/>
              <a:t>Paid the instrument,</a:t>
            </a:r>
          </a:p>
          <a:p>
            <a:pPr marL="1014984" lvl="2" indent="-457200"/>
            <a:r>
              <a:rPr lang="en-US" b="1" dirty="0" smtClean="0"/>
              <a:t>Took it for value, or</a:t>
            </a:r>
          </a:p>
          <a:p>
            <a:pPr marL="1014984" lvl="2" indent="-457200"/>
            <a:r>
              <a:rPr lang="en-US" b="1" dirty="0" smtClean="0"/>
              <a:t>Took it for collection.</a:t>
            </a:r>
          </a:p>
          <a:p>
            <a:pPr marL="621792" lvl="1" indent="-4572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544630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sz="4000" dirty="0" smtClean="0"/>
              <a:t>5.  Negligence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/>
          </a:bodyPr>
          <a:lstStyle/>
          <a:p>
            <a:pPr marL="457200" indent="-457200"/>
            <a:r>
              <a:rPr lang="en-US" b="1" dirty="0" smtClean="0"/>
              <a:t>Fact question so no bright-line rule as to what constitutes negligence.</a:t>
            </a:r>
          </a:p>
          <a:p>
            <a:pPr marL="457200" indent="-457200"/>
            <a:endParaRPr lang="en-US" b="1" dirty="0"/>
          </a:p>
          <a:p>
            <a:pPr marL="457200" indent="-457200"/>
            <a:r>
              <a:rPr lang="en-US" b="1" dirty="0" smtClean="0"/>
              <a:t>Damages are computed on a comparative negligence basis.</a:t>
            </a:r>
          </a:p>
          <a:p>
            <a:pPr marL="457200" indent="-457200"/>
            <a:endParaRPr lang="en-US" b="1" dirty="0"/>
          </a:p>
          <a:p>
            <a:pPr marL="457200" indent="-457200"/>
            <a:r>
              <a:rPr lang="en-US" b="1" dirty="0" smtClean="0"/>
              <a:t>Burden of proof is on the person asserting the negligence.</a:t>
            </a:r>
          </a:p>
          <a:p>
            <a:pPr marL="621792" lvl="1" indent="-4572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26033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sz="4000" dirty="0" smtClean="0"/>
              <a:t>5.  Negligence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/>
          </a:bodyPr>
          <a:lstStyle/>
          <a:p>
            <a:pPr marL="457200" indent="-457200"/>
            <a:r>
              <a:rPr lang="en-US" b="1" dirty="0" smtClean="0"/>
              <a:t>Problem 206 – p. 589</a:t>
            </a:r>
          </a:p>
          <a:p>
            <a:pPr marL="457200" indent="-457200"/>
            <a:endParaRPr lang="en-US" b="1" dirty="0"/>
          </a:p>
          <a:p>
            <a:pPr marL="457200" indent="-457200"/>
            <a:r>
              <a:rPr lang="en-US" b="1" dirty="0" smtClean="0"/>
              <a:t>Problem 207 – p. 589</a:t>
            </a:r>
          </a:p>
          <a:p>
            <a:pPr marL="457200" indent="-457200"/>
            <a:endParaRPr lang="en-US" b="1" dirty="0"/>
          </a:p>
          <a:p>
            <a:pPr marL="457200" indent="-457200"/>
            <a:r>
              <a:rPr lang="en-US" b="1" dirty="0" smtClean="0"/>
              <a:t>Problem 208 – p. 596</a:t>
            </a:r>
          </a:p>
          <a:p>
            <a:pPr marL="457200" indent="-457200"/>
            <a:endParaRPr lang="en-US" b="1" dirty="0"/>
          </a:p>
          <a:p>
            <a:pPr marL="457200" indent="-457200"/>
            <a:r>
              <a:rPr lang="en-US" b="1" dirty="0" smtClean="0"/>
              <a:t>Problem 209 – p. 596</a:t>
            </a:r>
          </a:p>
          <a:p>
            <a:pPr marL="457200" indent="-457200"/>
            <a:endParaRPr lang="en-US" b="1" dirty="0"/>
          </a:p>
          <a:p>
            <a:pPr marL="457200" indent="-457200"/>
            <a:r>
              <a:rPr lang="en-US" b="1" dirty="0" smtClean="0"/>
              <a:t>Problem 210 – p. 603</a:t>
            </a:r>
          </a:p>
          <a:p>
            <a:pPr marL="621792" lvl="1" indent="-457200"/>
            <a:endParaRPr lang="en-US" b="1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3581400"/>
            <a:ext cx="830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39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Bank has </a:t>
            </a:r>
            <a:r>
              <a:rPr lang="en-US" b="1" i="1" dirty="0" smtClean="0"/>
              <a:t>no duty</a:t>
            </a:r>
            <a:r>
              <a:rPr lang="en-US" b="1" dirty="0" smtClean="0"/>
              <a:t> to provide  a bank statement but if bank does: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Must follow Code’s specifications, and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May gain defense to customer’s not properly payable claims.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4673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Duty if bank provides statement:</a:t>
            </a:r>
          </a:p>
          <a:p>
            <a:pPr marL="118872" indent="0">
              <a:buNone/>
            </a:pPr>
            <a:endParaRPr lang="en-US" b="1" dirty="0"/>
          </a:p>
          <a:p>
            <a:pPr lvl="1"/>
            <a:r>
              <a:rPr lang="en-US" b="1" dirty="0" smtClean="0"/>
              <a:t>Return checks, or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Provide sufficient information about checks:</a:t>
            </a:r>
          </a:p>
          <a:p>
            <a:pPr lvl="2"/>
            <a:r>
              <a:rPr lang="en-US" b="1" dirty="0" smtClean="0"/>
              <a:t>Check number,</a:t>
            </a:r>
          </a:p>
          <a:p>
            <a:pPr lvl="2"/>
            <a:r>
              <a:rPr lang="en-US" b="1" dirty="0" smtClean="0"/>
              <a:t>Amount, and</a:t>
            </a:r>
          </a:p>
          <a:p>
            <a:pPr lvl="2"/>
            <a:r>
              <a:rPr lang="en-US" b="1" dirty="0" smtClean="0"/>
              <a:t>Date of payment.</a:t>
            </a:r>
          </a:p>
        </p:txBody>
      </p:sp>
    </p:spTree>
    <p:extLst>
      <p:ext uri="{BB962C8B-B14F-4D97-AF65-F5344CB8AC3E}">
        <p14:creationId xmlns:p14="http://schemas.microsoft.com/office/powerpoint/2010/main" val="66278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Warranties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Implied – arise automatically.</a:t>
            </a:r>
          </a:p>
          <a:p>
            <a:endParaRPr lang="en-US" b="1" dirty="0" smtClean="0"/>
          </a:p>
          <a:p>
            <a:r>
              <a:rPr lang="en-US" b="1" dirty="0" smtClean="0"/>
              <a:t>Off-instrument liability so possession of the instrument is NOT necessary to recover.</a:t>
            </a:r>
          </a:p>
        </p:txBody>
      </p:sp>
    </p:spTree>
    <p:extLst>
      <p:ext uri="{BB962C8B-B14F-4D97-AF65-F5344CB8AC3E}">
        <p14:creationId xmlns:p14="http://schemas.microsoft.com/office/powerpoint/2010/main" val="119361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Duties if bank does not return checks: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Retain checks, or</a:t>
            </a:r>
          </a:p>
          <a:p>
            <a:pPr lvl="1"/>
            <a:r>
              <a:rPr lang="en-US" b="1" dirty="0" smtClean="0"/>
              <a:t>Destroy checks retaining ability to furnish legible copies for seven years.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Provide customer with check or copy within reasonable time of customer’s request (two free per statement).</a:t>
            </a:r>
          </a:p>
        </p:txBody>
      </p:sp>
    </p:spTree>
    <p:extLst>
      <p:ext uri="{BB962C8B-B14F-4D97-AF65-F5344CB8AC3E}">
        <p14:creationId xmlns:p14="http://schemas.microsoft.com/office/powerpoint/2010/main" val="36567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Customer’s Duties: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Inspect statement and items for:</a:t>
            </a:r>
          </a:p>
          <a:p>
            <a:pPr lvl="2"/>
            <a:r>
              <a:rPr lang="en-US" b="1" dirty="0" smtClean="0"/>
              <a:t>Unauthorized customer’s signature, and</a:t>
            </a:r>
          </a:p>
          <a:p>
            <a:pPr lvl="2"/>
            <a:r>
              <a:rPr lang="en-US" b="1" dirty="0" smtClean="0"/>
              <a:t>Alterations.</a:t>
            </a:r>
          </a:p>
          <a:p>
            <a:pPr lvl="2"/>
            <a:endParaRPr lang="en-US" b="1" dirty="0"/>
          </a:p>
          <a:p>
            <a:pPr lvl="1"/>
            <a:r>
              <a:rPr lang="en-US" b="1" dirty="0" smtClean="0"/>
              <a:t>Report promptly to bank.</a:t>
            </a:r>
          </a:p>
        </p:txBody>
      </p:sp>
    </p:spTree>
    <p:extLst>
      <p:ext uri="{BB962C8B-B14F-4D97-AF65-F5344CB8AC3E}">
        <p14:creationId xmlns:p14="http://schemas.microsoft.com/office/powerpoint/2010/main" val="85432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Ramifications of tardy reporting: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Customer is precluded from asserting the forgery or alteration in a not properly payable action.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But, Bank must </a:t>
            </a:r>
            <a:r>
              <a:rPr lang="en-US" b="1" u="sng" dirty="0" smtClean="0"/>
              <a:t>prove</a:t>
            </a:r>
            <a:r>
              <a:rPr lang="en-US" b="1" dirty="0" smtClean="0"/>
              <a:t> it suffered a loss by reason of the delay to trigger the preclusion.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211 – p. 604</a:t>
            </a:r>
          </a:p>
        </p:txBody>
      </p:sp>
    </p:spTree>
    <p:extLst>
      <p:ext uri="{BB962C8B-B14F-4D97-AF65-F5344CB8AC3E}">
        <p14:creationId xmlns:p14="http://schemas.microsoft.com/office/powerpoint/2010/main" val="52774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Repeat Offender Rule: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If same wrongdoer forged or altered checks, customer precluded from asserting later forgeries/alterations if not report within 30 days of bank statement.</a:t>
            </a:r>
          </a:p>
        </p:txBody>
      </p:sp>
    </p:spTree>
    <p:extLst>
      <p:ext uri="{BB962C8B-B14F-4D97-AF65-F5344CB8AC3E}">
        <p14:creationId xmlns:p14="http://schemas.microsoft.com/office/powerpoint/2010/main" val="108988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Time limit of absolute preclusion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One year.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If customer does not report within one year, customer precluded regardless of bank’s potential fault.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212 – p. 604</a:t>
            </a:r>
          </a:p>
        </p:txBody>
      </p:sp>
    </p:spTree>
    <p:extLst>
      <p:ext uri="{BB962C8B-B14F-4D97-AF65-F5344CB8AC3E}">
        <p14:creationId xmlns:p14="http://schemas.microsoft.com/office/powerpoint/2010/main" val="33975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Effect of Improper Bank Conduct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Bank pays in bad faith – no preclusion.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Bank fails to exercise ordinary care – loss allocated between bank and customer.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213 – p. 611</a:t>
            </a:r>
          </a:p>
        </p:txBody>
      </p:sp>
    </p:spTree>
    <p:extLst>
      <p:ext uri="{BB962C8B-B14F-4D97-AF65-F5344CB8AC3E}">
        <p14:creationId xmlns:p14="http://schemas.microsoft.com/office/powerpoint/2010/main" val="412817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Can bank and customer shorten the time period to report in the account contract?</a:t>
            </a:r>
          </a:p>
          <a:p>
            <a:endParaRPr lang="en-US" b="1" dirty="0"/>
          </a:p>
          <a:p>
            <a:r>
              <a:rPr lang="en-US" b="1" dirty="0" smtClean="0"/>
              <a:t>If too short, does it violate bank’s duty of good faith?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Problem 214 – p. 612</a:t>
            </a:r>
          </a:p>
          <a:p>
            <a:pPr lvl="1"/>
            <a:r>
              <a:rPr lang="en-US" b="1" dirty="0" smtClean="0"/>
              <a:t>Problem 215 – p. 612</a:t>
            </a:r>
          </a:p>
        </p:txBody>
      </p:sp>
    </p:spTree>
    <p:extLst>
      <p:ext uri="{BB962C8B-B14F-4D97-AF65-F5344CB8AC3E}">
        <p14:creationId xmlns:p14="http://schemas.microsoft.com/office/powerpoint/2010/main" val="373052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Forgery Validation</a:t>
            </a:r>
            <a:br>
              <a:rPr lang="en-US" dirty="0" smtClean="0"/>
            </a:br>
            <a:r>
              <a:rPr lang="en-US" dirty="0" smtClean="0"/>
              <a:t>6.  Bank Statement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“Bank cannot be too nice” rule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If bank </a:t>
            </a:r>
            <a:r>
              <a:rPr lang="en-US" b="1" dirty="0" err="1" smtClean="0"/>
              <a:t>recredits</a:t>
            </a:r>
            <a:r>
              <a:rPr lang="en-US" b="1" dirty="0" smtClean="0"/>
              <a:t> customer’s account for the forgery or alteration even though one year has elapsed, bank cannot pass on loss by asserting a breach of presentment warranty.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216 – p. 613</a:t>
            </a:r>
          </a:p>
          <a:p>
            <a:pPr lvl="1"/>
            <a:r>
              <a:rPr lang="en-US" b="1" dirty="0" smtClean="0"/>
              <a:t>Problem 217 – p. 613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472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</a:t>
            </a:r>
            <a:endParaRPr lang="en-US" dirty="0"/>
          </a:p>
        </p:txBody>
      </p:sp>
      <p:pic>
        <p:nvPicPr>
          <p:cNvPr id="4" name="Picture 2" descr="http://t1.gstatic.com/images?q=tbn:ANd9GcR-T2pUvDLKU_ezDr-yaxYRi-auNt5GTGSJvqFZPD0PvOQRuQLty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590800"/>
            <a:ext cx="4437786" cy="3333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07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Alteration – a defense to payment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Obligor (maker or drawer) does not want to pay because the instrument shows a different obligation </a:t>
            </a:r>
            <a:r>
              <a:rPr lang="en-US" b="1" dirty="0" smtClean="0"/>
              <a:t>from that which </a:t>
            </a:r>
            <a:r>
              <a:rPr lang="en-US" b="1" dirty="0" smtClean="0"/>
              <a:t>the obligor originally agreed.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148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Warranties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Implied – arise automatically.</a:t>
            </a:r>
          </a:p>
          <a:p>
            <a:endParaRPr lang="en-US" b="1" dirty="0" smtClean="0"/>
          </a:p>
          <a:p>
            <a:r>
              <a:rPr lang="en-US" b="1" dirty="0" smtClean="0"/>
              <a:t>Off-instrument liability so possession of the instrument is NOT necessary to recover.</a:t>
            </a:r>
          </a:p>
          <a:p>
            <a:endParaRPr lang="en-US" b="1" dirty="0" smtClean="0"/>
          </a:p>
          <a:p>
            <a:r>
              <a:rPr lang="en-US" b="1" dirty="0" smtClean="0"/>
              <a:t>Goal is to get money back that was improperly </a:t>
            </a:r>
            <a:r>
              <a:rPr lang="en-US" b="1" smtClean="0"/>
              <a:t>paid previously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40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 --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Change in obligation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Amount </a:t>
            </a:r>
            <a:r>
              <a:rPr lang="en-US" b="1" dirty="0" smtClean="0"/>
              <a:t>changed: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$</a:t>
            </a:r>
            <a:r>
              <a:rPr lang="en-US" b="1" dirty="0" smtClean="0"/>
              <a:t>10.00 to $10,000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880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 --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Change in obligation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Date due </a:t>
            </a:r>
            <a:r>
              <a:rPr lang="en-US" b="1" dirty="0" smtClean="0"/>
              <a:t>changed: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November 1</a:t>
            </a:r>
            <a:r>
              <a:rPr lang="en-US" b="1" dirty="0" smtClean="0"/>
              <a:t>, </a:t>
            </a:r>
            <a:r>
              <a:rPr lang="en-US" b="1" dirty="0" smtClean="0"/>
              <a:t>2013 </a:t>
            </a:r>
            <a:r>
              <a:rPr lang="en-US" b="1" dirty="0" smtClean="0"/>
              <a:t>to </a:t>
            </a:r>
            <a:r>
              <a:rPr lang="en-US" b="1" dirty="0" smtClean="0"/>
              <a:t>November 1</a:t>
            </a:r>
            <a:r>
              <a:rPr lang="en-US" b="1" dirty="0" smtClean="0"/>
              <a:t>, </a:t>
            </a:r>
            <a:r>
              <a:rPr lang="en-US" b="1" dirty="0" smtClean="0"/>
              <a:t>2011.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215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 --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Change in obligation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Name of payee </a:t>
            </a:r>
            <a:r>
              <a:rPr lang="en-US" b="1" dirty="0" smtClean="0"/>
              <a:t>changed: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“</a:t>
            </a:r>
            <a:r>
              <a:rPr lang="en-US" b="1" dirty="0" err="1" smtClean="0"/>
              <a:t>I.N.G</a:t>
            </a:r>
            <a:r>
              <a:rPr lang="en-US" b="1" dirty="0" smtClean="0"/>
              <a:t>.” to “</a:t>
            </a:r>
            <a:r>
              <a:rPr lang="en-US" b="1" dirty="0" err="1" smtClean="0"/>
              <a:t>I.N</a:t>
            </a:r>
            <a:r>
              <a:rPr lang="en-US" b="1" dirty="0" smtClean="0"/>
              <a:t>. Garrison.”</a:t>
            </a:r>
          </a:p>
          <a:p>
            <a:pPr lvl="1">
              <a:buNone/>
            </a:pPr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6336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 --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Change in obligation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Interest rate </a:t>
            </a:r>
            <a:r>
              <a:rPr lang="en-US" b="1" dirty="0" smtClean="0"/>
              <a:t>changed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5</a:t>
            </a:r>
            <a:r>
              <a:rPr lang="en-US" b="1" dirty="0" smtClean="0"/>
              <a:t>% to 15%.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2848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 --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Unauthorized completion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Amount of check is left blank.</a:t>
            </a:r>
          </a:p>
          <a:p>
            <a:pPr lvl="1"/>
            <a:r>
              <a:rPr lang="en-US" b="1" dirty="0" smtClean="0"/>
              <a:t>Drawer tells payee, “fill in $50.00.”</a:t>
            </a:r>
          </a:p>
          <a:p>
            <a:pPr lvl="1"/>
            <a:r>
              <a:rPr lang="en-US" b="1" dirty="0" smtClean="0"/>
              <a:t>Payee says “OK.”</a:t>
            </a:r>
          </a:p>
          <a:p>
            <a:pPr lvl="1"/>
            <a:r>
              <a:rPr lang="en-US" b="1" dirty="0" smtClean="0"/>
              <a:t>Payee later fills in for $700.00.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5670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Alteration and Holders in Due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Change in </a:t>
            </a:r>
            <a:r>
              <a:rPr lang="en-US" b="1" dirty="0" smtClean="0"/>
              <a:t>obligation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HDC </a:t>
            </a:r>
            <a:r>
              <a:rPr lang="en-US" b="1" dirty="0" smtClean="0"/>
              <a:t>can enforce for original amount.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Problem 221 – p. 615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4171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Alteration and Holders in Due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2.  Unauthorized </a:t>
            </a:r>
            <a:r>
              <a:rPr lang="en-US" b="1" dirty="0" smtClean="0"/>
              <a:t>completion: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HDC </a:t>
            </a:r>
            <a:r>
              <a:rPr lang="en-US" b="1" dirty="0" smtClean="0"/>
              <a:t>can enforce as </a:t>
            </a:r>
            <a:r>
              <a:rPr lang="en-US" b="1" dirty="0" smtClean="0"/>
              <a:t>completed – </a:t>
            </a:r>
          </a:p>
          <a:p>
            <a:pPr lvl="1"/>
            <a:r>
              <a:rPr lang="en-US" b="1" dirty="0" smtClean="0"/>
              <a:t>Drawer signs check and says to Friend, “You can buy yourself a present with the check but no more than $100.”</a:t>
            </a:r>
          </a:p>
          <a:p>
            <a:pPr lvl="1"/>
            <a:r>
              <a:rPr lang="en-US" b="1" dirty="0" smtClean="0"/>
              <a:t>Friend </a:t>
            </a:r>
            <a:r>
              <a:rPr lang="en-US" b="1" dirty="0" smtClean="0"/>
              <a:t>buys present from Payee (e.g., a store) costing $500 and writes check for $500.</a:t>
            </a:r>
          </a:p>
          <a:p>
            <a:pPr lvl="1"/>
            <a:r>
              <a:rPr lang="en-US" b="1" dirty="0" smtClean="0"/>
              <a:t>Payee transfers check to HDC (Payee’s bank).</a:t>
            </a:r>
          </a:p>
          <a:p>
            <a:pPr lvl="1"/>
            <a:r>
              <a:rPr lang="en-US" b="1" dirty="0" smtClean="0"/>
              <a:t>HDC can enforce for $500.</a:t>
            </a:r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28467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Alteration and Non- Holders in Due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Fraudulently made by </a:t>
            </a:r>
            <a:r>
              <a:rPr lang="en-US" b="1" dirty="0" smtClean="0"/>
              <a:t>holder: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</a:t>
            </a:r>
            <a:r>
              <a:rPr lang="en-US" b="1" dirty="0" smtClean="0"/>
              <a:t>Total discharge of obligor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Problem 218 – p. 614</a:t>
            </a:r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405397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Alteration and Non- Holders in Due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Not fraudulently made by </a:t>
            </a:r>
            <a:r>
              <a:rPr lang="en-US" b="1" dirty="0" smtClean="0"/>
              <a:t>holder:</a:t>
            </a:r>
            <a:br>
              <a:rPr lang="en-US" b="1" dirty="0" smtClean="0"/>
            </a:br>
            <a:r>
              <a:rPr lang="en-US" b="1" dirty="0" smtClean="0"/>
              <a:t>no </a:t>
            </a:r>
            <a:r>
              <a:rPr lang="en-US" b="1" dirty="0" smtClean="0"/>
              <a:t>effect on obligation</a:t>
            </a:r>
          </a:p>
          <a:p>
            <a:pPr lvl="1"/>
            <a:r>
              <a:rPr lang="en-US" b="1" dirty="0" smtClean="0"/>
              <a:t>On January 2, </a:t>
            </a:r>
            <a:r>
              <a:rPr lang="en-US" b="1" dirty="0" smtClean="0"/>
              <a:t>2012, </a:t>
            </a:r>
            <a:r>
              <a:rPr lang="en-US" b="1" dirty="0" smtClean="0"/>
              <a:t>Drawer signs check for $100 payable to Payee and writes the date as “January 2, </a:t>
            </a:r>
            <a:r>
              <a:rPr lang="en-US" b="1" dirty="0" smtClean="0"/>
              <a:t>2011.”</a:t>
            </a:r>
            <a:endParaRPr lang="en-US" b="1" dirty="0" smtClean="0"/>
          </a:p>
          <a:p>
            <a:pPr lvl="1"/>
            <a:r>
              <a:rPr lang="en-US" b="1" dirty="0" smtClean="0"/>
              <a:t>Payee changes the date to “January 1, </a:t>
            </a:r>
            <a:r>
              <a:rPr lang="en-US" b="1" dirty="0" smtClean="0"/>
              <a:t>2012.”</a:t>
            </a:r>
            <a:endParaRPr lang="en-US" b="1" dirty="0" smtClean="0"/>
          </a:p>
          <a:p>
            <a:pPr lvl="1"/>
            <a:r>
              <a:rPr lang="en-US" b="1" dirty="0" smtClean="0"/>
              <a:t>Payee may still enforce for $100</a:t>
            </a:r>
            <a:r>
              <a:rPr lang="en-US" b="1" dirty="0" smtClean="0"/>
              <a:t>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220, p. 615</a:t>
            </a:r>
            <a:endParaRPr lang="en-US" b="1" dirty="0" smtClean="0"/>
          </a:p>
          <a:p>
            <a:pPr lvl="1"/>
            <a:endParaRPr lang="en-US" b="1" dirty="0" smtClean="0"/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14965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Altered checks are not properly payable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bank pays an altered check from your account, bank must return the money to your account as the check was not properly payable ----</a:t>
            </a:r>
          </a:p>
          <a:p>
            <a:endParaRPr lang="en-US" b="1" dirty="0" smtClean="0"/>
          </a:p>
          <a:p>
            <a:r>
              <a:rPr lang="en-US" b="1" dirty="0" smtClean="0"/>
              <a:t>Unless bank has a defense.</a:t>
            </a:r>
          </a:p>
          <a:p>
            <a:pPr lvl="1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05719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Warranti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7534" y="2362200"/>
            <a:ext cx="8445466" cy="3408620"/>
          </a:xfrm>
        </p:spPr>
      </p:pic>
      <p:sp>
        <p:nvSpPr>
          <p:cNvPr id="3" name="Rectangle 2"/>
          <p:cNvSpPr/>
          <p:nvPr/>
        </p:nvSpPr>
        <p:spPr>
          <a:xfrm>
            <a:off x="5638800" y="3200400"/>
            <a:ext cx="2667000" cy="914400"/>
          </a:xfrm>
          <a:prstGeom prst="rect">
            <a:avLst/>
          </a:prstGeom>
          <a:solidFill>
            <a:srgbClr val="FFFF00">
              <a:alpha val="2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65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Bank’s defenses to </a:t>
            </a:r>
            <a:r>
              <a:rPr lang="en-US" dirty="0" err="1" smtClean="0"/>
              <a:t>recrediting</a:t>
            </a:r>
            <a:r>
              <a:rPr lang="en-US" dirty="0" smtClean="0"/>
              <a:t> account for paying an altered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Drawer was negligent.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Wrote in pencil.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Left blank spaces</a:t>
            </a:r>
            <a:r>
              <a:rPr lang="en-US" b="1" dirty="0" smtClean="0"/>
              <a:t>.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Problem 219 – p. 614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9771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Bank’s defenses to </a:t>
            </a:r>
            <a:r>
              <a:rPr lang="en-US" dirty="0" err="1" smtClean="0"/>
              <a:t>recrediting</a:t>
            </a:r>
            <a:r>
              <a:rPr lang="en-US" dirty="0" smtClean="0"/>
              <a:t> account for paying an altered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</a:t>
            </a:r>
            <a:r>
              <a:rPr lang="en-US" b="1" dirty="0" smtClean="0"/>
              <a:t>Bank Statement Rule: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Drawer </a:t>
            </a:r>
            <a:r>
              <a:rPr lang="en-US" b="1" dirty="0" smtClean="0"/>
              <a:t>waited more than 1 year to report the alteration </a:t>
            </a:r>
            <a:r>
              <a:rPr lang="en-US" b="1" dirty="0" smtClean="0"/>
              <a:t>(or 30 days if repeat offender scenario).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11153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bank </a:t>
            </a:r>
            <a:r>
              <a:rPr lang="en-US" dirty="0" err="1" smtClean="0"/>
              <a:t>recredits</a:t>
            </a:r>
            <a:r>
              <a:rPr lang="en-US" dirty="0" smtClean="0"/>
              <a:t> account ---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Drawee bank sues presenter (or prior transferors) for breach of presentment warranty of no alteration.</a:t>
            </a:r>
          </a:p>
          <a:p>
            <a:endParaRPr lang="en-US" b="1" dirty="0" smtClean="0"/>
          </a:p>
          <a:p>
            <a:r>
              <a:rPr lang="en-US" b="1" dirty="0" smtClean="0"/>
              <a:t>2.  Presenter sues prior transferors for breach of transfer warranty of no alteration.</a:t>
            </a:r>
          </a:p>
        </p:txBody>
      </p:sp>
    </p:spTree>
    <p:extLst>
      <p:ext uri="{BB962C8B-B14F-4D97-AF65-F5344CB8AC3E}">
        <p14:creationId xmlns:p14="http://schemas.microsoft.com/office/powerpoint/2010/main" val="178461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in Full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Check </a:t>
            </a:r>
            <a:r>
              <a:rPr lang="en-US" b="1" dirty="0" smtClean="0"/>
              <a:t>(or accompanying communication) which </a:t>
            </a:r>
            <a:r>
              <a:rPr lang="en-US" b="1" i="1" dirty="0" smtClean="0"/>
              <a:t>conspicuously </a:t>
            </a:r>
            <a:r>
              <a:rPr lang="en-US" b="1" dirty="0" smtClean="0"/>
              <a:t>states </a:t>
            </a:r>
            <a:r>
              <a:rPr lang="en-US" b="1" dirty="0" smtClean="0"/>
              <a:t>that it is in full payment of an obligation that is: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Subject to a bona fide dispute, or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</a:t>
            </a:r>
            <a:r>
              <a:rPr lang="en-US" b="1" dirty="0" err="1" smtClean="0"/>
              <a:t>Unliquidated</a:t>
            </a:r>
            <a:r>
              <a:rPr lang="en-US" b="1" dirty="0" smtClean="0"/>
              <a:t> (exact amount owed not yet determined).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0692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in Full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payee cashes the check, the check operates as an “accord and satisfaction” of the debt unless: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3294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in Full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payee cashes the check, the check operates as an “accord and satisfaction” of the debt unless: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Payee returns the money within 90 days, 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622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in Full Checks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payee cashes the check, the check operates as an “accord and satisfaction” of the debt unless: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1.  Payee returns the money within 90 days, or</a:t>
            </a:r>
          </a:p>
          <a:p>
            <a:pPr lvl="1"/>
            <a:endParaRPr lang="en-US" b="1" dirty="0" smtClean="0"/>
          </a:p>
          <a:p>
            <a:pPr lvl="1"/>
            <a:r>
              <a:rPr lang="en-US" b="1" dirty="0" smtClean="0"/>
              <a:t>2.  Payee is an organization and notified drawer of a particular person or address where payment in full checks are to be sent.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730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Warranties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458200" cy="4625609"/>
          </a:xfrm>
        </p:spPr>
        <p:txBody>
          <a:bodyPr>
            <a:normAutofit/>
          </a:bodyPr>
          <a:lstStyle/>
          <a:p>
            <a:r>
              <a:rPr lang="en-US" b="1" dirty="0" smtClean="0"/>
              <a:t>Who makes transfer warranties [defendant]?</a:t>
            </a:r>
          </a:p>
          <a:p>
            <a:endParaRPr lang="en-US" b="1" dirty="0" smtClean="0"/>
          </a:p>
          <a:p>
            <a:pPr lvl="1"/>
            <a:r>
              <a:rPr lang="en-US" b="1" dirty="0" smtClean="0"/>
              <a:t>Person who</a:t>
            </a:r>
          </a:p>
          <a:p>
            <a:pPr lvl="2"/>
            <a:r>
              <a:rPr lang="en-US" b="1" dirty="0" smtClean="0"/>
              <a:t>transfers the instrument AND</a:t>
            </a:r>
          </a:p>
          <a:p>
            <a:pPr lvl="2"/>
            <a:r>
              <a:rPr lang="en-US" b="1" dirty="0" smtClean="0"/>
              <a:t>receives </a:t>
            </a:r>
            <a:r>
              <a:rPr lang="en-US" b="1" i="1" dirty="0" smtClean="0"/>
              <a:t>consideration</a:t>
            </a:r>
            <a:r>
              <a:rPr lang="en-US" b="1" dirty="0" smtClean="0"/>
              <a:t> for the instrument.</a:t>
            </a:r>
          </a:p>
          <a:p>
            <a:pPr lvl="2"/>
            <a:endParaRPr lang="en-US" b="1" dirty="0"/>
          </a:p>
          <a:p>
            <a:pPr lvl="2"/>
            <a:r>
              <a:rPr lang="en-US" b="1" dirty="0" smtClean="0"/>
              <a:t>Examples:</a:t>
            </a:r>
          </a:p>
          <a:p>
            <a:pPr lvl="3"/>
            <a:r>
              <a:rPr lang="en-US" b="1" dirty="0" smtClean="0"/>
              <a:t>Payee to special </a:t>
            </a:r>
            <a:r>
              <a:rPr lang="en-US" b="1" dirty="0" err="1" smtClean="0"/>
              <a:t>indorsee</a:t>
            </a:r>
            <a:endParaRPr lang="en-US" b="1" dirty="0" smtClean="0"/>
          </a:p>
          <a:p>
            <a:pPr lvl="3"/>
            <a:r>
              <a:rPr lang="en-US" b="1" dirty="0" smtClean="0"/>
              <a:t>Payee to depositary bank</a:t>
            </a:r>
          </a:p>
          <a:p>
            <a:pPr lvl="3"/>
            <a:r>
              <a:rPr lang="en-US" b="1" dirty="0" smtClean="0"/>
              <a:t>Depositary bank to collecting bank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5027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P02_Types_of_Negotiable_Instruments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CP02_Types_of_Negotiable_Instruments</Template>
  <TotalTime>753</TotalTime>
  <Words>2308</Words>
  <Application>Microsoft Office PowerPoint</Application>
  <PresentationFormat>On-screen Show (4:3)</PresentationFormat>
  <Paragraphs>432</Paragraphs>
  <Slides>86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87" baseType="lpstr">
      <vt:lpstr>CP02_Types_of_Negotiable_Instruments</vt:lpstr>
      <vt:lpstr>Forgery and Alteration</vt:lpstr>
      <vt:lpstr>Forgery – First Step</vt:lpstr>
      <vt:lpstr>Forged Maker’s Signature on Note</vt:lpstr>
      <vt:lpstr>Warranties</vt:lpstr>
      <vt:lpstr>Warranties</vt:lpstr>
      <vt:lpstr>Warranties</vt:lpstr>
      <vt:lpstr>Warranties</vt:lpstr>
      <vt:lpstr>Transfer Warranties</vt:lpstr>
      <vt:lpstr>Transfer Warranties</vt:lpstr>
      <vt:lpstr>Transfer Warranties</vt:lpstr>
      <vt:lpstr>Transfer Warranties</vt:lpstr>
      <vt:lpstr>Transfer Warranties</vt:lpstr>
      <vt:lpstr>Transfer Warranties</vt:lpstr>
      <vt:lpstr>Transfer Warranties</vt:lpstr>
      <vt:lpstr>Transfer Warranties</vt:lpstr>
      <vt:lpstr>Transfer Warranties</vt:lpstr>
      <vt:lpstr>Transfer Warranties</vt:lpstr>
      <vt:lpstr>Transfer Warranties</vt:lpstr>
      <vt:lpstr>Presentment Warranties</vt:lpstr>
      <vt:lpstr>Presentment Warranties</vt:lpstr>
      <vt:lpstr>Presentment Warranties</vt:lpstr>
      <vt:lpstr>Presentment Warranties</vt:lpstr>
      <vt:lpstr>Presentment Warranties – unaccepted draft (check)</vt:lpstr>
      <vt:lpstr>Presentment Warranties – unaccepted draft (check)</vt:lpstr>
      <vt:lpstr>Presentment Warranties – unaccepted draft (check)</vt:lpstr>
      <vt:lpstr>Presentment Warranties – unaccepted draft (check)</vt:lpstr>
      <vt:lpstr>Presentment Warranties -- Note</vt:lpstr>
      <vt:lpstr>Presentment Warranties</vt:lpstr>
      <vt:lpstr>Forged Indorsement</vt:lpstr>
      <vt:lpstr>Forged Indorsement – Liability of payee (indorser) if no defenses</vt:lpstr>
      <vt:lpstr>Forged Indorsement – Liability of Drawee Bank if no defenses</vt:lpstr>
      <vt:lpstr>Forged Indorsement –  Drawee Bank’s Cause of Action</vt:lpstr>
      <vt:lpstr>Forged Indorsement – Presenting Bank’s Cause of Action</vt:lpstr>
      <vt:lpstr>Forged Indorsement Problems</vt:lpstr>
      <vt:lpstr>Forged Indorsement Problems</vt:lpstr>
      <vt:lpstr>Conversion</vt:lpstr>
      <vt:lpstr>Conversion</vt:lpstr>
      <vt:lpstr>Conversion</vt:lpstr>
      <vt:lpstr>Conversion Liability</vt:lpstr>
      <vt:lpstr>Conversion Liability</vt:lpstr>
      <vt:lpstr>Forged Drawer’s Signature</vt:lpstr>
      <vt:lpstr>Forged Drawer’s Signature</vt:lpstr>
      <vt:lpstr>Forged Drawer’s Signature</vt:lpstr>
      <vt:lpstr>Forged Drawer’s Signature</vt:lpstr>
      <vt:lpstr>Forgery Validation 1. Ratification</vt:lpstr>
      <vt:lpstr>Forgery Validation 2.  No Damages</vt:lpstr>
      <vt:lpstr>Forgery Validation Review</vt:lpstr>
      <vt:lpstr>Forgery Validation 3.  Impostor Rule</vt:lpstr>
      <vt:lpstr>Forgery Validation 3.  Impostor Rule</vt:lpstr>
      <vt:lpstr>Forgery Validation 3.  Impostor Rule</vt:lpstr>
      <vt:lpstr>Forgery Validation 3.  Impostor Rule</vt:lpstr>
      <vt:lpstr>Forgery Validation 3.  Impostor Rule</vt:lpstr>
      <vt:lpstr>Forgery Validation 4.  Fraudulent Indorsement by Employee</vt:lpstr>
      <vt:lpstr>Forgery Validation The “double forgery” situation</vt:lpstr>
      <vt:lpstr>Forgery Validation 5.  Negligence</vt:lpstr>
      <vt:lpstr>Forgery Validation 5.  Negligence</vt:lpstr>
      <vt:lpstr>Forgery Validation 5.  Negligence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Forgery Validation 6.  Bank Statement Rule</vt:lpstr>
      <vt:lpstr>Alteration</vt:lpstr>
      <vt:lpstr>Alteration – a defense to payment</vt:lpstr>
      <vt:lpstr>Alteration -- Types</vt:lpstr>
      <vt:lpstr>Alteration -- Types</vt:lpstr>
      <vt:lpstr>Alteration -- Types</vt:lpstr>
      <vt:lpstr>Alteration -- Types</vt:lpstr>
      <vt:lpstr>Alteration -- Types</vt:lpstr>
      <vt:lpstr>Alteration and Holders in Due Course</vt:lpstr>
      <vt:lpstr>Alteration and Holders in Due Course</vt:lpstr>
      <vt:lpstr>Alteration and Non- Holders in Due Course</vt:lpstr>
      <vt:lpstr>Alteration and Non- Holders in Due Course</vt:lpstr>
      <vt:lpstr>Altered checks are not properly payable</vt:lpstr>
      <vt:lpstr>Bank’s defenses to recrediting account for paying an altered check</vt:lpstr>
      <vt:lpstr>Bank’s defenses to recrediting account for paying an altered check</vt:lpstr>
      <vt:lpstr>If bank recredits account ---</vt:lpstr>
      <vt:lpstr>Payment in Full Checks</vt:lpstr>
      <vt:lpstr>Payment in Full Checks</vt:lpstr>
      <vt:lpstr>Payment in Full Checks</vt:lpstr>
      <vt:lpstr>Payment in Full Checks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Wrongdoing and Error</dc:title>
  <dc:creator>Gerry W. Beyer</dc:creator>
  <cp:lastModifiedBy>Gerry W. Beyer</cp:lastModifiedBy>
  <cp:revision>38</cp:revision>
  <cp:lastPrinted>2011-10-05T19:41:44Z</cp:lastPrinted>
  <dcterms:created xsi:type="dcterms:W3CDTF">2011-09-27T17:37:48Z</dcterms:created>
  <dcterms:modified xsi:type="dcterms:W3CDTF">2011-10-05T19:55:23Z</dcterms:modified>
</cp:coreProperties>
</file>