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67" r:id="rId17"/>
    <p:sldId id="26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61" r:id="rId31"/>
    <p:sldId id="263" r:id="rId32"/>
    <p:sldId id="264" r:id="rId33"/>
    <p:sldId id="265" r:id="rId34"/>
    <p:sldId id="317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8" r:id="rId46"/>
    <p:sldId id="311" r:id="rId47"/>
    <p:sldId id="312" r:id="rId48"/>
    <p:sldId id="313" r:id="rId49"/>
    <p:sldId id="314" r:id="rId50"/>
    <p:sldId id="315" r:id="rId51"/>
    <p:sldId id="316" r:id="rId52"/>
    <p:sldId id="319" r:id="rId53"/>
    <p:sldId id="323" r:id="rId54"/>
    <p:sldId id="324" r:id="rId55"/>
    <p:sldId id="336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7" r:id="rId68"/>
    <p:sldId id="349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8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9/27/2011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15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9/27/2011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4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9/27/2011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4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9/27/2011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7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9/27/2011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9/27/2011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5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9/27/2011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6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9/27/2011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0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9/27/2011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9/27/2011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9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9/27/2011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35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2C24AFC-3B71-4C19-8BF7-E2667179E3D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9/27/2011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2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nopes.com/crime/fraud/cashier.asp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Banks and Their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may bank charge customer’s account?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 Postdated </a:t>
            </a:r>
            <a:r>
              <a:rPr lang="en-US" b="1" dirty="0" smtClean="0"/>
              <a:t>check</a:t>
            </a:r>
            <a:endParaRPr lang="en-US" b="1" dirty="0"/>
          </a:p>
          <a:p>
            <a:endParaRPr lang="en-US" b="1" dirty="0" smtClean="0"/>
          </a:p>
          <a:p>
            <a:pPr lvl="1"/>
            <a:r>
              <a:rPr lang="en-US" sz="2400" b="1" dirty="0"/>
              <a:t>Bank may pay early unless ---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The customer (drawer) gives bank a notice of the postdating which describes the check with reasonable certainty.</a:t>
            </a:r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38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may bank charge customer’s account?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5.  Original terms of altered check</a:t>
            </a:r>
            <a:endParaRPr lang="en-US" b="1" dirty="0"/>
          </a:p>
          <a:p>
            <a:endParaRPr lang="en-US" b="1" dirty="0" smtClean="0"/>
          </a:p>
          <a:p>
            <a:pPr lvl="1"/>
            <a:r>
              <a:rPr lang="en-US" b="1" dirty="0" smtClean="0"/>
              <a:t>Assuming bank pays a holder in good faith.</a:t>
            </a:r>
          </a:p>
        </p:txBody>
      </p:sp>
    </p:spTree>
    <p:extLst>
      <p:ext uri="{BB962C8B-B14F-4D97-AF65-F5344CB8AC3E}">
        <p14:creationId xmlns:p14="http://schemas.microsoft.com/office/powerpoint/2010/main" val="5339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may bank charge customer’s account?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6.  Terms of a completed item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Bank may pay an item even if obviously completed by someone other than the customer unless it has notice that the completion is improper.</a:t>
            </a:r>
            <a:r>
              <a:rPr lang="en-US" b="1" dirty="0"/>
              <a:t> 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b="1" dirty="0" smtClean="0"/>
              <a:t> </a:t>
            </a:r>
            <a:r>
              <a:rPr lang="en-US" b="1" dirty="0"/>
              <a:t>Assuming bank pays a holder in good faith.</a:t>
            </a:r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199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“Stale” Checks -- § 4-404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Bank has no obligation to pay customer’s noncertified check more than six months after its date.</a:t>
            </a:r>
          </a:p>
          <a:p>
            <a:endParaRPr lang="en-US" b="1" dirty="0"/>
          </a:p>
          <a:p>
            <a:r>
              <a:rPr lang="en-US" b="1" dirty="0" smtClean="0"/>
              <a:t>Bouncing such a check is not wrongful.</a:t>
            </a:r>
          </a:p>
          <a:p>
            <a:endParaRPr lang="en-US" b="1" dirty="0"/>
          </a:p>
          <a:p>
            <a:r>
              <a:rPr lang="en-US" b="1" dirty="0" smtClean="0"/>
              <a:t>But, bank may pay the check in good faith if it so desires.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00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Statute of Limitations -- § 3-118(c)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Sooner of: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10 years after date of check, or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3 years after dishonor.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19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151 – p. 475</a:t>
            </a:r>
          </a:p>
          <a:p>
            <a:endParaRPr lang="en-US" b="1" dirty="0"/>
          </a:p>
          <a:p>
            <a:r>
              <a:rPr lang="en-US" b="1" dirty="0" smtClean="0"/>
              <a:t>Problem 152 – p. 475</a:t>
            </a:r>
          </a:p>
          <a:p>
            <a:endParaRPr lang="en-US" b="1" dirty="0"/>
          </a:p>
          <a:p>
            <a:r>
              <a:rPr lang="en-US" b="1" dirty="0" smtClean="0"/>
              <a:t>Problem 153 – p. 475</a:t>
            </a:r>
          </a:p>
          <a:p>
            <a:endParaRPr lang="en-US" b="1" dirty="0"/>
          </a:p>
          <a:p>
            <a:r>
              <a:rPr lang="en-US" b="1" dirty="0" smtClean="0"/>
              <a:t>Problem 154 – p. 476</a:t>
            </a:r>
          </a:p>
          <a:p>
            <a:endParaRPr lang="en-US" b="1" dirty="0"/>
          </a:p>
          <a:p>
            <a:r>
              <a:rPr lang="en-US" b="1" dirty="0" smtClean="0"/>
              <a:t>Problem 155 – p. 155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5052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7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Wrongful Dishonor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Bank liable to customer for damages if dishonors a properly payable check unless: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Paying check would create overdraft, or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Check is more than 6 months old (a “stale” check).</a:t>
            </a:r>
          </a:p>
        </p:txBody>
      </p:sp>
    </p:spTree>
    <p:extLst>
      <p:ext uri="{BB962C8B-B14F-4D97-AF65-F5344CB8AC3E}">
        <p14:creationId xmlns:p14="http://schemas.microsoft.com/office/powerpoint/2010/main" val="2550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Wrongful Dishonor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Bank not liable to payee for damages if Bank dishonors a properly payable check as bank did not sign the check.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23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Wrongful Dishonor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/>
          </a:bodyPr>
          <a:lstStyle/>
          <a:p>
            <a:r>
              <a:rPr lang="en-US" b="1" dirty="0" smtClean="0"/>
              <a:t>Damages recoverable by drawer:</a:t>
            </a:r>
          </a:p>
          <a:p>
            <a:pPr lvl="1"/>
            <a:r>
              <a:rPr lang="en-US" b="1" dirty="0" smtClean="0"/>
              <a:t>All proximately caused damages – a fact question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Examples:</a:t>
            </a:r>
          </a:p>
          <a:p>
            <a:pPr lvl="2"/>
            <a:r>
              <a:rPr lang="en-US" b="1" dirty="0" smtClean="0"/>
              <a:t>Actual damages (e.g., bounced check fees)</a:t>
            </a:r>
          </a:p>
          <a:p>
            <a:pPr lvl="2"/>
            <a:r>
              <a:rPr lang="en-US" b="1" dirty="0" smtClean="0"/>
              <a:t>Arrest or prosecution for writing hot checks</a:t>
            </a:r>
          </a:p>
          <a:p>
            <a:pPr lvl="2"/>
            <a:r>
              <a:rPr lang="en-US" b="1" dirty="0" smtClean="0"/>
              <a:t>Consequential damages</a:t>
            </a:r>
          </a:p>
          <a:p>
            <a:pPr lvl="2"/>
            <a:r>
              <a:rPr lang="en-US" b="1" i="1" dirty="0" smtClean="0"/>
              <a:t>Twin City Bank – </a:t>
            </a:r>
            <a:r>
              <a:rPr lang="en-US" b="1" dirty="0" smtClean="0"/>
              <a:t>p. 478 – mental suffering and punitive damages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6134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Wrongful Dishonor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156 – p. 481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Section 4-402(b) rejects “the trader rule” and thus damages from a wrongful dishonor must be proved.</a:t>
            </a:r>
          </a:p>
          <a:p>
            <a:endParaRPr lang="en-US" b="1" dirty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585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Customer 				    Payee</a:t>
            </a:r>
          </a:p>
          <a:p>
            <a:pPr marL="118872" indent="0">
              <a:buNone/>
            </a:pPr>
            <a:r>
              <a:rPr lang="en-US" b="1" dirty="0" smtClean="0"/>
              <a:t>Drawer</a:t>
            </a:r>
          </a:p>
          <a:p>
            <a:pPr marL="118872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Checking</a:t>
            </a:r>
            <a:br>
              <a:rPr lang="en-US" sz="1800" b="1" dirty="0" smtClean="0"/>
            </a:br>
            <a:r>
              <a:rPr lang="en-US" sz="1800" b="1" dirty="0" smtClean="0"/>
              <a:t>      account</a:t>
            </a:r>
            <a:endParaRPr lang="en-US" sz="1800" b="1" dirty="0"/>
          </a:p>
          <a:p>
            <a:pPr marL="118872" indent="0">
              <a:buNone/>
            </a:pPr>
            <a:r>
              <a:rPr lang="en-US" sz="1800" b="1" dirty="0" smtClean="0"/>
              <a:t>      contract</a:t>
            </a:r>
            <a:endParaRPr lang="en-US" sz="1800" b="1" dirty="0"/>
          </a:p>
          <a:p>
            <a:pPr marL="118872" indent="0">
              <a:buNone/>
            </a:pPr>
            <a:r>
              <a:rPr lang="en-US" b="1" dirty="0" smtClean="0"/>
              <a:t>Drawee					Payee’s Bank</a:t>
            </a:r>
          </a:p>
          <a:p>
            <a:pPr marL="118872" indent="0">
              <a:buNone/>
            </a:pPr>
            <a:r>
              <a:rPr lang="en-US" b="1" dirty="0" smtClean="0"/>
              <a:t>Payor Bank			       Depositary Bank</a:t>
            </a:r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r>
              <a:rPr lang="en-US" b="1" dirty="0" smtClean="0"/>
              <a:t>Presenting Bank		       Collecting Banks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17622" y="2286000"/>
            <a:ext cx="3505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8113" y="184076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Issuance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0" y="25146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90982" y="2977634"/>
            <a:ext cx="96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58000" y="4676001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4760457"/>
            <a:ext cx="96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788113" y="5562600"/>
            <a:ext cx="16982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52315" y="5193268"/>
            <a:ext cx="96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447800" y="4800600"/>
            <a:ext cx="0" cy="396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08078" y="4904601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Presentment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33400" y="1840763"/>
            <a:ext cx="2133600" cy="2807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Wrongful Dishonor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157 – p. 482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Drawee bank risks wrongful dishonor if requires payee to have account at drawee bank.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But, bank may include provision in account contract stating that such a dishonor is not wrongful.</a:t>
            </a:r>
          </a:p>
          <a:p>
            <a:endParaRPr lang="en-US" b="1" dirty="0"/>
          </a:p>
          <a:p>
            <a:endParaRPr lang="en-US" b="1" dirty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592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Customer’s Death or Incompetence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Common Law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Revoked bank’s ability to pay checks.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Caused great problems as bank would need to confirm customer still alive.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35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Customer’s Death or Incompetence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UCC</a:t>
            </a:r>
            <a:r>
              <a:rPr lang="en-US" b="1" dirty="0"/>
              <a:t> </a:t>
            </a:r>
            <a:r>
              <a:rPr lang="en-US" b="1" dirty="0" smtClean="0"/>
              <a:t>– Incompetence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General Rule – Bank may continue to pay checks.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b="1" dirty="0" smtClean="0"/>
              <a:t>Exception – Bank knows of adjudication of incompetency and has reasonable opportunity to act.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71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Customer’s Death or Incompetence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UCC</a:t>
            </a:r>
            <a:r>
              <a:rPr lang="en-US" b="1" dirty="0"/>
              <a:t> </a:t>
            </a:r>
            <a:r>
              <a:rPr lang="en-US" b="1" dirty="0" smtClean="0"/>
              <a:t>– Death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General Rule – Bank may continue to pay checks until notice of death and reasonable opportunity to act.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Exception – For up to 10 days after death,  Bank may continue to pay even with notice of death unless person claiming interest in account says not to pay.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Practical note – most banks stop paying the second they hear about customer’s death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35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Customer’s Death or Incompetence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 158 – p. 482</a:t>
            </a:r>
            <a:endParaRPr lang="en-US" b="1" dirty="0"/>
          </a:p>
        </p:txBody>
      </p:sp>
      <p:pic>
        <p:nvPicPr>
          <p:cNvPr id="9218" name="Picture 2" descr="http://i1.soundcloud.com/artworks-000002664182-gsc9m8-crop.jpg?1f58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Bank’s Setoff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Basic Idea = If customer owes money to same bank where customer has account, bank may use account funds to pay debt.</a:t>
            </a:r>
          </a:p>
          <a:p>
            <a:endParaRPr lang="en-US" b="1" dirty="0"/>
          </a:p>
          <a:p>
            <a:r>
              <a:rPr lang="en-US" b="1" dirty="0" smtClean="0"/>
              <a:t>Setoff rights not governed by </a:t>
            </a:r>
            <a:r>
              <a:rPr lang="en-US" b="1" dirty="0" err="1" smtClean="0"/>
              <a:t>UCC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76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Bank’s Setoff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Notice is not needed.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Not unconstitutional.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Not covered by Truth in Lending Act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But, special rules for credit card debt under Fair Credit Billing Act.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18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Bank’s Setoff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Accounts against which setoff is proper</a:t>
            </a:r>
            <a:endParaRPr lang="en-US" b="1" dirty="0"/>
          </a:p>
          <a:p>
            <a:pPr lvl="1"/>
            <a:r>
              <a:rPr lang="en-US" b="1" dirty="0" smtClean="0"/>
              <a:t>General accounts</a:t>
            </a:r>
          </a:p>
          <a:p>
            <a:pPr lvl="2"/>
            <a:r>
              <a:rPr lang="en-US" b="1" dirty="0" smtClean="0"/>
              <a:t>Checking</a:t>
            </a:r>
          </a:p>
          <a:p>
            <a:pPr lvl="2"/>
            <a:r>
              <a:rPr lang="en-US" b="1" dirty="0" smtClean="0"/>
              <a:t>Savings</a:t>
            </a:r>
          </a:p>
          <a:p>
            <a:pPr marL="768096" lvl="2" indent="0">
              <a:buNone/>
            </a:pPr>
            <a:endParaRPr lang="en-US" b="1" dirty="0" smtClean="0"/>
          </a:p>
          <a:p>
            <a:pPr marL="667512" indent="-457200"/>
            <a:r>
              <a:rPr lang="en-US" b="1" dirty="0" smtClean="0"/>
              <a:t>Accounts against which setoff is improper</a:t>
            </a:r>
            <a:endParaRPr lang="en-US" b="1" dirty="0"/>
          </a:p>
          <a:p>
            <a:pPr marL="960120" lvl="1" indent="-457200"/>
            <a:r>
              <a:rPr lang="en-US" b="1" dirty="0" smtClean="0"/>
              <a:t>Special accounts for limited purpose</a:t>
            </a:r>
          </a:p>
          <a:p>
            <a:pPr marL="1225296" lvl="2" indent="-457200"/>
            <a:r>
              <a:rPr lang="en-US" b="1" dirty="0" smtClean="0"/>
              <a:t>Escrow</a:t>
            </a:r>
          </a:p>
          <a:p>
            <a:pPr marL="1225296" lvl="2" indent="-457200"/>
            <a:r>
              <a:rPr lang="en-US" b="1" dirty="0" smtClean="0"/>
              <a:t>Attorney trust account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29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Bank’s Setoff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dirty="0" smtClean="0"/>
              <a:t>Walter v. National City Bank – </a:t>
            </a:r>
            <a:r>
              <a:rPr lang="en-US" b="1" dirty="0" smtClean="0"/>
              <a:t>p. 484</a:t>
            </a:r>
          </a:p>
          <a:p>
            <a:endParaRPr lang="en-US" b="1" i="1" dirty="0"/>
          </a:p>
          <a:p>
            <a:pPr lvl="1"/>
            <a:r>
              <a:rPr lang="en-US" b="1" dirty="0" smtClean="0"/>
              <a:t>Generally, cannot set off debt not yet due.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But, if debtor becomes insolvent, then setoff allowed.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In this case, bank setoff </a:t>
            </a:r>
            <a:r>
              <a:rPr lang="en-US" b="1" dirty="0" err="1" smtClean="0"/>
              <a:t>unmatured</a:t>
            </a:r>
            <a:r>
              <a:rPr lang="en-US" b="1" dirty="0" smtClean="0"/>
              <a:t> debt because another creditor attempted to garnish account and debtor was insolvent.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Did it matter in this case that debtor was already insolvent when bank lent debtor the money?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99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Bank’s Setoff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Impact of Bankruptcy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Bank cannot setoff once customer files for bankruptcy.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But, bank can freeze the account so customer cannot use the funds.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82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Account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Debtor—Creditor 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Debtor = Bank (borrowed customer’s money)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Creditor = Customer (lent money to Bank by depositing funds)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72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Drawer can tell drawee not to pay check.</a:t>
            </a:r>
            <a:endParaRPr lang="en-US" b="1" dirty="0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743200"/>
            <a:ext cx="7267142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83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Requirements of a stop payment order:</a:t>
            </a:r>
          </a:p>
          <a:p>
            <a:pPr lvl="1"/>
            <a:r>
              <a:rPr lang="en-US" b="1" dirty="0" smtClean="0"/>
              <a:t>1.  In writing</a:t>
            </a:r>
          </a:p>
          <a:p>
            <a:pPr lvl="2"/>
            <a:endParaRPr lang="en-US" b="1" dirty="0" smtClean="0"/>
          </a:p>
          <a:p>
            <a:pPr lvl="2"/>
            <a:r>
              <a:rPr lang="en-US" b="1" dirty="0" err="1" smtClean="0"/>
              <a:t>UCC</a:t>
            </a:r>
            <a:r>
              <a:rPr lang="en-US" b="1" dirty="0" smtClean="0"/>
              <a:t> allows oral stop payment order to be enforceable for 14 days.</a:t>
            </a:r>
          </a:p>
          <a:p>
            <a:pPr lvl="2"/>
            <a:endParaRPr lang="en-US" b="1" dirty="0"/>
          </a:p>
          <a:p>
            <a:pPr lvl="2"/>
            <a:r>
              <a:rPr lang="en-US" b="1" dirty="0" smtClean="0"/>
              <a:t>Some banks will honor an oral stop </a:t>
            </a:r>
            <a:r>
              <a:rPr lang="en-US" b="1" smtClean="0"/>
              <a:t>payment order, </a:t>
            </a:r>
            <a:r>
              <a:rPr lang="en-US" b="1" dirty="0" smtClean="0"/>
              <a:t>but it is not enforceable so if bank pays, too bad for customer.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90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58200" cy="4625609"/>
          </a:xfrm>
        </p:spPr>
        <p:txBody>
          <a:bodyPr/>
          <a:lstStyle/>
          <a:p>
            <a:r>
              <a:rPr lang="en-US" b="1" dirty="0" smtClean="0"/>
              <a:t>Requirements of a stop payment order:</a:t>
            </a:r>
          </a:p>
          <a:p>
            <a:pPr lvl="1"/>
            <a:r>
              <a:rPr lang="en-US" b="1" dirty="0" smtClean="0"/>
              <a:t>2.  Describe the check with reasonable certainty:</a:t>
            </a:r>
          </a:p>
          <a:p>
            <a:pPr lvl="2"/>
            <a:r>
              <a:rPr lang="en-US" b="1" dirty="0" smtClean="0"/>
              <a:t>Account number</a:t>
            </a:r>
          </a:p>
          <a:p>
            <a:pPr lvl="2"/>
            <a:r>
              <a:rPr lang="en-US" b="1" dirty="0" smtClean="0"/>
              <a:t>Check number</a:t>
            </a:r>
          </a:p>
          <a:p>
            <a:pPr lvl="2"/>
            <a:r>
              <a:rPr lang="en-US" b="1" dirty="0" smtClean="0"/>
              <a:t>Amount</a:t>
            </a:r>
          </a:p>
        </p:txBody>
      </p:sp>
      <p:pic>
        <p:nvPicPr>
          <p:cNvPr id="1026" name="Picture 2" descr="2001028406-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6545" r="24497" b="29307"/>
          <a:stretch/>
        </p:blipFill>
        <p:spPr bwMode="auto">
          <a:xfrm>
            <a:off x="3733800" y="3505200"/>
            <a:ext cx="501072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733800" y="3200400"/>
            <a:ext cx="2505363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3581400"/>
            <a:ext cx="19812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7400" y="4191000"/>
            <a:ext cx="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057400" y="5943600"/>
            <a:ext cx="6096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8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Requirements of a stop payment order: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3.  Bank has reasonable opportunity to act.</a:t>
            </a:r>
          </a:p>
        </p:txBody>
      </p:sp>
    </p:spTree>
    <p:extLst>
      <p:ext uri="{BB962C8B-B14F-4D97-AF65-F5344CB8AC3E}">
        <p14:creationId xmlns:p14="http://schemas.microsoft.com/office/powerpoint/2010/main" val="8216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Review of Elements of Enforceable </a:t>
            </a:r>
            <a:r>
              <a:rPr lang="en-US" b="1" dirty="0" err="1" smtClean="0"/>
              <a:t>SPO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1.  In writing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2.  Identifies check with certainty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3.  Bank has reasonable opportunity to act</a:t>
            </a:r>
          </a:p>
        </p:txBody>
      </p:sp>
    </p:spTree>
    <p:extLst>
      <p:ext uri="{BB962C8B-B14F-4D97-AF65-F5344CB8AC3E}">
        <p14:creationId xmlns:p14="http://schemas.microsoft.com/office/powerpoint/2010/main" val="10247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Valid for 6 months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Can be renewed.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Lesson?</a:t>
            </a:r>
          </a:p>
        </p:txBody>
      </p:sp>
    </p:spTree>
    <p:extLst>
      <p:ext uri="{BB962C8B-B14F-4D97-AF65-F5344CB8AC3E}">
        <p14:creationId xmlns:p14="http://schemas.microsoft.com/office/powerpoint/2010/main" val="27659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Damages if bank pays check over valid stop payment order: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Customer has burden of proof.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Can include damages for wrongful dishonor of later checks.</a:t>
            </a:r>
          </a:p>
        </p:txBody>
      </p:sp>
    </p:spTree>
    <p:extLst>
      <p:ext uri="{BB962C8B-B14F-4D97-AF65-F5344CB8AC3E}">
        <p14:creationId xmlns:p14="http://schemas.microsoft.com/office/powerpoint/2010/main" val="21206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Parr v. Security National Bank</a:t>
            </a:r>
            <a:r>
              <a:rPr lang="en-US" b="1" dirty="0" smtClean="0"/>
              <a:t> – p. 488</a:t>
            </a:r>
            <a:endParaRPr lang="en-US" b="1" i="1" dirty="0"/>
          </a:p>
          <a:p>
            <a:pPr lvl="1"/>
            <a:r>
              <a:rPr lang="en-US" b="1" dirty="0" smtClean="0"/>
              <a:t>Was bank not liable for paying check because customer’s description was wrong by 50 cents?</a:t>
            </a:r>
            <a:endParaRPr lang="en-US" dirty="0"/>
          </a:p>
        </p:txBody>
      </p:sp>
      <p:pic>
        <p:nvPicPr>
          <p:cNvPr id="2052" name="Picture 4" descr="http://thesuite411.com/wp-content/uploads/2009/01/50c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12376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159 – p. 491</a:t>
            </a:r>
            <a:endParaRPr lang="en-US" dirty="0"/>
          </a:p>
        </p:txBody>
      </p:sp>
      <p:pic>
        <p:nvPicPr>
          <p:cNvPr id="3074" name="Picture 2" descr="http://thevinylvillage.files.wordpress.com/2010/07/1950refriger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8956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Bank’s Defenses paying over </a:t>
            </a:r>
            <a:r>
              <a:rPr lang="en-US" b="1" dirty="0" err="1" smtClean="0"/>
              <a:t>SPO</a:t>
            </a:r>
            <a:endParaRPr lang="en-US" b="1" dirty="0" smtClean="0"/>
          </a:p>
          <a:p>
            <a:endParaRPr lang="en-US" b="1" dirty="0"/>
          </a:p>
          <a:p>
            <a:pPr lvl="1"/>
            <a:r>
              <a:rPr lang="en-US" b="1" dirty="0" smtClean="0"/>
              <a:t>1. Statutory requirements not satisfied.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Account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  Principal—Agent </a:t>
            </a:r>
          </a:p>
          <a:p>
            <a:pPr marL="118872" indent="0">
              <a:buNone/>
            </a:pPr>
            <a:r>
              <a:rPr lang="en-US" b="1" dirty="0" smtClean="0"/>
              <a:t>	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	Bank is customer’s agent to: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b="1" dirty="0" smtClean="0"/>
              <a:t>Pay checks the customer writes.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Collect checks the customer deposits.</a:t>
            </a:r>
          </a:p>
          <a:p>
            <a:pPr marL="11887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70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Bank’s Defenses paying over </a:t>
            </a:r>
            <a:r>
              <a:rPr lang="en-US" b="1" dirty="0" err="1" smtClean="0"/>
              <a:t>SPO</a:t>
            </a:r>
            <a:endParaRPr lang="en-US" b="1" dirty="0" smtClean="0"/>
          </a:p>
          <a:p>
            <a:endParaRPr lang="en-US" b="1" dirty="0"/>
          </a:p>
          <a:p>
            <a:pPr lvl="1"/>
            <a:r>
              <a:rPr lang="en-US" b="1" dirty="0"/>
              <a:t>2</a:t>
            </a:r>
            <a:r>
              <a:rPr lang="en-US" b="1" dirty="0" smtClean="0"/>
              <a:t>. Subrogation -- § 4-407</a:t>
            </a:r>
          </a:p>
          <a:p>
            <a:pPr marL="457200" lvl="1" indent="0">
              <a:buNone/>
            </a:pPr>
            <a:endParaRPr lang="en-US" b="1" dirty="0"/>
          </a:p>
          <a:p>
            <a:pPr lvl="2"/>
            <a:r>
              <a:rPr lang="en-US" b="1" dirty="0" smtClean="0"/>
              <a:t>Bank has rights of the person it paid against the customer.</a:t>
            </a:r>
          </a:p>
        </p:txBody>
      </p:sp>
    </p:spTree>
    <p:extLst>
      <p:ext uri="{BB962C8B-B14F-4D97-AF65-F5344CB8AC3E}">
        <p14:creationId xmlns:p14="http://schemas.microsoft.com/office/powerpoint/2010/main" val="8627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Bank’s Defenses paying over </a:t>
            </a:r>
            <a:r>
              <a:rPr lang="en-US" b="1" dirty="0" err="1" smtClean="0"/>
              <a:t>SPO</a:t>
            </a:r>
            <a:endParaRPr lang="en-US" b="1" dirty="0" smtClean="0"/>
          </a:p>
          <a:p>
            <a:endParaRPr lang="en-US" b="1" dirty="0"/>
          </a:p>
          <a:p>
            <a:pPr lvl="1"/>
            <a:r>
              <a:rPr lang="en-US" b="1" dirty="0" smtClean="0"/>
              <a:t>3.  No loss</a:t>
            </a:r>
          </a:p>
          <a:p>
            <a:pPr lvl="1"/>
            <a:endParaRPr lang="en-US" b="1" dirty="0"/>
          </a:p>
          <a:p>
            <a:pPr lvl="2"/>
            <a:r>
              <a:rPr lang="en-US" b="1" dirty="0" smtClean="0"/>
              <a:t>Even if bank had stopped payment, customer would have to pay the check (e.g., it reached the hands of HDC who takes free of drawer’s defense against the payee).</a:t>
            </a:r>
          </a:p>
        </p:txBody>
      </p:sp>
    </p:spTree>
    <p:extLst>
      <p:ext uri="{BB962C8B-B14F-4D97-AF65-F5344CB8AC3E}">
        <p14:creationId xmlns:p14="http://schemas.microsoft.com/office/powerpoint/2010/main" val="34818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160 – p. 492</a:t>
            </a:r>
            <a:endParaRPr lang="en-US" b="1" dirty="0"/>
          </a:p>
        </p:txBody>
      </p:sp>
      <p:sp>
        <p:nvSpPr>
          <p:cNvPr id="4" name="AutoShape 2" descr="data:image/jpg;base64,/9j/4AAQSkZJRgABAQAAAQABAAD/2wCEAAkGBhQSERUUExQWFRQWGBgaGBgXGBgfHBwaHhwcGBwcGh0aHSYeFxojGhcXHy8gJScpLCwsFx4xNTAqNSYrLCkBCQoKDgwOGg8PGiwkHyQsLCwsLC0sLCwsLCwsKSwsLCwsLCwsLCwsLCwsLCwsLCwsLCwsLCksLCwsLCwsLCwsLP/AABEIALwBDAMBIgACEQEDEQH/xAAcAAABBQEBAQAAAAAAAAAAAAADAQIEBQYHAAj/xABFEAABAgMGAwUGAwYFAgcBAAABAhEAAyEEBRIxQVEGYXETIoGRoTJCscHR8AcUUiNygpLh8RUzQ2KiNMIXJFNjsrPSFv/EABoBAAMBAQEBAAAAAAAAAAAAAAECAwAEBQb/xAAxEQACAgEEAQEGBAYDAAAAAAAAAQIRAwQSITFBEyJRYXGRoQWxwdEyQlKB4fAUFST/2gAMAwEAAhEDEQA/AOUyJhoVchnEwzhQjMaZ+PSK2UrxpC9pqczHWsaEmm1ZPl2hTtptz+sSuxK0ine1TTzA3islKJiVImKqE1Vy6sB8vGNwjnaGlbk0NM3+e0BNQ5r9fpEldlUglK2BcuHBypuaiCL7NiRjCsVHAAwsN9yT6Qs+uBkV8yzAFiXyqIIkpQAQynf3tv1AVFd4W1sE+1kW1BbPoK0gcuUDnQZ4XYHxiSSY4b82pQpqC+Z5+WUJMttMLuksWpQ9Wy5RGmS8lBQpsawjOsdorM1J/p91iMoWMiUuU4zAbQuPAQGZIUQ7vsN/6Q6bOQkuA/MOD6xHFoJzIbY/CI0xiXKtCwAHKX1d+XUZGENsJIJLGB2q0Yj3EskBmD0HjzPrAkJJFD4RqRi0/MFsLOPdJOR2cRc2biCYpCJeJGEEe1hBcaYvaCdw8ZuXaAxSa7CueuEwObOS9MQ8R9mCkLR9H3R+I1mRJQmctAmlh2cpJLPuzimpc5eEFvi5rLekor7cYAkjFKKcgoK71SVANkaByWBj57sk8uk6oUCKJoaM5aopkX9Y2KuOpqu0CQkdqBjrhDAAAM+FPgI6IqTF3UV3E3C9mkzpstFoUqW7pVh7yalwoKbEMmIZ3iok3GucSlDiUKuojfC7DWlR05RZWiyptU0Au5YKXicFw1PvQRbosfYzChDFLABWRIbaKvhDudK0Zm1yuxHZjD2feDgMpRAcFTmgxPQHSKOWlSmDkDTatXO8bW9ZaFpVUhQFA1DFAiyhTCbQApxGWXOEUPIFieUPGmhYTXkqbQxcYn57ZZdYiSbQkFyl+Wh+6Rp7XLNlISoBSaqQCPdVk+VSCxHrGbnIxKJ7qa5Bt+sGUdzKbxBag7nI5s48odbbeZqipRJLAVbIBtq5DnSBzJegZ+UCMyjMIbakavIwgaRIn2ZUiYAoB2SrMKBcBQqktr4QFJG7CLS/bIkTB2S+1QpCFYmAdRSMQwj2WUCG5QKRkwEqdKYlSSVF6A0cnTYN8IAO+ToaADpod4aLOTUNDQA+x+/WA0ht1iT5neIoznL75Q1WkIlNfrCkPEJRRrFlrKTtGruC1yESv2svEoklwmUaMP1JJ0NIzUoILBRbOukWVnDg4S4f5CIdPgzXHJWs5pTaCoYM7ffzgKSoQ5cvCpi4oDXch49K+CcuQ01bhwWNQQ+mnhEy7LNjmJCpiJbh8SyQAdHYEs4z5vEKZKAQGPe1DeRB+84WVKByVVsvlEZLyJRtLxticEuS8uYE4wZqWdb5g+8CxKXI2ziBxRZpUpYly2IAxOlTqqB3V5pdJBqM30isu2WEnvJC8nBevzEbiy/h/YJmH/zeFakApQELFSgKqWLN3nzNN4ipUZJM5zaF4g5bz+EPQUlk92n72XwiZe1lkylqCFhaApSQUg11dlMoA/LOKpcwYqM3j5RZRsxKTZzmDvzy6axGmSySWqRmOfyhSXqoAcg/3/eGzlBJDMDq7/CCsSNYxcg1d8soFgJNM4nS57pNSC2QGfSIKJbnlvtB9NDJsnoCgSSUga6emsPs04pmJWhVUlw7Z9CGhmSKoJBcIWxq1X5mtdngYUlwwI3GTGJSxIxaTrrnWpUyYUKxqWcIQlOEqPewJBUDWpAS7NEKySUuy3BZQOLCAFOwfFkBR3rEuxdoFHs1kEEKC1OyebkFnHQU1pG14Z4STbpSSpczuI7u6asW5Uo8ZQS7ClaLXgvhSzTwELtqTMJw9mlICqDIYiQoNkQ4Ijey/wALbvZjJxEtUqU//EgekYO8ODfyODslEuCoLWO8gpSk92jZnXKKuX+KFsTXtyoA5EJ8PdrGaf8AKJtiuWjpX/hhZEKHZyzLAriCySOTH4x6ycJWQzVqWkzcJAGIlmYGqRn45tFJwj+IM+1qUhS8KwklOGVixfy1DUgVtvici1rQuYElRSQrs1UVhAAIzGba84Vt+RlVEjiLgxNsK1WeVhKTR8KUd0MyQA6iWzoKxlbJd9llWhrSlMoIQsLSsOpS2zarJ0SQcxFjf/FNtkTlAJQCkhJKcYcvqymLvtGQ4m4qmWkdrNly0zXKWQC+ENVycqmKRuhJ49vJQX3PxKYOEpNH18w5ioVNYCjnn8oJMtFSTmTrUj5QOcsEAvHRFUhoRtUAmcw336Q0y3qMoc4PMx5D5JBOThoLKpJdggCDF1f1o7Sc7pGEJBUgFnavWuZivm2VWxTyP3yMMQijByM+p/tCtIHsgivXWGEv1g67IpLEjYs2/wB+sIA5wiv3lzzhWDcgGJzC56tDxILtkecDKSIgxkElS3IY8qxbWFHdOefyEVSZepIi7umY6Dlnr0Ec77CXFvuJBlDvA4XZVHI90Fs23itl2NCKkAgePnG8HBFiAIE6dXmk/KMzfXDa0zCLOQqUPZKyyjvpvHbGvec+aTk7qjOrsyX2L/ODWywCUruV55RORw3af0p/mEbDhzgc2iWBNCUkUJMxujBIc+UO2kCMlVM5/Z1lRoH9fhpH0j+GClG7LPjSQQlQDhnTiLHoRFHw7+Gtksi+0ExZWxBZwCDmKg0Mai0XuUhpcqasZd1Bb1aITin0NG/cR754Plz5suYqXIJSpTpVLBCkkMAreoSSTszQGw/htZZc+XPSgJVLxMlITgLl8imng3OK6/LxtqsHYJmISPbSqV3iOSgS3kIy02+7xRjaSVKKhhTM7RyGqylAhJdzAUHXDKKLb6Nbxp+HlimSrRaFSR2pRnUMQRUAZHNzq5jD8K/hTZrSUlb0lpXgBYKJA7pI7wTXSsGs9629SWMnACGKcailSTooYXfY5j0jR3PbZktCUdge6kB2muQN2Q0FqaXDKqHHMeTO3x+EIlzEhCkJlpQpa5qgQBh9wJxEqzzIfKprGCv+5ZchaEIPaCZJRMc0ZSwTyfDo8dova1lVlnEypgSJcwsQtqAnIoycPHPLZIkG2oRPCigWWUwKikvgBHew0FW+bQYuXkXbV0jFyrMyVIxEBTZcq/ERMlcHzR7EqbOXiBJSBgwMSxIJIU7Z8xWNjc9ou5KycCUJCsPfn4lAscmQXFMxTnGrPEh7FIs9nWqW5AEoFWzqUQwPg5LHSGvkkoSpnJp3B1rGFXYr7xp7NTm1DsIubsm2iyv2sqYhKQod4EN45Rqr0E2YpBNkmKZQzlrZmLhnbMuTqYZKlzjjV+Wn4ggBihRxsAmuLumgcvBdNdGWOadtoxl63+uYQCWACqgnWmsUqFAuHz3OvhG7PCqrUUH8tNlhRU4CSjJOLIju/CFmfha1Sif5pPpA4RObafJRcBLT+Z78ozUBEwqRhByS+urgAcyI1y+NbCJkxRsZSVpQAFoQlQwtQ6gEpT5QyyXWqzqdAmy1M2JOJJbWo6CAmzlc2YpYWoqCQVKDk5vUwlpvk0ciXaAHiuXMmrUsDCpeIICSGOzirMIxHFlokrnK7LElNHSQ9dS5JjfSLtShIShGEDKiX8y59Y5txRIwT5ias+T+OetYrFp8IaWTf4Koyq1L+EPmkDQ/H+kDWWyLO1IGR1PwilGol3dZUrJJTiCRswfnv0iwtNuABZssPsjL4kxU2Ad4iuResFKFA4mIG7+u8ajVyDnAkgKcjz/tEiTbP9MJfw02EBMvVOupp95xIkpwAVHf9o1cjYcvjCM0hJ09RoVJar/eZb5xDUsiunhTyyOm8FWZZJLKVXpDpiU4aAlsn9cs4RgXBCxPUO+gGQEESMQJz1LfdIkItSsWFhTMJH3TnArOQFKIyqfCIt8FYMFhYZc4u7tCiigAD5V2EViLVicHIatp00i2u6YMJZTV16Dyjlbdits3ljss1ZHcT/EuZ8omouOdkQlTZOpRAq9HFBApM2an/XX0cfMGCi3TR/qzP+P/AOY6/ViTfPbJKLnmD/0x4H6RTXxwvNmTCrDTuN2awMRDuSlQYecTZtsWc1zPMfSIq5iifamfzGGWWPgCe3ozFrtq7MopXNtEkucIOqaVSygM3iLM4inKSVGbOWkalSzTq7RpLXZAv2042yxFR8nMNEru4QkYdu83k7Rnki2XhqnAorx7cS0zpcxZBCXSAWxGuEZqUw1fXTKJMm/rUhmmWhPRUyLLslaJSB+6Id2K9x4AfSM3H3BhrJRu+fmV83ii1iip1p/mmfWPTLwthSVYpymDgGYXPhieJv5VQ97yEEEpY99QEIpRvoo9dLwkV1puubOAWJ00KI7wUpRfuORhBYJKu6BprEiwXYj80UzZpTLTKdcxiAklIITXnQbtEybM7NOKZNWzOE4mJG5/SnnroDFPaLTMtGuBAyz8w9Xb3i55jKLJ2Vw4m4b8rqP3fyL65rpuiTO7WbOXaNUoUkhAO5Dd9tjTcGLmdetiXMUs2uYQpIRgUxSEgMwdIbM1DZ0aMMLqQBUqP8SvrEW13apx2Uwpzd1L8NYN35DHUaVPiL+p0aXPuv3pr/xN8TF5d96XYlsBRTZUsmOOWa7LWpYSJxrr2i6b0OwrGoRdSLRMEtQxSpIZROa1s1SK018YKjfktLLp/TeSnx8TrNnvKxkUfwb5ROk2yzaLUP4l/Vo5ErguzD2RMR+5MUPnA5lwzJQ/ZWu0AnJJIU58YDx/E44anTTdVJfc7Iu0yH/zW65eZERZt1WfGWnrSFVCRNGHwevPPWOe2KzWlCRitJUrV0JbwZjFim2Laprqzt4Qu2vJ6n/XRdNM2Fo4dQuUtEu0TQoii0zVEoOh9po4zfFnnpKparfMtBxYQUFRSeTqoo9I19sts3spiZaiMacJG42+94wNpn2lKlIllLs9WqDUEOIaLaZz5tJjwLdkbd9V+pCmXHMYgg1/dfxrnABcBo4f+JHwdmismX9Odsev3WAf4zOr3lRTdL3iXpF4f1Lubw++SVDN2MvXxhqrkwoclSWZwQC/RqesU/8AiSwKrW4zqctgdC0KL/mhiFKD5ORl5VgbpeaB/wCR9KX2C3nYQlNHL8iG6PnEGyTSHwglRo+bDVucX91cWKlqInoExKmxJUivUFqHV4Pe/DiTL/M2QlUlQJUge0l8zzGfSEb94k9PCUd2F38H2ZUSFJ6E5O2sSJklJ9qnjTfPU1gYmMmlTodukAlza998qfHw1hXz0cVBwkJpuc+W5z+xDpIGJezHyiGZ+goHoPrvEuy0Sok6NHLJPyVguTxWmgSchWmfMtFtdstJSa67chtFElYBYV5xb3aO6aD2vkIlQlHYO1sZzlN/CR8DBZdmsRyJT/FMEUonDYw8TssofcyW/wCBfC5rMqiZp8F/WGq4UR7s9Q64D8ogWO7e0TiK5aEuzqLF+kHNxJJ/z0eAf/uh4pvwdEME5q1Ecrg0nKeP5B8jAZvBs0Ck1B6pP1iRLuIj2ZvkhXyXBZdhmoynJP7yFn/viig/cdEdA33S+pUzOGLQPelEfvEfERFVdU8H2EnotEXNosNoV/ro8EqH1iBMuu0JP/UgPspb+WGsNsLL8Lh/V9ivVYZ9f2KvApPwMQrXeaZQ/Us0ADGo0SMlqGp9lP8AuNIm3lItAICJSlpcY1lSMahqAx7iNwC530jLT7FbO3mTVS1ISo4ZTDugPhAS2SQHB5wFj5spDQ4sLt+0/H+Qi3UrFNcnMJq3Uk+0rn8qQ82kfpI6xX2q67YqYEhM1mJdSSBm1Kt6xAFimolqmLBKh3QKuCSzseQLdYoos480Hllc2y5XespJIUoAjPM+FAaxBXxRK2V5f1ijmXYsqCUBS1K9kAEk82GkOtHD81CUlYAUpWFKcQKn6DR6dYbajn9FXSNrc1tHYqnpd1HAgEau3x/+JjRXTZuyAS+leZzJ6v8ACKCxhCZkmSCAmUgn95eQ+av4jGns8xKE1qTQAZnkPrFYpJG1caccEfH5+f2HTLc1MJJJoNSYlWeQ3eV7Rp0H6U/M6+QhtlsrErWz8sgP0p+Z18hFzd9gc41DoMsqmujZlXu9SGSU0j09HooaaPqT/i/IWwXe/eWKVYGmWbnQDVWmVTQGnXdKAJLgDMgkMNKF6n3U5tUtE1cwAOSAAAXagHunDt+iXr7RjO3hbzMOoSHYO/UqOqjqYgm2zsxueWV3SI01Qcs7aPnGV4oklAMxNMAUaZscmIyZT/zRpiIBabMFpYhxWm4NCOuvUCKcHVqcKy4nH6fM4uqWUrZVFAh331+MaRFlCSCpiHDpBYkZ7UprEHiW6+znTQSHDF/1BgAwbM0V0iwsV8yOz/adoVAUCUvVmq9QAIdo+TyJ8cEW/wC8aYUJSlywYOWObkuTs8Q7JxDMloEsplrlgk4VISc82OY3zzEQps8qWVGh0G0DwwLZSONJUyYucJs1S1LIUSSWIBYAuyssTAAbvE67uIlWdSVoWohLBMsuQU+9mWQcqBxUxRmXDrRMKqnPffmfBh4Ru0Ui3CW6Jsr5uNFql/mbE3/uSh7p3AHwjKiyTUZofNzFhct8KsikzJaqqbEghnFQTiNMx0qI2d5Xciajt5QZJqpP6X1G6YnJ7S2SEc0XOC5Xa/VHNJslYIISQ2wh0oHArdo2C7MPsRQ2eSO3WnTEYnuTOOEimluBl6Re3YoFBJDF+ewix/w5OwixsNjSEmmvyEcUsisF2aFE3F9j6w8JGtPAxvbT2SqLQhR5pD/B4qLTc9mIpLYnIJmYH6YlBMdeyxHFGJvO82WhISGCQ4Idy5qPCJNzWNNpmBAlJ3UoEgJGpMVt6rAtC5RQuWqWSnCtsQYuHKSQaF3BYhoj2viWbY5CuxVhXMpiYUA1B3zi1H1e6CwKS4497/Q6ieErHKDKSonfEr5GKy8rnlJBXJtE1IGaSs/OOP2HjC2oViM5SwfdWXB+kbew8XS50kqfBMAqkua7cwYZppcnNp5rK6jOV/H/AFlrItEw5Wn+YJPqIsLMtbVKSTrlTT0jna1mrZQWTbpifZUoeJiSbO+WnyeJL6fsdH7FR0B6GI0y76KBQSFZpUHDuC4pQkpGW0Y6TxNOGSn6xZWXjSaMwPWHuRzyw507pMu5MgIU+FqNmaDYA5DpBzOfWK9HHI95MPVxbZ1jvJb+H6Qd3wA5Zf5sb/tyEnyZZLqTLJ3KU/MRW2u4pC5gm9klUx3xBRd986xInXhZ1h0qroAo/CI10WJKpylY1NLUkpP6v2YWf5V91xsYznUbF9bCpVKLT+KPI4ZlkAntAWDsoirRNlWSVZ0lR2qSSVHk5rAVXKVF+2PRj9Ytbq4fTiBJVMI/VkPCFea0CWXTQ9td/InXNY+1Za+6D7A5b8vsxfTrKlKSoqAAGoow9gM9Ug1b3jUwMhMtOJZb4+EUN63oZpbJIyHzPOFVyObGsmpnfUQd43iZhYOEAkh8yTmpW6j6ZRXlUeJhBFFwexGCiqQrw1SoVoSGscz/ABLc/aMpCZalgN3yA6c0sVEA4S4IzbDEG0yimUiXK7EAI77dnVRd8qlsv7Rq7MhK8UtQfCadDkfl4RUTZOFRStRSAevSNvo4Mn4fDJPddf2Mmu7ZpPu+A+iYAq4ZivaUPAf2jTqUxLEkc4FjMK8iKL8Nx+WzPr4dLav0A+e8KeEls5IGX3zi/Fc40Um41zpbSwgVBHdY5MxVV350eBLNt7BPRafHW78zCyOFMIcrSXGVXHOhDF6xe3NLMgk4wQQAUkUYUzfNtTHrVZFS1FC0lKgWIMB7EnIHyMc88kmuDqxaPBB74r7kmVdEyepXYlDCuFRYtypURljd01FtXLwgzMbMCGcgMxy1jWXeZktaVJQpwdjUag9Yp7wth/xVUxinvyzUHQJB+ENFxfB4mu0kcU98On9g5ua1DOQvwAPwMHsdmmhNZMx3/SdhGxRf0k5zG9InyLwlEUmJ8Y5JRhfZ5SijSLloObeMV153QlaDgbEMg+e4iWpQ29YEoj7MejF0SZi+KuHJtonSJ6EftQgotCVUxBFELByUSk4aV7opGF4ksKldjLZjjKSDvz847Qqa0ZTjKzIUqSsDvmYz79xXrQRRHVDVPY8T6MjNsKZCUJMpeFaSXARUDU4knGdSCQA7BmeKK9bEqyzgQGSoO2hBrTlqK8qtGy4t4WmpQQtOCoICy2NIxEgEGgcAnkIz/EciWJCOzDJThw97FQpSohxky1rDRThoTHNxkpRGyp4UHBoRSHY4obqt2FRQcjUddR84uEzAY59tPk+rw6hZYKSDOIcCIA8exQ50Jh8fOEaBYoXHGoaxx6QX82ph3jQYRXIEvT184CFQ7FE5GdMPLvaaMpivP6xpLk4qUAErWQ/vUHnGUAEDtdpEtL+kR21yTyQxNXJI6NPvZBGIrBG5MARawsOkuDHGrVfM1RopuSYWy3xaEFxMPjFo2zzP+dhi6Sf2OyFUexRhbm44Ue7MbFo+vQ/IxcKv0nJk+Bhnx4PQxSjlW6DtFjbb4EtWFid4Wz3yhWrHYxnLRacczErKnlCi0/7ZR8JiT/xU0Irvku4KjUqnYZiFaHuK8cvX4wa33GZpExwkGmSiSRnRI2aM/LtyDKCXZSioFIUSAAElBBIcEl6co0vbrn2FYlKWmYUhYwKIJUj2k92tUvTkILOfI5RjcePmRk8JlnJmNuJRA81GDq4Ow5hdQCMSkhwdaA0igua5ZxWsz5UyYCghOImijke8dKx0qypeTgLYpZZNfdNSPA+ionKLijz9RqMmN1vT+VGXTwun9KPFSz9I1FmuZKrM6V9mpIUnGCRgVmhR2D08YEqVEP8APTccyVLSknssXeWySHauoALZbxBSbZx5skpx9psFeR7WZXGFJASoEAHEBXTI5hj70BXc4Zy5H75LeDxKXZxKCkJGBTBSVPjBzdIDAYu6wDgHEC8Q7feKUTkyi4WsYk0YEerZHyjTx+UThlvizK3dLn/nxKUorEuakKZIZQfZsiPjGl/FPhpJKLZLSxGEL6H2SejEeEFRZcUx1FWgYLWBsKJIeLmfdgMpSVLIThIYmjZt3iYznFdF8klNriuKZzIq3am8SbKaHLOK+d3SQSe6pnzpEywB0ljrr0EcE17R5Uo7eGdSUk8ojzYmYXhqpMe3ZGiotM5tTGW4ltg7Ny/cWlfgCyv+JMbedYgRlFDevC5mAgH6dIpGS8hryWHERTeNgQVEAow94EOmYNW1BoeYVHI+I04EYSolRIJ7uFiwph0ZKUfzRezJtrsKShUiYtADJmS1KBw6JUUghQGjhxvGIva8FTVuU4dkjFTU1NVEmpJqYpBUqGS5uysmOTTOLeVawkB1OdaREsV2rUXYgDcQaddatoPB1YpzhzFk6Vb0qyUIkCdGcmWA84QGYnIn76xOUUd8NfJfxI0/aQuKM7LvaYPaAPpEmXfadQRC7Tshr8b7dF0FwpXFfKt6TkoQcTontZ2LLGS4ZJTMiFe8zuPBQuId6KdAHMQyirI6uTeKVES6bqM0klwkM5Ackn2UJGqix6AEmgjRC5ZKe6rsEHZfbLUP3loYA9Awix4Rl9klEwICihOMAhxjmFQBI1aWhIH7xiBfdpVjA7OWuZNJUAoAISgFnIyzCs6ADnFIpXwfMtlXfPDhlhwKNiYKxAp1XLX7yRqCyk67wtzXhi/ZrPeAodx9RGms86bOJkTRLRMT/llAHZqWli42UygFNRSSdoxtvsZlziE91u8kba4fCqfCKOKZ0aTUywzv6l8oQykDstpExAUNc+R1EKTEHFH1sZ2rQTDG24BtL9oj30tMR4UUPJvWMpcMiXMnYZoUpASSQlWE6AVYtU7RppFw2VKsUudapR6S1+oKT6QrVo4dRrMUW8c2am1yF46qUQqozZjWjvEqxAAMpQSOagIy6rCpaC1rJCKBKwpK1a0YKHrGVvC+0yUklSDMdsGJSldSWwjXyiKwOXk8KWTGn7L+x1GbapCTWajzJPwimvO+lJxIs60FEyisSAClJoWUdwSWb3eccul8Xzu0UaACoSwYcjvG7lzCpCVUDgZBOz1o+sUjg2O2yM8iaqj0ue5MwKSJqmTNKFLUCEuN094pLagAmhzifxRxNKHZ4EJQUpUASD7Ki4SjVQHk+8RDYgcxiprURX2qSoFwkECjctgdByhnCMuycZOPRW2rjEAOVLfaiB8z6RXzOL1qLYaNqST5n4tEXiiTiUhVAE5pYAjn/upFNJJKxry8RGeOCXQ7yT95pbZJTLwAICVrfEoFR1d9ACB1flFrYlOmgLPp0EQLxtZmlLEADev2RvFjdeIIORrm/Ic48fLLdPgm1Z1NoVucMCocI9eyJ7FDVEQ7s4Xso1hAFMRZ1iSrMA+Aif2UKZPONYShm3HLPuDyiDP4ZQchltGqEsQ0yhG3DIw8/g9B92Ka2cFDQR002cQKZZ+UbeMmcdtPCR0rFRauHFD3T5R26ddoOYiJOuUHMA+EFZOR7OFzboIgGFaMiRHZrZwqkv3RFFbuCRoIpuiw/I5wi85g2Ph9Ieb0xUUnaNBbuEVJ2igtd1qQcoEmh/WyVW463+GtyptktUszCj9jKVQOThK5Z10KR5xVcXWCXInKRMSpcxUrspSgcNUKWFBxkTilltQRFb+HnExs6wzujE4GapSwO0A3KClMwDbFG2tnDibRKBw47OqoWFPVqKSouQpixdwRQ5AwId9nNN07MRdwmIRY0KICkLUkoYu3fW5G4SrOlCkVis4m/wCpB3Uv/wC1f1MX3+EyrOVrKJndIAUtaCVsQQhASS2IgCrFoy97zHnMS5lhlH/e5Wv/AJqUPCLWrDDnkg2S29lMIPsKPkd4tzMEZ9acRh6bMrn5wk15PV02slijtatGouG3JRMUVlnAA83+kayz25C8lA+McwFnVuYNKkKhTlzv1ZuR1MTAHjD8UWJJm4kzEKKleyFBxyZ6ikVapSyGKlNsSfrEVVwBRpSCnRD06FVYSgEnX+8aT/xElpACZa1MAKsB84zyeF1n3i3MH6xbXVw1LSQVgzGyGnlrBck+zbC2u3iadOBVhCE5JapPwESjbVOHIKjRL7n4tU+EFlXSg5d0+Xk0EPDxoQrERk9W8DEpSiMkiVIs4OeEn/cAo+UHn3HZjh/ZJd64XHkzNv5wOXYJqKhIVQat8Yky5qwWVLVlmGLfWOaTNUSrm8EyFEdmZgfUEKAb1iVZeDlpBAWSHzA5CJv+JJBqFJbkWixstqxjFjIBypyFco5WkmBxRfJMESoQJMKBHpHKGxwnawMmExQAhTCGEAhWjGEjxTtDgBDgqMEHgjwAhxPOGgwAnlAbQwyxBMMITAoNgFSngEyxvE3BHimNRrKS03KlQqAeojP3twUJg7tI3ZlwMyRGY1nFLz4Vn2dQmICnQXCkjI70g93capSClXayFH2uxwmWTuZS2wn90gco7CqzCKm8eD7LP/zJKSdwGPmljDWvJjlV58UpUXlmZMmVaZNwjA9HloRQK/3EkjSM2pRy1MdZtP4WWR+6ZieWN/iHhtn/AA5lILod9zn6xaM4pDI57dt0FsSgxOm3WJou7lG7PCigrQjZviYT/wDnlAvUcxCylZVSSMXKu99B46QeVd4J6NkHz55co1aLiD89d/GJcq5SNISw7jJSrqz7g5VPqBEyVcpOjDo39Y1qLnb3YkSbuI0hXMWzKyrhOtfOJsi5wNDGoRZAOUTEWYNCbgORnbNc8WMi6esWyEJH1gwVtCvkFlWLsI5RIRY9DlE9BB5w9QG0LQpB/wAISrNKVQaRcSQD3NdGiYEj+5iTIRSNQpRIEEU+gfp8axHC4Mgx0EQgRCFEJihMUKEV949jhD5x7BGMLHkwr8oUGDYREiHQ16wpXtAsw+FSl4EJrDV/vzh6VHpAdjII0IE/3jyevpHgka1jKzWNJG4hq8qB/vnBFJh3jBNYHB9iGqkbuesSBlDkg7QobAJkchC/l4NlmIKlUHk1kX8ryhv5TlWJqj4eEDJAMbkNkNdhH6YGbCBy6RPLZw0zBAbaRrIH5cjL+seZWoPoYlKmeEKlLxNWayKjwg4kQbsd4ebOOkGzWDRJAggQNoTsVUyPUQ8vqnyb5xlZrEw/f3nBkyx1gKZyf75wZKxpDUawjdM4LJZshEcKdniRZ1kDxg0xbM00EQqkClGpHSCmkPZIcox4EQw5Q2eWNIVsIYKj2OBpyggEFWGxVTHLawwhWkGAh0bs1gieghyUw9MeOvKMGxEywIXBCpHwhwFYDNYkKFx4R4CBuCOCnhcMKYehMCwnkgR7F1h6oaYNmsRjTWH4oTCNoao1jWaxpMMIOkKIcBGs1gyP6wNYprEhUeVLr4Rm7NZHSIUZUgxSH++kOCPvxibDYxCi0PQDnpBUpaECneDRrFCwzfWHBf39IBaJhGUOCzDJGsdNmjb0hirMDWoO4PnyMMxVMHkohhbBplKehpsYlSFlqs/XlCswPKLGxoBQCwc5wbo3Z//Z"/>
          <p:cNvSpPr>
            <a:spLocks noChangeAspect="1" noChangeArrowheads="1"/>
          </p:cNvSpPr>
          <p:nvPr/>
        </p:nvSpPr>
        <p:spPr bwMode="auto">
          <a:xfrm>
            <a:off x="117475" y="-86677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CEAAkGBhQSERUUExQWFRQWGBgaGBgXGBgfHBwaHhwcGBwcGh0aHSYeFxojGhcXHy8gJScpLCwsFx4xNTAqNSYrLCkBCQoKDgwOGg8PGiwkHyQsLCwsLC0sLCwsLCwsKSwsLCwsLCwsLCwsLCwsLCwsLCwsLCwsLCksLCwsLCwsLCwsLP/AABEIALwBDAMBIgACEQEDEQH/xAAcAAABBQEBAQAAAAAAAAAAAAADAQIEBQYHAAj/xABFEAABAgMGAwUGAwYFAgcBAAABAhEAAyEEBRIxQVEGYXETIoGRoTJCscHR8AcUUiNygpLh8RUzQ2KiNMIXJFNjsrPSFv/EABoBAAMBAQEBAAAAAAAAAAAAAAECAwAEBQb/xAAxEQACAgEEAQEGBAYDAAAAAAAAAQIRAwQSITFBEyJRYXGRoQWxwdEyQlKB4fAUFST/2gAMAwEAAhEDEQA/AOUyJhoVchnEwzhQjMaZ+PSK2UrxpC9pqczHWsaEmm1ZPl2hTtptz+sSuxK0ine1TTzA3islKJiVImKqE1Vy6sB8vGNwjnaGlbk0NM3+e0BNQ5r9fpEldlUglK2BcuHBypuaiCL7NiRjCsVHAAwsN9yT6Qs+uBkV8yzAFiXyqIIkpQAQynf3tv1AVFd4W1sE+1kW1BbPoK0gcuUDnQZ4XYHxiSSY4b82pQpqC+Z5+WUJMttMLuksWpQ9Wy5RGmS8lBQpsawjOsdorM1J/p91iMoWMiUuU4zAbQuPAQGZIUQ7vsN/6Q6bOQkuA/MOD6xHFoJzIbY/CI0xiXKtCwAHKX1d+XUZGENsJIJLGB2q0Yj3EskBmD0HjzPrAkJJFD4RqRi0/MFsLOPdJOR2cRc2biCYpCJeJGEEe1hBcaYvaCdw8ZuXaAxSa7CueuEwObOS9MQ8R9mCkLR9H3R+I1mRJQmctAmlh2cpJLPuzimpc5eEFvi5rLekor7cYAkjFKKcgoK71SVANkaByWBj57sk8uk6oUCKJoaM5aopkX9Y2KuOpqu0CQkdqBjrhDAAAM+FPgI6IqTF3UV3E3C9mkzpstFoUqW7pVh7yalwoKbEMmIZ3iok3GucSlDiUKuojfC7DWlR05RZWiyptU0Au5YKXicFw1PvQRbosfYzChDFLABWRIbaKvhDudK0Zm1yuxHZjD2feDgMpRAcFTmgxPQHSKOWlSmDkDTatXO8bW9ZaFpVUhQFA1DFAiyhTCbQApxGWXOEUPIFieUPGmhYTXkqbQxcYn57ZZdYiSbQkFyl+Wh+6Rp7XLNlISoBSaqQCPdVk+VSCxHrGbnIxKJ7qa5Bt+sGUdzKbxBag7nI5s48odbbeZqipRJLAVbIBtq5DnSBzJegZ+UCMyjMIbakavIwgaRIn2ZUiYAoB2SrMKBcBQqktr4QFJG7CLS/bIkTB2S+1QpCFYmAdRSMQwj2WUCG5QKRkwEqdKYlSSVF6A0cnTYN8IAO+ToaADpod4aLOTUNDQA+x+/WA0ht1iT5neIoznL75Q1WkIlNfrCkPEJRRrFlrKTtGruC1yESv2svEoklwmUaMP1JJ0NIzUoILBRbOukWVnDg4S4f5CIdPgzXHJWs5pTaCoYM7ffzgKSoQ5cvCpi4oDXch49K+CcuQ01bhwWNQQ+mnhEy7LNjmJCpiJbh8SyQAdHYEs4z5vEKZKAQGPe1DeRB+84WVKByVVsvlEZLyJRtLxticEuS8uYE4wZqWdb5g+8CxKXI2ziBxRZpUpYly2IAxOlTqqB3V5pdJBqM30isu2WEnvJC8nBevzEbiy/h/YJmH/zeFakApQELFSgKqWLN3nzNN4ipUZJM5zaF4g5bz+EPQUlk92n72XwiZe1lkylqCFhaApSQUg11dlMoA/LOKpcwYqM3j5RZRsxKTZzmDvzy6axGmSySWqRmOfyhSXqoAcg/3/eGzlBJDMDq7/CCsSNYxcg1d8soFgJNM4nS57pNSC2QGfSIKJbnlvtB9NDJsnoCgSSUga6emsPs04pmJWhVUlw7Z9CGhmSKoJBcIWxq1X5mtdngYUlwwI3GTGJSxIxaTrrnWpUyYUKxqWcIQlOEqPewJBUDWpAS7NEKySUuy3BZQOLCAFOwfFkBR3rEuxdoFHs1kEEKC1OyebkFnHQU1pG14Z4STbpSSpczuI7u6asW5Uo8ZQS7ClaLXgvhSzTwELtqTMJw9mlICqDIYiQoNkQ4Ijey/wALbvZjJxEtUqU//EgekYO8ODfyODslEuCoLWO8gpSk92jZnXKKuX+KFsTXtyoA5EJ8PdrGaf8AKJtiuWjpX/hhZEKHZyzLAriCySOTH4x6ycJWQzVqWkzcJAGIlmYGqRn45tFJwj+IM+1qUhS8KwklOGVixfy1DUgVtvici1rQuYElRSQrs1UVhAAIzGba84Vt+RlVEjiLgxNsK1WeVhKTR8KUd0MyQA6iWzoKxlbJd9llWhrSlMoIQsLSsOpS2zarJ0SQcxFjf/FNtkTlAJQCkhJKcYcvqymLvtGQ4m4qmWkdrNly0zXKWQC+ENVycqmKRuhJ49vJQX3PxKYOEpNH18w5ioVNYCjnn8oJMtFSTmTrUj5QOcsEAvHRFUhoRtUAmcw336Q0y3qMoc4PMx5D5JBOThoLKpJdggCDF1f1o7Sc7pGEJBUgFnavWuZivm2VWxTyP3yMMQijByM+p/tCtIHsgivXWGEv1g67IpLEjYs2/wB+sIA5wiv3lzzhWDcgGJzC56tDxILtkecDKSIgxkElS3IY8qxbWFHdOefyEVSZepIi7umY6Dlnr0Ec77CXFvuJBlDvA4XZVHI90Fs23itl2NCKkAgePnG8HBFiAIE6dXmk/KMzfXDa0zCLOQqUPZKyyjvpvHbGvec+aTk7qjOrsyX2L/ODWywCUruV55RORw3af0p/mEbDhzgc2iWBNCUkUJMxujBIc+UO2kCMlVM5/Z1lRoH9fhpH0j+GClG7LPjSQQlQDhnTiLHoRFHw7+Gtksi+0ExZWxBZwCDmKg0Mai0XuUhpcqasZd1Bb1aITin0NG/cR754Plz5suYqXIJSpTpVLBCkkMAreoSSTszQGw/htZZc+XPSgJVLxMlITgLl8imng3OK6/LxtqsHYJmISPbSqV3iOSgS3kIy02+7xRjaSVKKhhTM7RyGqylAhJdzAUHXDKKLb6Nbxp+HlimSrRaFSR2pRnUMQRUAZHNzq5jD8K/hTZrSUlb0lpXgBYKJA7pI7wTXSsGs9629SWMnACGKcailSTooYXfY5j0jR3PbZktCUdge6kB2muQN2Q0FqaXDKqHHMeTO3x+EIlzEhCkJlpQpa5qgQBh9wJxEqzzIfKprGCv+5ZchaEIPaCZJRMc0ZSwTyfDo8dova1lVlnEypgSJcwsQtqAnIoycPHPLZIkG2oRPCigWWUwKikvgBHew0FW+bQYuXkXbV0jFyrMyVIxEBTZcq/ERMlcHzR7EqbOXiBJSBgwMSxIJIU7Z8xWNjc9ou5KycCUJCsPfn4lAscmQXFMxTnGrPEh7FIs9nWqW5AEoFWzqUQwPg5LHSGvkkoSpnJp3B1rGFXYr7xp7NTm1DsIubsm2iyv2sqYhKQod4EN45Rqr0E2YpBNkmKZQzlrZmLhnbMuTqYZKlzjjV+Wn4ggBihRxsAmuLumgcvBdNdGWOadtoxl63+uYQCWACqgnWmsUqFAuHz3OvhG7PCqrUUH8tNlhRU4CSjJOLIju/CFmfha1Sif5pPpA4RObafJRcBLT+Z78ozUBEwqRhByS+urgAcyI1y+NbCJkxRsZSVpQAFoQlQwtQ6gEpT5QyyXWqzqdAmy1M2JOJJbWo6CAmzlc2YpYWoqCQVKDk5vUwlpvk0ciXaAHiuXMmrUsDCpeIICSGOzirMIxHFlokrnK7LElNHSQ9dS5JjfSLtShIShGEDKiX8y59Y5txRIwT5ias+T+OetYrFp8IaWTf4Koyq1L+EPmkDQ/H+kDWWyLO1IGR1PwilGol3dZUrJJTiCRswfnv0iwtNuABZssPsjL4kxU2Ad4iuResFKFA4mIG7+u8ajVyDnAkgKcjz/tEiTbP9MJfw02EBMvVOupp95xIkpwAVHf9o1cjYcvjCM0hJ09RoVJar/eZb5xDUsiunhTyyOm8FWZZJLKVXpDpiU4aAlsn9cs4RgXBCxPUO+gGQEESMQJz1LfdIkItSsWFhTMJH3TnArOQFKIyqfCIt8FYMFhYZc4u7tCiigAD5V2EViLVicHIatp00i2u6YMJZTV16Dyjlbdits3ljss1ZHcT/EuZ8omouOdkQlTZOpRAq9HFBApM2an/XX0cfMGCi3TR/qzP+P/AOY6/ViTfPbJKLnmD/0x4H6RTXxwvNmTCrDTuN2awMRDuSlQYecTZtsWc1zPMfSIq5iifamfzGGWWPgCe3ozFrtq7MopXNtEkucIOqaVSygM3iLM4inKSVGbOWkalSzTq7RpLXZAv2042yxFR8nMNEru4QkYdu83k7Rnki2XhqnAorx7cS0zpcxZBCXSAWxGuEZqUw1fXTKJMm/rUhmmWhPRUyLLslaJSB+6Id2K9x4AfSM3H3BhrJRu+fmV83ii1iip1p/mmfWPTLwthSVYpymDgGYXPhieJv5VQ97yEEEpY99QEIpRvoo9dLwkV1puubOAWJ00KI7wUpRfuORhBYJKu6BprEiwXYj80UzZpTLTKdcxiAklIITXnQbtEybM7NOKZNWzOE4mJG5/SnnroDFPaLTMtGuBAyz8w9Xb3i55jKLJ2Vw4m4b8rqP3fyL65rpuiTO7WbOXaNUoUkhAO5Dd9tjTcGLmdetiXMUs2uYQpIRgUxSEgMwdIbM1DZ0aMMLqQBUqP8SvrEW13apx2Uwpzd1L8NYN35DHUaVPiL+p0aXPuv3pr/xN8TF5d96XYlsBRTZUsmOOWa7LWpYSJxrr2i6b0OwrGoRdSLRMEtQxSpIZROa1s1SK018YKjfktLLp/TeSnx8TrNnvKxkUfwb5ROk2yzaLUP4l/Vo5ErguzD2RMR+5MUPnA5lwzJQ/ZWu0AnJJIU58YDx/E44anTTdVJfc7Iu0yH/zW65eZERZt1WfGWnrSFVCRNGHwevPPWOe2KzWlCRitJUrV0JbwZjFim2Laprqzt4Qu2vJ6n/XRdNM2Fo4dQuUtEu0TQoii0zVEoOh9po4zfFnnpKparfMtBxYQUFRSeTqoo9I19sts3spiZaiMacJG42+94wNpn2lKlIllLs9WqDUEOIaLaZz5tJjwLdkbd9V+pCmXHMYgg1/dfxrnABcBo4f+JHwdmismX9Odsev3WAf4zOr3lRTdL3iXpF4f1Lubw++SVDN2MvXxhqrkwoclSWZwQC/RqesU/8AiSwKrW4zqctgdC0KL/mhiFKD5ORl5VgbpeaB/wCR9KX2C3nYQlNHL8iG6PnEGyTSHwglRo+bDVucX91cWKlqInoExKmxJUivUFqHV4Pe/DiTL/M2QlUlQJUge0l8zzGfSEb94k9PCUd2F38H2ZUSFJ6E5O2sSJklJ9qnjTfPU1gYmMmlTodukAlza998qfHw1hXz0cVBwkJpuc+W5z+xDpIGJezHyiGZ+goHoPrvEuy0Sok6NHLJPyVguTxWmgSchWmfMtFtdstJSa67chtFElYBYV5xb3aO6aD2vkIlQlHYO1sZzlN/CR8DBZdmsRyJT/FMEUonDYw8TssofcyW/wCBfC5rMqiZp8F/WGq4UR7s9Q64D8ogWO7e0TiK5aEuzqLF+kHNxJJ/z0eAf/uh4pvwdEME5q1Ecrg0nKeP5B8jAZvBs0Ck1B6pP1iRLuIj2ZvkhXyXBZdhmoynJP7yFn/viig/cdEdA33S+pUzOGLQPelEfvEfERFVdU8H2EnotEXNosNoV/ro8EqH1iBMuu0JP/UgPspb+WGsNsLL8Lh/V9ivVYZ9f2KvApPwMQrXeaZQ/Us0ADGo0SMlqGp9lP8AuNIm3lItAICJSlpcY1lSMahqAx7iNwC530jLT7FbO3mTVS1ISo4ZTDugPhAS2SQHB5wFj5spDQ4sLt+0/H+Qi3UrFNcnMJq3Uk+0rn8qQ82kfpI6xX2q67YqYEhM1mJdSSBm1Kt6xAFimolqmLBKh3QKuCSzseQLdYoos480Hllc2y5XespJIUoAjPM+FAaxBXxRK2V5f1ijmXYsqCUBS1K9kAEk82GkOtHD81CUlYAUpWFKcQKn6DR6dYbajn9FXSNrc1tHYqnpd1HAgEau3x/+JjRXTZuyAS+leZzJ6v8ACKCxhCZkmSCAmUgn95eQ+av4jGns8xKE1qTQAZnkPrFYpJG1caccEfH5+f2HTLc1MJJJoNSYlWeQ3eV7Rp0H6U/M6+QhtlsrErWz8sgP0p+Z18hFzd9gc41DoMsqmujZlXu9SGSU0j09HooaaPqT/i/IWwXe/eWKVYGmWbnQDVWmVTQGnXdKAJLgDMgkMNKF6n3U5tUtE1cwAOSAAAXagHunDt+iXr7RjO3hbzMOoSHYO/UqOqjqYgm2zsxueWV3SI01Qcs7aPnGV4oklAMxNMAUaZscmIyZT/zRpiIBabMFpYhxWm4NCOuvUCKcHVqcKy4nH6fM4uqWUrZVFAh331+MaRFlCSCpiHDpBYkZ7UprEHiW6+znTQSHDF/1BgAwbM0V0iwsV8yOz/adoVAUCUvVmq9QAIdo+TyJ8cEW/wC8aYUJSlywYOWObkuTs8Q7JxDMloEsplrlgk4VISc82OY3zzEQps8qWVGh0G0DwwLZSONJUyYucJs1S1LIUSSWIBYAuyssTAAbvE67uIlWdSVoWohLBMsuQU+9mWQcqBxUxRmXDrRMKqnPffmfBh4Ru0Ui3CW6Jsr5uNFql/mbE3/uSh7p3AHwjKiyTUZofNzFhct8KsikzJaqqbEghnFQTiNMx0qI2d5Xciajt5QZJqpP6X1G6YnJ7S2SEc0XOC5Xa/VHNJslYIISQ2wh0oHArdo2C7MPsRQ2eSO3WnTEYnuTOOEimluBl6Re3YoFBJDF+ewix/w5OwixsNjSEmmvyEcUsisF2aFE3F9j6w8JGtPAxvbT2SqLQhR5pD/B4qLTc9mIpLYnIJmYH6YlBMdeyxHFGJvO82WhISGCQ4Idy5qPCJNzWNNpmBAlJ3UoEgJGpMVt6rAtC5RQuWqWSnCtsQYuHKSQaF3BYhoj2viWbY5CuxVhXMpiYUA1B3zi1H1e6CwKS4497/Q6ieErHKDKSonfEr5GKy8rnlJBXJtE1IGaSs/OOP2HjC2oViM5SwfdWXB+kbew8XS50kqfBMAqkua7cwYZppcnNp5rK6jOV/H/AFlrItEw5Wn+YJPqIsLMtbVKSTrlTT0jna1mrZQWTbpifZUoeJiSbO+WnyeJL6fsdH7FR0B6GI0y76KBQSFZpUHDuC4pQkpGW0Y6TxNOGSn6xZWXjSaMwPWHuRzyw507pMu5MgIU+FqNmaDYA5DpBzOfWK9HHI95MPVxbZ1jvJb+H6Qd3wA5Zf5sb/tyEnyZZLqTLJ3KU/MRW2u4pC5gm9klUx3xBRd986xInXhZ1h0qroAo/CI10WJKpylY1NLUkpP6v2YWf5V91xsYznUbF9bCpVKLT+KPI4ZlkAntAWDsoirRNlWSVZ0lR2qSSVHk5rAVXKVF+2PRj9Ytbq4fTiBJVMI/VkPCFea0CWXTQ9td/InXNY+1Za+6D7A5b8vsxfTrKlKSoqAAGoow9gM9Ug1b3jUwMhMtOJZb4+EUN63oZpbJIyHzPOFVyObGsmpnfUQd43iZhYOEAkh8yTmpW6j6ZRXlUeJhBFFwexGCiqQrw1SoVoSGscz/ABLc/aMpCZalgN3yA6c0sVEA4S4IzbDEG0yimUiXK7EAI77dnVRd8qlsv7Rq7MhK8UtQfCadDkfl4RUTZOFRStRSAevSNvo4Mn4fDJPddf2Mmu7ZpPu+A+iYAq4ZivaUPAf2jTqUxLEkc4FjMK8iKL8Nx+WzPr4dLav0A+e8KeEls5IGX3zi/Fc40Um41zpbSwgVBHdY5MxVV350eBLNt7BPRafHW78zCyOFMIcrSXGVXHOhDF6xe3NLMgk4wQQAUkUYUzfNtTHrVZFS1FC0lKgWIMB7EnIHyMc88kmuDqxaPBB74r7kmVdEyepXYlDCuFRYtypURljd01FtXLwgzMbMCGcgMxy1jWXeZktaVJQpwdjUag9Yp7wth/xVUxinvyzUHQJB+ENFxfB4mu0kcU98On9g5ua1DOQvwAPwMHsdmmhNZMx3/SdhGxRf0k5zG9InyLwlEUmJ8Y5JRhfZ5SijSLloObeMV153QlaDgbEMg+e4iWpQ29YEoj7MejF0SZi+KuHJtonSJ6EftQgotCVUxBFELByUSk4aV7opGF4ksKldjLZjjKSDvz847Qqa0ZTjKzIUqSsDvmYz79xXrQRRHVDVPY8T6MjNsKZCUJMpeFaSXARUDU4knGdSCQA7BmeKK9bEqyzgQGSoO2hBrTlqK8qtGy4t4WmpQQtOCoICy2NIxEgEGgcAnkIz/EciWJCOzDJThw97FQpSohxky1rDRThoTHNxkpRGyp4UHBoRSHY4obqt2FRQcjUddR84uEzAY59tPk+rw6hZYKSDOIcCIA8exQ50Jh8fOEaBYoXHGoaxx6QX82ph3jQYRXIEvT184CFQ7FE5GdMPLvaaMpivP6xpLk4qUAErWQ/vUHnGUAEDtdpEtL+kR21yTyQxNXJI6NPvZBGIrBG5MARawsOkuDHGrVfM1RopuSYWy3xaEFxMPjFo2zzP+dhi6Sf2OyFUexRhbm44Ue7MbFo+vQ/IxcKv0nJk+Bhnx4PQxSjlW6DtFjbb4EtWFid4Wz3yhWrHYxnLRacczErKnlCi0/7ZR8JiT/xU0Irvku4KjUqnYZiFaHuK8cvX4wa33GZpExwkGmSiSRnRI2aM/LtyDKCXZSioFIUSAAElBBIcEl6co0vbrn2FYlKWmYUhYwKIJUj2k92tUvTkILOfI5RjcePmRk8JlnJmNuJRA81GDq4Ow5hdQCMSkhwdaA0igua5ZxWsz5UyYCghOImijke8dKx0qypeTgLYpZZNfdNSPA+ionKLijz9RqMmN1vT+VGXTwun9KPFSz9I1FmuZKrM6V9mpIUnGCRgVmhR2D08YEqVEP8APTccyVLSknssXeWySHauoALZbxBSbZx5skpx9psFeR7WZXGFJASoEAHEBXTI5hj70BXc4Zy5H75LeDxKXZxKCkJGBTBSVPjBzdIDAYu6wDgHEC8Q7feKUTkyi4WsYk0YEerZHyjTx+UThlvizK3dLn/nxKUorEuakKZIZQfZsiPjGl/FPhpJKLZLSxGEL6H2SejEeEFRZcUx1FWgYLWBsKJIeLmfdgMpSVLIThIYmjZt3iYznFdF8klNriuKZzIq3am8SbKaHLOK+d3SQSe6pnzpEywB0ljrr0EcE17R5Uo7eGdSUk8ojzYmYXhqpMe3ZGiotM5tTGW4ltg7Ny/cWlfgCyv+JMbedYgRlFDevC5mAgH6dIpGS8hryWHERTeNgQVEAow94EOmYNW1BoeYVHI+I04EYSolRIJ7uFiwph0ZKUfzRezJtrsKShUiYtADJmS1KBw6JUUghQGjhxvGIva8FTVuU4dkjFTU1NVEmpJqYpBUqGS5uysmOTTOLeVawkB1OdaREsV2rUXYgDcQaddatoPB1YpzhzFk6Vb0qyUIkCdGcmWA84QGYnIn76xOUUd8NfJfxI0/aQuKM7LvaYPaAPpEmXfadQRC7Tshr8b7dF0FwpXFfKt6TkoQcTontZ2LLGS4ZJTMiFe8zuPBQuId6KdAHMQyirI6uTeKVES6bqM0klwkM5Ackn2UJGqix6AEmgjRC5ZKe6rsEHZfbLUP3loYA9Awix4Rl9klEwICihOMAhxjmFQBI1aWhIH7xiBfdpVjA7OWuZNJUAoAISgFnIyzCs6ADnFIpXwfMtlXfPDhlhwKNiYKxAp1XLX7yRqCyk67wtzXhi/ZrPeAodx9RGms86bOJkTRLRMT/llAHZqWli42UygFNRSSdoxtvsZlziE91u8kba4fCqfCKOKZ0aTUywzv6l8oQykDstpExAUNc+R1EKTEHFH1sZ2rQTDG24BtL9oj30tMR4UUPJvWMpcMiXMnYZoUpASSQlWE6AVYtU7RppFw2VKsUudapR6S1+oKT6QrVo4dRrMUW8c2am1yF46qUQqozZjWjvEqxAAMpQSOagIy6rCpaC1rJCKBKwpK1a0YKHrGVvC+0yUklSDMdsGJSldSWwjXyiKwOXk8KWTGn7L+x1GbapCTWajzJPwimvO+lJxIs60FEyisSAClJoWUdwSWb3eccul8Xzu0UaACoSwYcjvG7lzCpCVUDgZBOz1o+sUjg2O2yM8iaqj0ue5MwKSJqmTNKFLUCEuN094pLagAmhzifxRxNKHZ4EJQUpUASD7Ki4SjVQHk+8RDYgcxiprURX2qSoFwkECjctgdByhnCMuycZOPRW2rjEAOVLfaiB8z6RXzOL1qLYaNqST5n4tEXiiTiUhVAE5pYAjn/upFNJJKxry8RGeOCXQ7yT95pbZJTLwAICVrfEoFR1d9ACB1flFrYlOmgLPp0EQLxtZmlLEADev2RvFjdeIIORrm/Ic48fLLdPgm1Z1NoVucMCocI9eyJ7FDVEQ7s4Xso1hAFMRZ1iSrMA+Aif2UKZPONYShm3HLPuDyiDP4ZQchltGqEsQ0yhG3DIw8/g9B92Ka2cFDQR002cQKZZ+UbeMmcdtPCR0rFRauHFD3T5R26ddoOYiJOuUHMA+EFZOR7OFzboIgGFaMiRHZrZwqkv3RFFbuCRoIpuiw/I5wi85g2Ph9Ieb0xUUnaNBbuEVJ2igtd1qQcoEmh/WyVW463+GtyptktUszCj9jKVQOThK5Z10KR5xVcXWCXInKRMSpcxUrspSgcNUKWFBxkTilltQRFb+HnExs6wzujE4GapSwO0A3KClMwDbFG2tnDibRKBw47OqoWFPVqKSouQpixdwRQ5AwId9nNN07MRdwmIRY0KICkLUkoYu3fW5G4SrOlCkVis4m/wCpB3Uv/wC1f1MX3+EyrOVrKJndIAUtaCVsQQhASS2IgCrFoy97zHnMS5lhlH/e5Wv/AJqUPCLWrDDnkg2S29lMIPsKPkd4tzMEZ9acRh6bMrn5wk15PV02slijtatGouG3JRMUVlnAA83+kayz25C8lA+McwFnVuYNKkKhTlzv1ZuR1MTAHjD8UWJJm4kzEKKleyFBxyZ6ikVapSyGKlNsSfrEVVwBRpSCnRD06FVYSgEnX+8aT/xElpACZa1MAKsB84zyeF1n3i3MH6xbXVw1LSQVgzGyGnlrBck+zbC2u3iadOBVhCE5JapPwESjbVOHIKjRL7n4tU+EFlXSg5d0+Xk0EPDxoQrERk9W8DEpSiMkiVIs4OeEn/cAo+UHn3HZjh/ZJd64XHkzNv5wOXYJqKhIVQat8Yky5qwWVLVlmGLfWOaTNUSrm8EyFEdmZgfUEKAb1iVZeDlpBAWSHzA5CJv+JJBqFJbkWixstqxjFjIBypyFco5WkmBxRfJMESoQJMKBHpHKGxwnawMmExQAhTCGEAhWjGEjxTtDgBDgqMEHgjwAhxPOGgwAnlAbQwyxBMMITAoNgFSngEyxvE3BHimNRrKS03KlQqAeojP3twUJg7tI3ZlwMyRGY1nFLz4Vn2dQmICnQXCkjI70g93capSClXayFH2uxwmWTuZS2wn90gco7CqzCKm8eD7LP/zJKSdwGPmljDWvJjlV58UpUXlmZMmVaZNwjA9HloRQK/3EkjSM2pRy1MdZtP4WWR+6ZieWN/iHhtn/AA5lILod9zn6xaM4pDI57dt0FsSgxOm3WJou7lG7PCigrQjZviYT/wDnlAvUcxCylZVSSMXKu99B46QeVd4J6NkHz55co1aLiD89d/GJcq5SNISw7jJSrqz7g5VPqBEyVcpOjDo39Y1qLnb3YkSbuI0hXMWzKyrhOtfOJsi5wNDGoRZAOUTEWYNCbgORnbNc8WMi6esWyEJH1gwVtCvkFlWLsI5RIRY9DlE9BB5w9QG0LQpB/wAISrNKVQaRcSQD3NdGiYEj+5iTIRSNQpRIEEU+gfp8axHC4Mgx0EQgRCFEJihMUKEV949jhD5x7BGMLHkwr8oUGDYREiHQ16wpXtAsw+FSl4EJrDV/vzh6VHpAdjII0IE/3jyevpHgka1jKzWNJG4hq8qB/vnBFJh3jBNYHB9iGqkbuesSBlDkg7QobAJkchC/l4NlmIKlUHk1kX8ryhv5TlWJqj4eEDJAMbkNkNdhH6YGbCBy6RPLZw0zBAbaRrIH5cjL+seZWoPoYlKmeEKlLxNWayKjwg4kQbsd4ebOOkGzWDRJAggQNoTsVUyPUQ8vqnyb5xlZrEw/f3nBkyx1gKZyf75wZKxpDUawjdM4LJZshEcKdniRZ1kDxg0xbM00EQqkClGpHSCmkPZIcox4EQw5Q2eWNIVsIYKj2OBpyggEFWGxVTHLawwhWkGAh0bs1gieghyUw9MeOvKMGxEywIXBCpHwhwFYDNYkKFx4R4CBuCOCnhcMKYehMCwnkgR7F1h6oaYNmsRjTWH4oTCNoao1jWaxpMMIOkKIcBGs1gyP6wNYprEhUeVLr4Rm7NZHSIUZUgxSH++kOCPvxibDYxCi0PQDnpBUpaECneDRrFCwzfWHBf39IBaJhGUOCzDJGsdNmjb0hirMDWoO4PnyMMxVMHkohhbBplKehpsYlSFlqs/XlCswPKLGxoBQCwc5wbo3Z//Z"/>
          <p:cNvSpPr>
            <a:spLocks noChangeAspect="1" noChangeArrowheads="1"/>
          </p:cNvSpPr>
          <p:nvPr/>
        </p:nvSpPr>
        <p:spPr bwMode="auto">
          <a:xfrm>
            <a:off x="269875" y="-71437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www.carlustblog.com/images/2008/04/16/greml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619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lotustalk.com/forums/attachments/f162/51852d1176924390-want-buy-amc-gremlin-1970-amc-gremlin-white-6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32" y="3429000"/>
            <a:ext cx="3505629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Problems 161-162 – p. 496</a:t>
            </a:r>
          </a:p>
          <a:p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AutoShape 2" descr="data:image/jpg;base64,/9j/4AAQSkZJRgABAQAAAQABAAD/2wCEAAkGBhQSERUUExQWFRQWGBgaGBgXGBgfHBwaHhwcGBwcGh0aHSYeFxojGhcXHy8gJScpLCwsFx4xNTAqNSYrLCkBCQoKDgwOGg8PGiwkHyQsLCwsLC0sLCwsLCwsKSwsLCwsLCwsLCwsLCwsLCwsLCwsLCwsLCksLCwsLCwsLCwsLP/AABEIALwBDAMBIgACEQEDEQH/xAAcAAABBQEBAQAAAAAAAAAAAAADAQIEBQYHAAj/xABFEAABAgMGAwUGAwYFAgcBAAABAhEAAyEEBRIxQVEGYXETIoGRoTJCscHR8AcUUiNygpLh8RUzQ2KiNMIXJFNjsrPSFv/EABoBAAMBAQEBAAAAAAAAAAAAAAECAwAEBQb/xAAxEQACAgEEAQEGBAYDAAAAAAAAAQIRAwQSITFBEyJRYXGRoQWxwdEyQlKB4fAUFST/2gAMAwEAAhEDEQA/AOUyJhoVchnEwzhQjMaZ+PSK2UrxpC9pqczHWsaEmm1ZPl2hTtptz+sSuxK0ine1TTzA3islKJiVImKqE1Vy6sB8vGNwjnaGlbk0NM3+e0BNQ5r9fpEldlUglK2BcuHBypuaiCL7NiRjCsVHAAwsN9yT6Qs+uBkV8yzAFiXyqIIkpQAQynf3tv1AVFd4W1sE+1kW1BbPoK0gcuUDnQZ4XYHxiSSY4b82pQpqC+Z5+WUJMttMLuksWpQ9Wy5RGmS8lBQpsawjOsdorM1J/p91iMoWMiUuU4zAbQuPAQGZIUQ7vsN/6Q6bOQkuA/MOD6xHFoJzIbY/CI0xiXKtCwAHKX1d+XUZGENsJIJLGB2q0Yj3EskBmD0HjzPrAkJJFD4RqRi0/MFsLOPdJOR2cRc2biCYpCJeJGEEe1hBcaYvaCdw8ZuXaAxSa7CueuEwObOS9MQ8R9mCkLR9H3R+I1mRJQmctAmlh2cpJLPuzimpc5eEFvi5rLekor7cYAkjFKKcgoK71SVANkaByWBj57sk8uk6oUCKJoaM5aopkX9Y2KuOpqu0CQkdqBjrhDAAAM+FPgI6IqTF3UV3E3C9mkzpstFoUqW7pVh7yalwoKbEMmIZ3iok3GucSlDiUKuojfC7DWlR05RZWiyptU0Au5YKXicFw1PvQRbosfYzChDFLABWRIbaKvhDudK0Zm1yuxHZjD2feDgMpRAcFTmgxPQHSKOWlSmDkDTatXO8bW9ZaFpVUhQFA1DFAiyhTCbQApxGWXOEUPIFieUPGmhYTXkqbQxcYn57ZZdYiSbQkFyl+Wh+6Rp7XLNlISoBSaqQCPdVk+VSCxHrGbnIxKJ7qa5Bt+sGUdzKbxBag7nI5s48odbbeZqipRJLAVbIBtq5DnSBzJegZ+UCMyjMIbakavIwgaRIn2ZUiYAoB2SrMKBcBQqktr4QFJG7CLS/bIkTB2S+1QpCFYmAdRSMQwj2WUCG5QKRkwEqdKYlSSVF6A0cnTYN8IAO+ToaADpod4aLOTUNDQA+x+/WA0ht1iT5neIoznL75Q1WkIlNfrCkPEJRRrFlrKTtGruC1yESv2svEoklwmUaMP1JJ0NIzUoILBRbOukWVnDg4S4f5CIdPgzXHJWs5pTaCoYM7ffzgKSoQ5cvCpi4oDXch49K+CcuQ01bhwWNQQ+mnhEy7LNjmJCpiJbh8SyQAdHYEs4z5vEKZKAQGPe1DeRB+84WVKByVVsvlEZLyJRtLxticEuS8uYE4wZqWdb5g+8CxKXI2ziBxRZpUpYly2IAxOlTqqB3V5pdJBqM30isu2WEnvJC8nBevzEbiy/h/YJmH/zeFakApQELFSgKqWLN3nzNN4ipUZJM5zaF4g5bz+EPQUlk92n72XwiZe1lkylqCFhaApSQUg11dlMoA/LOKpcwYqM3j5RZRsxKTZzmDvzy6axGmSySWqRmOfyhSXqoAcg/3/eGzlBJDMDq7/CCsSNYxcg1d8soFgJNM4nS57pNSC2QGfSIKJbnlvtB9NDJsnoCgSSUga6emsPs04pmJWhVUlw7Z9CGhmSKoJBcIWxq1X5mtdngYUlwwI3GTGJSxIxaTrrnWpUyYUKxqWcIQlOEqPewJBUDWpAS7NEKySUuy3BZQOLCAFOwfFkBR3rEuxdoFHs1kEEKC1OyebkFnHQU1pG14Z4STbpSSpczuI7u6asW5Uo8ZQS7ClaLXgvhSzTwELtqTMJw9mlICqDIYiQoNkQ4Ijey/wALbvZjJxEtUqU//EgekYO8ODfyODslEuCoLWO8gpSk92jZnXKKuX+KFsTXtyoA5EJ8PdrGaf8AKJtiuWjpX/hhZEKHZyzLAriCySOTH4x6ycJWQzVqWkzcJAGIlmYGqRn45tFJwj+IM+1qUhS8KwklOGVixfy1DUgVtvici1rQuYElRSQrs1UVhAAIzGba84Vt+RlVEjiLgxNsK1WeVhKTR8KUd0MyQA6iWzoKxlbJd9llWhrSlMoIQsLSsOpS2zarJ0SQcxFjf/FNtkTlAJQCkhJKcYcvqymLvtGQ4m4qmWkdrNly0zXKWQC+ENVycqmKRuhJ49vJQX3PxKYOEpNH18w5ioVNYCjnn8oJMtFSTmTrUj5QOcsEAvHRFUhoRtUAmcw336Q0y3qMoc4PMx5D5JBOThoLKpJdggCDF1f1o7Sc7pGEJBUgFnavWuZivm2VWxTyP3yMMQijByM+p/tCtIHsgivXWGEv1g67IpLEjYs2/wB+sIA5wiv3lzzhWDcgGJzC56tDxILtkecDKSIgxkElS3IY8qxbWFHdOefyEVSZepIi7umY6Dlnr0Ec77CXFvuJBlDvA4XZVHI90Fs23itl2NCKkAgePnG8HBFiAIE6dXmk/KMzfXDa0zCLOQqUPZKyyjvpvHbGvec+aTk7qjOrsyX2L/ODWywCUruV55RORw3af0p/mEbDhzgc2iWBNCUkUJMxujBIc+UO2kCMlVM5/Z1lRoH9fhpH0j+GClG7LPjSQQlQDhnTiLHoRFHw7+Gtksi+0ExZWxBZwCDmKg0Mai0XuUhpcqasZd1Bb1aITin0NG/cR754Plz5suYqXIJSpTpVLBCkkMAreoSSTszQGw/htZZc+XPSgJVLxMlITgLl8imng3OK6/LxtqsHYJmISPbSqV3iOSgS3kIy02+7xRjaSVKKhhTM7RyGqylAhJdzAUHXDKKLb6Nbxp+HlimSrRaFSR2pRnUMQRUAZHNzq5jD8K/hTZrSUlb0lpXgBYKJA7pI7wTXSsGs9629SWMnACGKcailSTooYXfY5j0jR3PbZktCUdge6kB2muQN2Q0FqaXDKqHHMeTO3x+EIlzEhCkJlpQpa5qgQBh9wJxEqzzIfKprGCv+5ZchaEIPaCZJRMc0ZSwTyfDo8dova1lVlnEypgSJcwsQtqAnIoycPHPLZIkG2oRPCigWWUwKikvgBHew0FW+bQYuXkXbV0jFyrMyVIxEBTZcq/ERMlcHzR7EqbOXiBJSBgwMSxIJIU7Z8xWNjc9ou5KycCUJCsPfn4lAscmQXFMxTnGrPEh7FIs9nWqW5AEoFWzqUQwPg5LHSGvkkoSpnJp3B1rGFXYr7xp7NTm1DsIubsm2iyv2sqYhKQod4EN45Rqr0E2YpBNkmKZQzlrZmLhnbMuTqYZKlzjjV+Wn4ggBihRxsAmuLumgcvBdNdGWOadtoxl63+uYQCWACqgnWmsUqFAuHz3OvhG7PCqrUUH8tNlhRU4CSjJOLIju/CFmfha1Sif5pPpA4RObafJRcBLT+Z78ozUBEwqRhByS+urgAcyI1y+NbCJkxRsZSVpQAFoQlQwtQ6gEpT5QyyXWqzqdAmy1M2JOJJbWo6CAmzlc2YpYWoqCQVKDk5vUwlpvk0ciXaAHiuXMmrUsDCpeIICSGOzirMIxHFlokrnK7LElNHSQ9dS5JjfSLtShIShGEDKiX8y59Y5txRIwT5ias+T+OetYrFp8IaWTf4Koyq1L+EPmkDQ/H+kDWWyLO1IGR1PwilGol3dZUrJJTiCRswfnv0iwtNuABZssPsjL4kxU2Ad4iuResFKFA4mIG7+u8ajVyDnAkgKcjz/tEiTbP9MJfw02EBMvVOupp95xIkpwAVHf9o1cjYcvjCM0hJ09RoVJar/eZb5xDUsiunhTyyOm8FWZZJLKVXpDpiU4aAlsn9cs4RgXBCxPUO+gGQEESMQJz1LfdIkItSsWFhTMJH3TnArOQFKIyqfCIt8FYMFhYZc4u7tCiigAD5V2EViLVicHIatp00i2u6YMJZTV16Dyjlbdits3ljss1ZHcT/EuZ8omouOdkQlTZOpRAq9HFBApM2an/XX0cfMGCi3TR/qzP+P/AOY6/ViTfPbJKLnmD/0x4H6RTXxwvNmTCrDTuN2awMRDuSlQYecTZtsWc1zPMfSIq5iifamfzGGWWPgCe3ozFrtq7MopXNtEkucIOqaVSygM3iLM4inKSVGbOWkalSzTq7RpLXZAv2042yxFR8nMNEru4QkYdu83k7Rnki2XhqnAorx7cS0zpcxZBCXSAWxGuEZqUw1fXTKJMm/rUhmmWhPRUyLLslaJSB+6Id2K9x4AfSM3H3BhrJRu+fmV83ii1iip1p/mmfWPTLwthSVYpymDgGYXPhieJv5VQ97yEEEpY99QEIpRvoo9dLwkV1puubOAWJ00KI7wUpRfuORhBYJKu6BprEiwXYj80UzZpTLTKdcxiAklIITXnQbtEybM7NOKZNWzOE4mJG5/SnnroDFPaLTMtGuBAyz8w9Xb3i55jKLJ2Vw4m4b8rqP3fyL65rpuiTO7WbOXaNUoUkhAO5Dd9tjTcGLmdetiXMUs2uYQpIRgUxSEgMwdIbM1DZ0aMMLqQBUqP8SvrEW13apx2Uwpzd1L8NYN35DHUaVPiL+p0aXPuv3pr/xN8TF5d96XYlsBRTZUsmOOWa7LWpYSJxrr2i6b0OwrGoRdSLRMEtQxSpIZROa1s1SK018YKjfktLLp/TeSnx8TrNnvKxkUfwb5ROk2yzaLUP4l/Vo5ErguzD2RMR+5MUPnA5lwzJQ/ZWu0AnJJIU58YDx/E44anTTdVJfc7Iu0yH/zW65eZERZt1WfGWnrSFVCRNGHwevPPWOe2KzWlCRitJUrV0JbwZjFim2Laprqzt4Qu2vJ6n/XRdNM2Fo4dQuUtEu0TQoii0zVEoOh9po4zfFnnpKparfMtBxYQUFRSeTqoo9I19sts3spiZaiMacJG42+94wNpn2lKlIllLs9WqDUEOIaLaZz5tJjwLdkbd9V+pCmXHMYgg1/dfxrnABcBo4f+JHwdmismX9Odsev3WAf4zOr3lRTdL3iXpF4f1Lubw++SVDN2MvXxhqrkwoclSWZwQC/RqesU/8AiSwKrW4zqctgdC0KL/mhiFKD5ORl5VgbpeaB/wCR9KX2C3nYQlNHL8iG6PnEGyTSHwglRo+bDVucX91cWKlqInoExKmxJUivUFqHV4Pe/DiTL/M2QlUlQJUge0l8zzGfSEb94k9PCUd2F38H2ZUSFJ6E5O2sSJklJ9qnjTfPU1gYmMmlTodukAlza998qfHw1hXz0cVBwkJpuc+W5z+xDpIGJezHyiGZ+goHoPrvEuy0Sok6NHLJPyVguTxWmgSchWmfMtFtdstJSa67chtFElYBYV5xb3aO6aD2vkIlQlHYO1sZzlN/CR8DBZdmsRyJT/FMEUonDYw8TssofcyW/wCBfC5rMqiZp8F/WGq4UR7s9Q64D8ogWO7e0TiK5aEuzqLF+kHNxJJ/z0eAf/uh4pvwdEME5q1Ecrg0nKeP5B8jAZvBs0Ck1B6pP1iRLuIj2ZvkhXyXBZdhmoynJP7yFn/viig/cdEdA33S+pUzOGLQPelEfvEfERFVdU8H2EnotEXNosNoV/ro8EqH1iBMuu0JP/UgPspb+WGsNsLL8Lh/V9ivVYZ9f2KvApPwMQrXeaZQ/Us0ADGo0SMlqGp9lP8AuNIm3lItAICJSlpcY1lSMahqAx7iNwC530jLT7FbO3mTVS1ISo4ZTDugPhAS2SQHB5wFj5spDQ4sLt+0/H+Qi3UrFNcnMJq3Uk+0rn8qQ82kfpI6xX2q67YqYEhM1mJdSSBm1Kt6xAFimolqmLBKh3QKuCSzseQLdYoos480Hllc2y5XespJIUoAjPM+FAaxBXxRK2V5f1ijmXYsqCUBS1K9kAEk82GkOtHD81CUlYAUpWFKcQKn6DR6dYbajn9FXSNrc1tHYqnpd1HAgEau3x/+JjRXTZuyAS+leZzJ6v8ACKCxhCZkmSCAmUgn95eQ+av4jGns8xKE1qTQAZnkPrFYpJG1caccEfH5+f2HTLc1MJJJoNSYlWeQ3eV7Rp0H6U/M6+QhtlsrErWz8sgP0p+Z18hFzd9gc41DoMsqmujZlXu9SGSU0j09HooaaPqT/i/IWwXe/eWKVYGmWbnQDVWmVTQGnXdKAJLgDMgkMNKF6n3U5tUtE1cwAOSAAAXagHunDt+iXr7RjO3hbzMOoSHYO/UqOqjqYgm2zsxueWV3SI01Qcs7aPnGV4oklAMxNMAUaZscmIyZT/zRpiIBabMFpYhxWm4NCOuvUCKcHVqcKy4nH6fM4uqWUrZVFAh331+MaRFlCSCpiHDpBYkZ7UprEHiW6+znTQSHDF/1BgAwbM0V0iwsV8yOz/adoVAUCUvVmq9QAIdo+TyJ8cEW/wC8aYUJSlywYOWObkuTs8Q7JxDMloEsplrlgk4VISc82OY3zzEQps8qWVGh0G0DwwLZSONJUyYucJs1S1LIUSSWIBYAuyssTAAbvE67uIlWdSVoWohLBMsuQU+9mWQcqBxUxRmXDrRMKqnPffmfBh4Ru0Ui3CW6Jsr5uNFql/mbE3/uSh7p3AHwjKiyTUZofNzFhct8KsikzJaqqbEghnFQTiNMx0qI2d5Xciajt5QZJqpP6X1G6YnJ7S2SEc0XOC5Xa/VHNJslYIISQ2wh0oHArdo2C7MPsRQ2eSO3WnTEYnuTOOEimluBl6Re3YoFBJDF+ewix/w5OwixsNjSEmmvyEcUsisF2aFE3F9j6w8JGtPAxvbT2SqLQhR5pD/B4qLTc9mIpLYnIJmYH6YlBMdeyxHFGJvO82WhISGCQ4Idy5qPCJNzWNNpmBAlJ3UoEgJGpMVt6rAtC5RQuWqWSnCtsQYuHKSQaF3BYhoj2viWbY5CuxVhXMpiYUA1B3zi1H1e6CwKS4497/Q6ieErHKDKSonfEr5GKy8rnlJBXJtE1IGaSs/OOP2HjC2oViM5SwfdWXB+kbew8XS50kqfBMAqkua7cwYZppcnNp5rK6jOV/H/AFlrItEw5Wn+YJPqIsLMtbVKSTrlTT0jna1mrZQWTbpifZUoeJiSbO+WnyeJL6fsdH7FR0B6GI0y76KBQSFZpUHDuC4pQkpGW0Y6TxNOGSn6xZWXjSaMwPWHuRzyw507pMu5MgIU+FqNmaDYA5DpBzOfWK9HHI95MPVxbZ1jvJb+H6Qd3wA5Zf5sb/tyEnyZZLqTLJ3KU/MRW2u4pC5gm9klUx3xBRd986xInXhZ1h0qroAo/CI10WJKpylY1NLUkpP6v2YWf5V91xsYznUbF9bCpVKLT+KPI4ZlkAntAWDsoirRNlWSVZ0lR2qSSVHk5rAVXKVF+2PRj9Ytbq4fTiBJVMI/VkPCFea0CWXTQ9td/InXNY+1Za+6D7A5b8vsxfTrKlKSoqAAGoow9gM9Ug1b3jUwMhMtOJZb4+EUN63oZpbJIyHzPOFVyObGsmpnfUQd43iZhYOEAkh8yTmpW6j6ZRXlUeJhBFFwexGCiqQrw1SoVoSGscz/ABLc/aMpCZalgN3yA6c0sVEA4S4IzbDEG0yimUiXK7EAI77dnVRd8qlsv7Rq7MhK8UtQfCadDkfl4RUTZOFRStRSAevSNvo4Mn4fDJPddf2Mmu7ZpPu+A+iYAq4ZivaUPAf2jTqUxLEkc4FjMK8iKL8Nx+WzPr4dLav0A+e8KeEls5IGX3zi/Fc40Um41zpbSwgVBHdY5MxVV350eBLNt7BPRafHW78zCyOFMIcrSXGVXHOhDF6xe3NLMgk4wQQAUkUYUzfNtTHrVZFS1FC0lKgWIMB7EnIHyMc88kmuDqxaPBB74r7kmVdEyepXYlDCuFRYtypURljd01FtXLwgzMbMCGcgMxy1jWXeZktaVJQpwdjUag9Yp7wth/xVUxinvyzUHQJB+ENFxfB4mu0kcU98On9g5ua1DOQvwAPwMHsdmmhNZMx3/SdhGxRf0k5zG9InyLwlEUmJ8Y5JRhfZ5SijSLloObeMV153QlaDgbEMg+e4iWpQ29YEoj7MejF0SZi+KuHJtonSJ6EftQgotCVUxBFELByUSk4aV7opGF4ksKldjLZjjKSDvz847Qqa0ZTjKzIUqSsDvmYz79xXrQRRHVDVPY8T6MjNsKZCUJMpeFaSXARUDU4knGdSCQA7BmeKK9bEqyzgQGSoO2hBrTlqK8qtGy4t4WmpQQtOCoICy2NIxEgEGgcAnkIz/EciWJCOzDJThw97FQpSohxky1rDRThoTHNxkpRGyp4UHBoRSHY4obqt2FRQcjUddR84uEzAY59tPk+rw6hZYKSDOIcCIA8exQ50Jh8fOEaBYoXHGoaxx6QX82ph3jQYRXIEvT184CFQ7FE5GdMPLvaaMpivP6xpLk4qUAErWQ/vUHnGUAEDtdpEtL+kR21yTyQxNXJI6NPvZBGIrBG5MARawsOkuDHGrVfM1RopuSYWy3xaEFxMPjFo2zzP+dhi6Sf2OyFUexRhbm44Ue7MbFo+vQ/IxcKv0nJk+Bhnx4PQxSjlW6DtFjbb4EtWFid4Wz3yhWrHYxnLRacczErKnlCi0/7ZR8JiT/xU0Irvku4KjUqnYZiFaHuK8cvX4wa33GZpExwkGmSiSRnRI2aM/LtyDKCXZSioFIUSAAElBBIcEl6co0vbrn2FYlKWmYUhYwKIJUj2k92tUvTkILOfI5RjcePmRk8JlnJmNuJRA81GDq4Ow5hdQCMSkhwdaA0igua5ZxWsz5UyYCghOImijke8dKx0qypeTgLYpZZNfdNSPA+ionKLijz9RqMmN1vT+VGXTwun9KPFSz9I1FmuZKrM6V9mpIUnGCRgVmhR2D08YEqVEP8APTccyVLSknssXeWySHauoALZbxBSbZx5skpx9psFeR7WZXGFJASoEAHEBXTI5hj70BXc4Zy5H75LeDxKXZxKCkJGBTBSVPjBzdIDAYu6wDgHEC8Q7feKUTkyi4WsYk0YEerZHyjTx+UThlvizK3dLn/nxKUorEuakKZIZQfZsiPjGl/FPhpJKLZLSxGEL6H2SejEeEFRZcUx1FWgYLWBsKJIeLmfdgMpSVLIThIYmjZt3iYznFdF8klNriuKZzIq3am8SbKaHLOK+d3SQSe6pnzpEywB0ljrr0EcE17R5Uo7eGdSUk8ojzYmYXhqpMe3ZGiotM5tTGW4ltg7Ny/cWlfgCyv+JMbedYgRlFDevC5mAgH6dIpGS8hryWHERTeNgQVEAow94EOmYNW1BoeYVHI+I04EYSolRIJ7uFiwph0ZKUfzRezJtrsKShUiYtADJmS1KBw6JUUghQGjhxvGIva8FTVuU4dkjFTU1NVEmpJqYpBUqGS5uysmOTTOLeVawkB1OdaREsV2rUXYgDcQaddatoPB1YpzhzFk6Vb0qyUIkCdGcmWA84QGYnIn76xOUUd8NfJfxI0/aQuKM7LvaYPaAPpEmXfadQRC7Tshr8b7dF0FwpXFfKt6TkoQcTontZ2LLGS4ZJTMiFe8zuPBQuId6KdAHMQyirI6uTeKVES6bqM0klwkM5Ackn2UJGqix6AEmgjRC5ZKe6rsEHZfbLUP3loYA9Awix4Rl9klEwICihOMAhxjmFQBI1aWhIH7xiBfdpVjA7OWuZNJUAoAISgFnIyzCs6ADnFIpXwfMtlXfPDhlhwKNiYKxAp1XLX7yRqCyk67wtzXhi/ZrPeAodx9RGms86bOJkTRLRMT/llAHZqWli42UygFNRSSdoxtvsZlziE91u8kba4fCqfCKOKZ0aTUywzv6l8oQykDstpExAUNc+R1EKTEHFH1sZ2rQTDG24BtL9oj30tMR4UUPJvWMpcMiXMnYZoUpASSQlWE6AVYtU7RppFw2VKsUudapR6S1+oKT6QrVo4dRrMUW8c2am1yF46qUQqozZjWjvEqxAAMpQSOagIy6rCpaC1rJCKBKwpK1a0YKHrGVvC+0yUklSDMdsGJSldSWwjXyiKwOXk8KWTGn7L+x1GbapCTWajzJPwimvO+lJxIs60FEyisSAClJoWUdwSWb3eccul8Xzu0UaACoSwYcjvG7lzCpCVUDgZBOz1o+sUjg2O2yM8iaqj0ue5MwKSJqmTNKFLUCEuN094pLagAmhzifxRxNKHZ4EJQUpUASD7Ki4SjVQHk+8RDYgcxiprURX2qSoFwkECjctgdByhnCMuycZOPRW2rjEAOVLfaiB8z6RXzOL1qLYaNqST5n4tEXiiTiUhVAE5pYAjn/upFNJJKxry8RGeOCXQ7yT95pbZJTLwAICVrfEoFR1d9ACB1flFrYlOmgLPp0EQLxtZmlLEADev2RvFjdeIIORrm/Ic48fLLdPgm1Z1NoVucMCocI9eyJ7FDVEQ7s4Xso1hAFMRZ1iSrMA+Aif2UKZPONYShm3HLPuDyiDP4ZQchltGqEsQ0yhG3DIw8/g9B92Ka2cFDQR002cQKZZ+UbeMmcdtPCR0rFRauHFD3T5R26ddoOYiJOuUHMA+EFZOR7OFzboIgGFaMiRHZrZwqkv3RFFbuCRoIpuiw/I5wi85g2Ph9Ieb0xUUnaNBbuEVJ2igtd1qQcoEmh/WyVW463+GtyptktUszCj9jKVQOThK5Z10KR5xVcXWCXInKRMSpcxUrspSgcNUKWFBxkTilltQRFb+HnExs6wzujE4GapSwO0A3KClMwDbFG2tnDibRKBw47OqoWFPVqKSouQpixdwRQ5AwId9nNN07MRdwmIRY0KICkLUkoYu3fW5G4SrOlCkVis4m/wCpB3Uv/wC1f1MX3+EyrOVrKJndIAUtaCVsQQhASS2IgCrFoy97zHnMS5lhlH/e5Wv/AJqUPCLWrDDnkg2S29lMIPsKPkd4tzMEZ9acRh6bMrn5wk15PV02slijtatGouG3JRMUVlnAA83+kayz25C8lA+McwFnVuYNKkKhTlzv1ZuR1MTAHjD8UWJJm4kzEKKleyFBxyZ6ikVapSyGKlNsSfrEVVwBRpSCnRD06FVYSgEnX+8aT/xElpACZa1MAKsB84zyeF1n3i3MH6xbXVw1LSQVgzGyGnlrBck+zbC2u3iadOBVhCE5JapPwESjbVOHIKjRL7n4tU+EFlXSg5d0+Xk0EPDxoQrERk9W8DEpSiMkiVIs4OeEn/cAo+UHn3HZjh/ZJd64XHkzNv5wOXYJqKhIVQat8Yky5qwWVLVlmGLfWOaTNUSrm8EyFEdmZgfUEKAb1iVZeDlpBAWSHzA5CJv+JJBqFJbkWixstqxjFjIBypyFco5WkmBxRfJMESoQJMKBHpHKGxwnawMmExQAhTCGEAhWjGEjxTtDgBDgqMEHgjwAhxPOGgwAnlAbQwyxBMMITAoNgFSngEyxvE3BHimNRrKS03KlQqAeojP3twUJg7tI3ZlwMyRGY1nFLz4Vn2dQmICnQXCkjI70g93capSClXayFH2uxwmWTuZS2wn90gco7CqzCKm8eD7LP/zJKSdwGPmljDWvJjlV58UpUXlmZMmVaZNwjA9HloRQK/3EkjSM2pRy1MdZtP4WWR+6ZieWN/iHhtn/AA5lILod9zn6xaM4pDI57dt0FsSgxOm3WJou7lG7PCigrQjZviYT/wDnlAvUcxCylZVSSMXKu99B46QeVd4J6NkHz55co1aLiD89d/GJcq5SNISw7jJSrqz7g5VPqBEyVcpOjDo39Y1qLnb3YkSbuI0hXMWzKyrhOtfOJsi5wNDGoRZAOUTEWYNCbgORnbNc8WMi6esWyEJH1gwVtCvkFlWLsI5RIRY9DlE9BB5w9QG0LQpB/wAISrNKVQaRcSQD3NdGiYEj+5iTIRSNQpRIEEU+gfp8axHC4Mgx0EQgRCFEJihMUKEV949jhD5x7BGMLHkwr8oUGDYREiHQ16wpXtAsw+FSl4EJrDV/vzh6VHpAdjII0IE/3jyevpHgka1jKzWNJG4hq8qB/vnBFJh3jBNYHB9iGqkbuesSBlDkg7QobAJkchC/l4NlmIKlUHk1kX8ryhv5TlWJqj4eEDJAMbkNkNdhH6YGbCBy6RPLZw0zBAbaRrIH5cjL+seZWoPoYlKmeEKlLxNWayKjwg4kQbsd4ebOOkGzWDRJAggQNoTsVUyPUQ8vqnyb5xlZrEw/f3nBkyx1gKZyf75wZKxpDUawjdM4LJZshEcKdniRZ1kDxg0xbM00EQqkClGpHSCmkPZIcox4EQw5Q2eWNIVsIYKj2OBpyggEFWGxVTHLawwhWkGAh0bs1gieghyUw9MeOvKMGxEywIXBCpHwhwFYDNYkKFx4R4CBuCOCnhcMKYehMCwnkgR7F1h6oaYNmsRjTWH4oTCNoao1jWaxpMMIOkKIcBGs1gyP6wNYprEhUeVLr4Rm7NZHSIUZUgxSH++kOCPvxibDYxCi0PQDnpBUpaECneDRrFCwzfWHBf39IBaJhGUOCzDJGsdNmjb0hirMDWoO4PnyMMxVMHkohhbBplKehpsYlSFlqs/XlCswPKLGxoBQCwc5wbo3Z//Z"/>
          <p:cNvSpPr>
            <a:spLocks noChangeAspect="1" noChangeArrowheads="1"/>
          </p:cNvSpPr>
          <p:nvPr/>
        </p:nvSpPr>
        <p:spPr bwMode="auto">
          <a:xfrm>
            <a:off x="117475" y="-86677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CEAAkGBhQSERUUExQWFRQWGBgaGBgXGBgfHBwaHhwcGBwcGh0aHSYeFxojGhcXHy8gJScpLCwsFx4xNTAqNSYrLCkBCQoKDgwOGg8PGiwkHyQsLCwsLC0sLCwsLCwsKSwsLCwsLCwsLCwsLCwsLCwsLCwsLCwsLCksLCwsLCwsLCwsLP/AABEIALwBDAMBIgACEQEDEQH/xAAcAAABBQEBAQAAAAAAAAAAAAADAQIEBQYHAAj/xABFEAABAgMGAwUGAwYFAgcBAAABAhEAAyEEBRIxQVEGYXETIoGRoTJCscHR8AcUUiNygpLh8RUzQ2KiNMIXJFNjsrPSFv/EABoBAAMBAQEBAAAAAAAAAAAAAAECAwAEBQb/xAAxEQACAgEEAQEGBAYDAAAAAAAAAQIRAwQSITFBEyJRYXGRoQWxwdEyQlKB4fAUFST/2gAMAwEAAhEDEQA/AOUyJhoVchnEwzhQjMaZ+PSK2UrxpC9pqczHWsaEmm1ZPl2hTtptz+sSuxK0ine1TTzA3islKJiVImKqE1Vy6sB8vGNwjnaGlbk0NM3+e0BNQ5r9fpEldlUglK2BcuHBypuaiCL7NiRjCsVHAAwsN9yT6Qs+uBkV8yzAFiXyqIIkpQAQynf3tv1AVFd4W1sE+1kW1BbPoK0gcuUDnQZ4XYHxiSSY4b82pQpqC+Z5+WUJMttMLuksWpQ9Wy5RGmS8lBQpsawjOsdorM1J/p91iMoWMiUuU4zAbQuPAQGZIUQ7vsN/6Q6bOQkuA/MOD6xHFoJzIbY/CI0xiXKtCwAHKX1d+XUZGENsJIJLGB2q0Yj3EskBmD0HjzPrAkJJFD4RqRi0/MFsLOPdJOR2cRc2biCYpCJeJGEEe1hBcaYvaCdw8ZuXaAxSa7CueuEwObOS9MQ8R9mCkLR9H3R+I1mRJQmctAmlh2cpJLPuzimpc5eEFvi5rLekor7cYAkjFKKcgoK71SVANkaByWBj57sk8uk6oUCKJoaM5aopkX9Y2KuOpqu0CQkdqBjrhDAAAM+FPgI6IqTF3UV3E3C9mkzpstFoUqW7pVh7yalwoKbEMmIZ3iok3GucSlDiUKuojfC7DWlR05RZWiyptU0Au5YKXicFw1PvQRbosfYzChDFLABWRIbaKvhDudK0Zm1yuxHZjD2feDgMpRAcFTmgxPQHSKOWlSmDkDTatXO8bW9ZaFpVUhQFA1DFAiyhTCbQApxGWXOEUPIFieUPGmhYTXkqbQxcYn57ZZdYiSbQkFyl+Wh+6Rp7XLNlISoBSaqQCPdVk+VSCxHrGbnIxKJ7qa5Bt+sGUdzKbxBag7nI5s48odbbeZqipRJLAVbIBtq5DnSBzJegZ+UCMyjMIbakavIwgaRIn2ZUiYAoB2SrMKBcBQqktr4QFJG7CLS/bIkTB2S+1QpCFYmAdRSMQwj2WUCG5QKRkwEqdKYlSSVF6A0cnTYN8IAO+ToaADpod4aLOTUNDQA+x+/WA0ht1iT5neIoznL75Q1WkIlNfrCkPEJRRrFlrKTtGruC1yESv2svEoklwmUaMP1JJ0NIzUoILBRbOukWVnDg4S4f5CIdPgzXHJWs5pTaCoYM7ffzgKSoQ5cvCpi4oDXch49K+CcuQ01bhwWNQQ+mnhEy7LNjmJCpiJbh8SyQAdHYEs4z5vEKZKAQGPe1DeRB+84WVKByVVsvlEZLyJRtLxticEuS8uYE4wZqWdb5g+8CxKXI2ziBxRZpUpYly2IAxOlTqqB3V5pdJBqM30isu2WEnvJC8nBevzEbiy/h/YJmH/zeFakApQELFSgKqWLN3nzNN4ipUZJM5zaF4g5bz+EPQUlk92n72XwiZe1lkylqCFhaApSQUg11dlMoA/LOKpcwYqM3j5RZRsxKTZzmDvzy6axGmSySWqRmOfyhSXqoAcg/3/eGzlBJDMDq7/CCsSNYxcg1d8soFgJNM4nS57pNSC2QGfSIKJbnlvtB9NDJsnoCgSSUga6emsPs04pmJWhVUlw7Z9CGhmSKoJBcIWxq1X5mtdngYUlwwI3GTGJSxIxaTrrnWpUyYUKxqWcIQlOEqPewJBUDWpAS7NEKySUuy3BZQOLCAFOwfFkBR3rEuxdoFHs1kEEKC1OyebkFnHQU1pG14Z4STbpSSpczuI7u6asW5Uo8ZQS7ClaLXgvhSzTwELtqTMJw9mlICqDIYiQoNkQ4Ijey/wALbvZjJxEtUqU//EgekYO8ODfyODslEuCoLWO8gpSk92jZnXKKuX+KFsTXtyoA5EJ8PdrGaf8AKJtiuWjpX/hhZEKHZyzLAriCySOTH4x6ycJWQzVqWkzcJAGIlmYGqRn45tFJwj+IM+1qUhS8KwklOGVixfy1DUgVtvici1rQuYElRSQrs1UVhAAIzGba84Vt+RlVEjiLgxNsK1WeVhKTR8KUd0MyQA6iWzoKxlbJd9llWhrSlMoIQsLSsOpS2zarJ0SQcxFjf/FNtkTlAJQCkhJKcYcvqymLvtGQ4m4qmWkdrNly0zXKWQC+ENVycqmKRuhJ49vJQX3PxKYOEpNH18w5ioVNYCjnn8oJMtFSTmTrUj5QOcsEAvHRFUhoRtUAmcw336Q0y3qMoc4PMx5D5JBOThoLKpJdggCDF1f1o7Sc7pGEJBUgFnavWuZivm2VWxTyP3yMMQijByM+p/tCtIHsgivXWGEv1g67IpLEjYs2/wB+sIA5wiv3lzzhWDcgGJzC56tDxILtkecDKSIgxkElS3IY8qxbWFHdOefyEVSZepIi7umY6Dlnr0Ec77CXFvuJBlDvA4XZVHI90Fs23itl2NCKkAgePnG8HBFiAIE6dXmk/KMzfXDa0zCLOQqUPZKyyjvpvHbGvec+aTk7qjOrsyX2L/ODWywCUruV55RORw3af0p/mEbDhzgc2iWBNCUkUJMxujBIc+UO2kCMlVM5/Z1lRoH9fhpH0j+GClG7LPjSQQlQDhnTiLHoRFHw7+Gtksi+0ExZWxBZwCDmKg0Mai0XuUhpcqasZd1Bb1aITin0NG/cR754Plz5suYqXIJSpTpVLBCkkMAreoSSTszQGw/htZZc+XPSgJVLxMlITgLl8imng3OK6/LxtqsHYJmISPbSqV3iOSgS3kIy02+7xRjaSVKKhhTM7RyGqylAhJdzAUHXDKKLb6Nbxp+HlimSrRaFSR2pRnUMQRUAZHNzq5jD8K/hTZrSUlb0lpXgBYKJA7pI7wTXSsGs9629SWMnACGKcailSTooYXfY5j0jR3PbZktCUdge6kB2muQN2Q0FqaXDKqHHMeTO3x+EIlzEhCkJlpQpa5qgQBh9wJxEqzzIfKprGCv+5ZchaEIPaCZJRMc0ZSwTyfDo8dova1lVlnEypgSJcwsQtqAnIoycPHPLZIkG2oRPCigWWUwKikvgBHew0FW+bQYuXkXbV0jFyrMyVIxEBTZcq/ERMlcHzR7EqbOXiBJSBgwMSxIJIU7Z8xWNjc9ou5KycCUJCsPfn4lAscmQXFMxTnGrPEh7FIs9nWqW5AEoFWzqUQwPg5LHSGvkkoSpnJp3B1rGFXYr7xp7NTm1DsIubsm2iyv2sqYhKQod4EN45Rqr0E2YpBNkmKZQzlrZmLhnbMuTqYZKlzjjV+Wn4ggBihRxsAmuLumgcvBdNdGWOadtoxl63+uYQCWACqgnWmsUqFAuHz3OvhG7PCqrUUH8tNlhRU4CSjJOLIju/CFmfha1Sif5pPpA4RObafJRcBLT+Z78ozUBEwqRhByS+urgAcyI1y+NbCJkxRsZSVpQAFoQlQwtQ6gEpT5QyyXWqzqdAmy1M2JOJJbWo6CAmzlc2YpYWoqCQVKDk5vUwlpvk0ciXaAHiuXMmrUsDCpeIICSGOzirMIxHFlokrnK7LElNHSQ9dS5JjfSLtShIShGEDKiX8y59Y5txRIwT5ias+T+OetYrFp8IaWTf4Koyq1L+EPmkDQ/H+kDWWyLO1IGR1PwilGol3dZUrJJTiCRswfnv0iwtNuABZssPsjL4kxU2Ad4iuResFKFA4mIG7+u8ajVyDnAkgKcjz/tEiTbP9MJfw02EBMvVOupp95xIkpwAVHf9o1cjYcvjCM0hJ09RoVJar/eZb5xDUsiunhTyyOm8FWZZJLKVXpDpiU4aAlsn9cs4RgXBCxPUO+gGQEESMQJz1LfdIkItSsWFhTMJH3TnArOQFKIyqfCIt8FYMFhYZc4u7tCiigAD5V2EViLVicHIatp00i2u6YMJZTV16Dyjlbdits3ljss1ZHcT/EuZ8omouOdkQlTZOpRAq9HFBApM2an/XX0cfMGCi3TR/qzP+P/AOY6/ViTfPbJKLnmD/0x4H6RTXxwvNmTCrDTuN2awMRDuSlQYecTZtsWc1zPMfSIq5iifamfzGGWWPgCe3ozFrtq7MopXNtEkucIOqaVSygM3iLM4inKSVGbOWkalSzTq7RpLXZAv2042yxFR8nMNEru4QkYdu83k7Rnki2XhqnAorx7cS0zpcxZBCXSAWxGuEZqUw1fXTKJMm/rUhmmWhPRUyLLslaJSB+6Id2K9x4AfSM3H3BhrJRu+fmV83ii1iip1p/mmfWPTLwthSVYpymDgGYXPhieJv5VQ97yEEEpY99QEIpRvoo9dLwkV1puubOAWJ00KI7wUpRfuORhBYJKu6BprEiwXYj80UzZpTLTKdcxiAklIITXnQbtEybM7NOKZNWzOE4mJG5/SnnroDFPaLTMtGuBAyz8w9Xb3i55jKLJ2Vw4m4b8rqP3fyL65rpuiTO7WbOXaNUoUkhAO5Dd9tjTcGLmdetiXMUs2uYQpIRgUxSEgMwdIbM1DZ0aMMLqQBUqP8SvrEW13apx2Uwpzd1L8NYN35DHUaVPiL+p0aXPuv3pr/xN8TF5d96XYlsBRTZUsmOOWa7LWpYSJxrr2i6b0OwrGoRdSLRMEtQxSpIZROa1s1SK018YKjfktLLp/TeSnx8TrNnvKxkUfwb5ROk2yzaLUP4l/Vo5ErguzD2RMR+5MUPnA5lwzJQ/ZWu0AnJJIU58YDx/E44anTTdVJfc7Iu0yH/zW65eZERZt1WfGWnrSFVCRNGHwevPPWOe2KzWlCRitJUrV0JbwZjFim2Laprqzt4Qu2vJ6n/XRdNM2Fo4dQuUtEu0TQoii0zVEoOh9po4zfFnnpKparfMtBxYQUFRSeTqoo9I19sts3spiZaiMacJG42+94wNpn2lKlIllLs9WqDUEOIaLaZz5tJjwLdkbd9V+pCmXHMYgg1/dfxrnABcBo4f+JHwdmismX9Odsev3WAf4zOr3lRTdL3iXpF4f1Lubw++SVDN2MvXxhqrkwoclSWZwQC/RqesU/8AiSwKrW4zqctgdC0KL/mhiFKD5ORl5VgbpeaB/wCR9KX2C3nYQlNHL8iG6PnEGyTSHwglRo+bDVucX91cWKlqInoExKmxJUivUFqHV4Pe/DiTL/M2QlUlQJUge0l8zzGfSEb94k9PCUd2F38H2ZUSFJ6E5O2sSJklJ9qnjTfPU1gYmMmlTodukAlza998qfHw1hXz0cVBwkJpuc+W5z+xDpIGJezHyiGZ+goHoPrvEuy0Sok6NHLJPyVguTxWmgSchWmfMtFtdstJSa67chtFElYBYV5xb3aO6aD2vkIlQlHYO1sZzlN/CR8DBZdmsRyJT/FMEUonDYw8TssofcyW/wCBfC5rMqiZp8F/WGq4UR7s9Q64D8ogWO7e0TiK5aEuzqLF+kHNxJJ/z0eAf/uh4pvwdEME5q1Ecrg0nKeP5B8jAZvBs0Ck1B6pP1iRLuIj2ZvkhXyXBZdhmoynJP7yFn/viig/cdEdA33S+pUzOGLQPelEfvEfERFVdU8H2EnotEXNosNoV/ro8EqH1iBMuu0JP/UgPspb+WGsNsLL8Lh/V9ivVYZ9f2KvApPwMQrXeaZQ/Us0ADGo0SMlqGp9lP8AuNIm3lItAICJSlpcY1lSMahqAx7iNwC530jLT7FbO3mTVS1ISo4ZTDugPhAS2SQHB5wFj5spDQ4sLt+0/H+Qi3UrFNcnMJq3Uk+0rn8qQ82kfpI6xX2q67YqYEhM1mJdSSBm1Kt6xAFimolqmLBKh3QKuCSzseQLdYoos480Hllc2y5XespJIUoAjPM+FAaxBXxRK2V5f1ijmXYsqCUBS1K9kAEk82GkOtHD81CUlYAUpWFKcQKn6DR6dYbajn9FXSNrc1tHYqnpd1HAgEau3x/+JjRXTZuyAS+leZzJ6v8ACKCxhCZkmSCAmUgn95eQ+av4jGns8xKE1qTQAZnkPrFYpJG1caccEfH5+f2HTLc1MJJJoNSYlWeQ3eV7Rp0H6U/M6+QhtlsrErWz8sgP0p+Z18hFzd9gc41DoMsqmujZlXu9SGSU0j09HooaaPqT/i/IWwXe/eWKVYGmWbnQDVWmVTQGnXdKAJLgDMgkMNKF6n3U5tUtE1cwAOSAAAXagHunDt+iXr7RjO3hbzMOoSHYO/UqOqjqYgm2zsxueWV3SI01Qcs7aPnGV4oklAMxNMAUaZscmIyZT/zRpiIBabMFpYhxWm4NCOuvUCKcHVqcKy4nH6fM4uqWUrZVFAh331+MaRFlCSCpiHDpBYkZ7UprEHiW6+znTQSHDF/1BgAwbM0V0iwsV8yOz/adoVAUCUvVmq9QAIdo+TyJ8cEW/wC8aYUJSlywYOWObkuTs8Q7JxDMloEsplrlgk4VISc82OY3zzEQps8qWVGh0G0DwwLZSONJUyYucJs1S1LIUSSWIBYAuyssTAAbvE67uIlWdSVoWohLBMsuQU+9mWQcqBxUxRmXDrRMKqnPffmfBh4Ru0Ui3CW6Jsr5uNFql/mbE3/uSh7p3AHwjKiyTUZofNzFhct8KsikzJaqqbEghnFQTiNMx0qI2d5Xciajt5QZJqpP6X1G6YnJ7S2SEc0XOC5Xa/VHNJslYIISQ2wh0oHArdo2C7MPsRQ2eSO3WnTEYnuTOOEimluBl6Re3YoFBJDF+ewix/w5OwixsNjSEmmvyEcUsisF2aFE3F9j6w8JGtPAxvbT2SqLQhR5pD/B4qLTc9mIpLYnIJmYH6YlBMdeyxHFGJvO82WhISGCQ4Idy5qPCJNzWNNpmBAlJ3UoEgJGpMVt6rAtC5RQuWqWSnCtsQYuHKSQaF3BYhoj2viWbY5CuxVhXMpiYUA1B3zi1H1e6CwKS4497/Q6ieErHKDKSonfEr5GKy8rnlJBXJtE1IGaSs/OOP2HjC2oViM5SwfdWXB+kbew8XS50kqfBMAqkua7cwYZppcnNp5rK6jOV/H/AFlrItEw5Wn+YJPqIsLMtbVKSTrlTT0jna1mrZQWTbpifZUoeJiSbO+WnyeJL6fsdH7FR0B6GI0y76KBQSFZpUHDuC4pQkpGW0Y6TxNOGSn6xZWXjSaMwPWHuRzyw507pMu5MgIU+FqNmaDYA5DpBzOfWK9HHI95MPVxbZ1jvJb+H6Qd3wA5Zf5sb/tyEnyZZLqTLJ3KU/MRW2u4pC5gm9klUx3xBRd986xInXhZ1h0qroAo/CI10WJKpylY1NLUkpP6v2YWf5V91xsYznUbF9bCpVKLT+KPI4ZlkAntAWDsoirRNlWSVZ0lR2qSSVHk5rAVXKVF+2PRj9Ytbq4fTiBJVMI/VkPCFea0CWXTQ9td/InXNY+1Za+6D7A5b8vsxfTrKlKSoqAAGoow9gM9Ug1b3jUwMhMtOJZb4+EUN63oZpbJIyHzPOFVyObGsmpnfUQd43iZhYOEAkh8yTmpW6j6ZRXlUeJhBFFwexGCiqQrw1SoVoSGscz/ABLc/aMpCZalgN3yA6c0sVEA4S4IzbDEG0yimUiXK7EAI77dnVRd8qlsv7Rq7MhK8UtQfCadDkfl4RUTZOFRStRSAevSNvo4Mn4fDJPddf2Mmu7ZpPu+A+iYAq4ZivaUPAf2jTqUxLEkc4FjMK8iKL8Nx+WzPr4dLav0A+e8KeEls5IGX3zi/Fc40Um41zpbSwgVBHdY5MxVV350eBLNt7BPRafHW78zCyOFMIcrSXGVXHOhDF6xe3NLMgk4wQQAUkUYUzfNtTHrVZFS1FC0lKgWIMB7EnIHyMc88kmuDqxaPBB74r7kmVdEyepXYlDCuFRYtypURljd01FtXLwgzMbMCGcgMxy1jWXeZktaVJQpwdjUag9Yp7wth/xVUxinvyzUHQJB+ENFxfB4mu0kcU98On9g5ua1DOQvwAPwMHsdmmhNZMx3/SdhGxRf0k5zG9InyLwlEUmJ8Y5JRhfZ5SijSLloObeMV153QlaDgbEMg+e4iWpQ29YEoj7MejF0SZi+KuHJtonSJ6EftQgotCVUxBFELByUSk4aV7opGF4ksKldjLZjjKSDvz847Qqa0ZTjKzIUqSsDvmYz79xXrQRRHVDVPY8T6MjNsKZCUJMpeFaSXARUDU4knGdSCQA7BmeKK9bEqyzgQGSoO2hBrTlqK8qtGy4t4WmpQQtOCoICy2NIxEgEGgcAnkIz/EciWJCOzDJThw97FQpSohxky1rDRThoTHNxkpRGyp4UHBoRSHY4obqt2FRQcjUddR84uEzAY59tPk+rw6hZYKSDOIcCIA8exQ50Jh8fOEaBYoXHGoaxx6QX82ph3jQYRXIEvT184CFQ7FE5GdMPLvaaMpivP6xpLk4qUAErWQ/vUHnGUAEDtdpEtL+kR21yTyQxNXJI6NPvZBGIrBG5MARawsOkuDHGrVfM1RopuSYWy3xaEFxMPjFo2zzP+dhi6Sf2OyFUexRhbm44Ue7MbFo+vQ/IxcKv0nJk+Bhnx4PQxSjlW6DtFjbb4EtWFid4Wz3yhWrHYxnLRacczErKnlCi0/7ZR8JiT/xU0Irvku4KjUqnYZiFaHuK8cvX4wa33GZpExwkGmSiSRnRI2aM/LtyDKCXZSioFIUSAAElBBIcEl6co0vbrn2FYlKWmYUhYwKIJUj2k92tUvTkILOfI5RjcePmRk8JlnJmNuJRA81GDq4Ow5hdQCMSkhwdaA0igua5ZxWsz5UyYCghOImijke8dKx0qypeTgLYpZZNfdNSPA+ionKLijz9RqMmN1vT+VGXTwun9KPFSz9I1FmuZKrM6V9mpIUnGCRgVmhR2D08YEqVEP8APTccyVLSknssXeWySHauoALZbxBSbZx5skpx9psFeR7WZXGFJASoEAHEBXTI5hj70BXc4Zy5H75LeDxKXZxKCkJGBTBSVPjBzdIDAYu6wDgHEC8Q7feKUTkyi4WsYk0YEerZHyjTx+UThlvizK3dLn/nxKUorEuakKZIZQfZsiPjGl/FPhpJKLZLSxGEL6H2SejEeEFRZcUx1FWgYLWBsKJIeLmfdgMpSVLIThIYmjZt3iYznFdF8klNriuKZzIq3am8SbKaHLOK+d3SQSe6pnzpEywB0ljrr0EcE17R5Uo7eGdSUk8ojzYmYXhqpMe3ZGiotM5tTGW4ltg7Ny/cWlfgCyv+JMbedYgRlFDevC5mAgH6dIpGS8hryWHERTeNgQVEAow94EOmYNW1BoeYVHI+I04EYSolRIJ7uFiwph0ZKUfzRezJtrsKShUiYtADJmS1KBw6JUUghQGjhxvGIva8FTVuU4dkjFTU1NVEmpJqYpBUqGS5uysmOTTOLeVawkB1OdaREsV2rUXYgDcQaddatoPB1YpzhzFk6Vb0qyUIkCdGcmWA84QGYnIn76xOUUd8NfJfxI0/aQuKM7LvaYPaAPpEmXfadQRC7Tshr8b7dF0FwpXFfKt6TkoQcTontZ2LLGS4ZJTMiFe8zuPBQuId6KdAHMQyirI6uTeKVES6bqM0klwkM5Ackn2UJGqix6AEmgjRC5ZKe6rsEHZfbLUP3loYA9Awix4Rl9klEwICihOMAhxjmFQBI1aWhIH7xiBfdpVjA7OWuZNJUAoAISgFnIyzCs6ADnFIpXwfMtlXfPDhlhwKNiYKxAp1XLX7yRqCyk67wtzXhi/ZrPeAodx9RGms86bOJkTRLRMT/llAHZqWli42UygFNRSSdoxtvsZlziE91u8kba4fCqfCKOKZ0aTUywzv6l8oQykDstpExAUNc+R1EKTEHFH1sZ2rQTDG24BtL9oj30tMR4UUPJvWMpcMiXMnYZoUpASSQlWE6AVYtU7RppFw2VKsUudapR6S1+oKT6QrVo4dRrMUW8c2am1yF46qUQqozZjWjvEqxAAMpQSOagIy6rCpaC1rJCKBKwpK1a0YKHrGVvC+0yUklSDMdsGJSldSWwjXyiKwOXk8KWTGn7L+x1GbapCTWajzJPwimvO+lJxIs60FEyisSAClJoWUdwSWb3eccul8Xzu0UaACoSwYcjvG7lzCpCVUDgZBOz1o+sUjg2O2yM8iaqj0ue5MwKSJqmTNKFLUCEuN094pLagAmhzifxRxNKHZ4EJQUpUASD7Ki4SjVQHk+8RDYgcxiprURX2qSoFwkECjctgdByhnCMuycZOPRW2rjEAOVLfaiB8z6RXzOL1qLYaNqST5n4tEXiiTiUhVAE5pYAjn/upFNJJKxry8RGeOCXQ7yT95pbZJTLwAICVrfEoFR1d9ACB1flFrYlOmgLPp0EQLxtZmlLEADev2RvFjdeIIORrm/Ic48fLLdPgm1Z1NoVucMCocI9eyJ7FDVEQ7s4Xso1hAFMRZ1iSrMA+Aif2UKZPONYShm3HLPuDyiDP4ZQchltGqEsQ0yhG3DIw8/g9B92Ka2cFDQR002cQKZZ+UbeMmcdtPCR0rFRauHFD3T5R26ddoOYiJOuUHMA+EFZOR7OFzboIgGFaMiRHZrZwqkv3RFFbuCRoIpuiw/I5wi85g2Ph9Ieb0xUUnaNBbuEVJ2igtd1qQcoEmh/WyVW463+GtyptktUszCj9jKVQOThK5Z10KR5xVcXWCXInKRMSpcxUrspSgcNUKWFBxkTilltQRFb+HnExs6wzujE4GapSwO0A3KClMwDbFG2tnDibRKBw47OqoWFPVqKSouQpixdwRQ5AwId9nNN07MRdwmIRY0KICkLUkoYu3fW5G4SrOlCkVis4m/wCpB3Uv/wC1f1MX3+EyrOVrKJndIAUtaCVsQQhASS2IgCrFoy97zHnMS5lhlH/e5Wv/AJqUPCLWrDDnkg2S29lMIPsKPkd4tzMEZ9acRh6bMrn5wk15PV02slijtatGouG3JRMUVlnAA83+kayz25C8lA+McwFnVuYNKkKhTlzv1ZuR1MTAHjD8UWJJm4kzEKKleyFBxyZ6ikVapSyGKlNsSfrEVVwBRpSCnRD06FVYSgEnX+8aT/xElpACZa1MAKsB84zyeF1n3i3MH6xbXVw1LSQVgzGyGnlrBck+zbC2u3iadOBVhCE5JapPwESjbVOHIKjRL7n4tU+EFlXSg5d0+Xk0EPDxoQrERk9W8DEpSiMkiVIs4OeEn/cAo+UHn3HZjh/ZJd64XHkzNv5wOXYJqKhIVQat8Yky5qwWVLVlmGLfWOaTNUSrm8EyFEdmZgfUEKAb1iVZeDlpBAWSHzA5CJv+JJBqFJbkWixstqxjFjIBypyFco5WkmBxRfJMESoQJMKBHpHKGxwnawMmExQAhTCGEAhWjGEjxTtDgBDgqMEHgjwAhxPOGgwAnlAbQwyxBMMITAoNgFSngEyxvE3BHimNRrKS03KlQqAeojP3twUJg7tI3ZlwMyRGY1nFLz4Vn2dQmICnQXCkjI70g93capSClXayFH2uxwmWTuZS2wn90gco7CqzCKm8eD7LP/zJKSdwGPmljDWvJjlV58UpUXlmZMmVaZNwjA9HloRQK/3EkjSM2pRy1MdZtP4WWR+6ZieWN/iHhtn/AA5lILod9zn6xaM4pDI57dt0FsSgxOm3WJou7lG7PCigrQjZviYT/wDnlAvUcxCylZVSSMXKu99B46QeVd4J6NkHz55co1aLiD89d/GJcq5SNISw7jJSrqz7g5VPqBEyVcpOjDo39Y1qLnb3YkSbuI0hXMWzKyrhOtfOJsi5wNDGoRZAOUTEWYNCbgORnbNc8WMi6esWyEJH1gwVtCvkFlWLsI5RIRY9DlE9BB5w9QG0LQpB/wAISrNKVQaRcSQD3NdGiYEj+5iTIRSNQpRIEEU+gfp8axHC4Mgx0EQgRCFEJihMUKEV949jhD5x7BGMLHkwr8oUGDYREiHQ16wpXtAsw+FSl4EJrDV/vzh6VHpAdjII0IE/3jyevpHgka1jKzWNJG4hq8qB/vnBFJh3jBNYHB9iGqkbuesSBlDkg7QobAJkchC/l4NlmIKlUHk1kX8ryhv5TlWJqj4eEDJAMbkNkNdhH6YGbCBy6RPLZw0zBAbaRrIH5cjL+seZWoPoYlKmeEKlLxNWayKjwg4kQbsd4ebOOkGzWDRJAggQNoTsVUyPUQ8vqnyb5xlZrEw/f3nBkyx1gKZyf75wZKxpDUawjdM4LJZshEcKdniRZ1kDxg0xbM00EQqkClGpHSCmkPZIcox4EQw5Q2eWNIVsIYKj2OBpyggEFWGxVTHLawwhWkGAh0bs1gieghyUw9MeOvKMGxEywIXBCpHwhwFYDNYkKFx4R4CBuCOCnhcMKYehMCwnkgR7F1h6oaYNmsRjTWH4oTCNoao1jWaxpMMIOkKIcBGs1gyP6wNYprEhUeVLr4Rm7NZHSIUZUgxSH++kOCPvxibDYxCi0PQDnpBUpaECneDRrFCwzfWHBf39IBaJhGUOCzDJGsdNmjb0hirMDWoO4PnyMMxVMHkohhbBplKehpsYlSFlqs/XlCswPKLGxoBQCwc5wbo3Z//Z"/>
          <p:cNvSpPr>
            <a:spLocks noChangeAspect="1" noChangeArrowheads="1"/>
          </p:cNvSpPr>
          <p:nvPr/>
        </p:nvSpPr>
        <p:spPr bwMode="auto">
          <a:xfrm>
            <a:off x="269875" y="-71437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www.getherback.com/Images/want-ex-girlfriend-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17" y="2667000"/>
            <a:ext cx="3885110" cy="385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Cashier’s, Teller’s, and Certified Checks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Remitter has no right to stop payment; bank is the drawer.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The drawer (bank) could stop payment.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Problem 163, p. 497</a:t>
            </a:r>
          </a:p>
          <a:p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AutoShape 2" descr="data:image/jpg;base64,/9j/4AAQSkZJRgABAQAAAQABAAD/2wCEAAkGBhQSERUUExQWFRQWGBgaGBgXGBgfHBwaHhwcGBwcGh0aHSYeFxojGhcXHy8gJScpLCwsFx4xNTAqNSYrLCkBCQoKDgwOGg8PGiwkHyQsLCwsLC0sLCwsLCwsKSwsLCwsLCwsLCwsLCwsLCwsLCwsLCwsLCksLCwsLCwsLCwsLP/AABEIALwBDAMBIgACEQEDEQH/xAAcAAABBQEBAQAAAAAAAAAAAAADAQIEBQYHAAj/xABFEAABAgMGAwUGAwYFAgcBAAABAhEAAyEEBRIxQVEGYXETIoGRoTJCscHR8AcUUiNygpLh8RUzQ2KiNMIXJFNjsrPSFv/EABoBAAMBAQEBAAAAAAAAAAAAAAECAwAEBQb/xAAxEQACAgEEAQEGBAYDAAAAAAAAAQIRAwQSITFBEyJRYXGRoQWxwdEyQlKB4fAUFST/2gAMAwEAAhEDEQA/AOUyJhoVchnEwzhQjMaZ+PSK2UrxpC9pqczHWsaEmm1ZPl2hTtptz+sSuxK0ine1TTzA3islKJiVImKqE1Vy6sB8vGNwjnaGlbk0NM3+e0BNQ5r9fpEldlUglK2BcuHBypuaiCL7NiRjCsVHAAwsN9yT6Qs+uBkV8yzAFiXyqIIkpQAQynf3tv1AVFd4W1sE+1kW1BbPoK0gcuUDnQZ4XYHxiSSY4b82pQpqC+Z5+WUJMttMLuksWpQ9Wy5RGmS8lBQpsawjOsdorM1J/p91iMoWMiUuU4zAbQuPAQGZIUQ7vsN/6Q6bOQkuA/MOD6xHFoJzIbY/CI0xiXKtCwAHKX1d+XUZGENsJIJLGB2q0Yj3EskBmD0HjzPrAkJJFD4RqRi0/MFsLOPdJOR2cRc2biCYpCJeJGEEe1hBcaYvaCdw8ZuXaAxSa7CueuEwObOS9MQ8R9mCkLR9H3R+I1mRJQmctAmlh2cpJLPuzimpc5eEFvi5rLekor7cYAkjFKKcgoK71SVANkaByWBj57sk8uk6oUCKJoaM5aopkX9Y2KuOpqu0CQkdqBjrhDAAAM+FPgI6IqTF3UV3E3C9mkzpstFoUqW7pVh7yalwoKbEMmIZ3iok3GucSlDiUKuojfC7DWlR05RZWiyptU0Au5YKXicFw1PvQRbosfYzChDFLABWRIbaKvhDudK0Zm1yuxHZjD2feDgMpRAcFTmgxPQHSKOWlSmDkDTatXO8bW9ZaFpVUhQFA1DFAiyhTCbQApxGWXOEUPIFieUPGmhYTXkqbQxcYn57ZZdYiSbQkFyl+Wh+6Rp7XLNlISoBSaqQCPdVk+VSCxHrGbnIxKJ7qa5Bt+sGUdzKbxBag7nI5s48odbbeZqipRJLAVbIBtq5DnSBzJegZ+UCMyjMIbakavIwgaRIn2ZUiYAoB2SrMKBcBQqktr4QFJG7CLS/bIkTB2S+1QpCFYmAdRSMQwj2WUCG5QKRkwEqdKYlSSVF6A0cnTYN8IAO+ToaADpod4aLOTUNDQA+x+/WA0ht1iT5neIoznL75Q1WkIlNfrCkPEJRRrFlrKTtGruC1yESv2svEoklwmUaMP1JJ0NIzUoILBRbOukWVnDg4S4f5CIdPgzXHJWs5pTaCoYM7ffzgKSoQ5cvCpi4oDXch49K+CcuQ01bhwWNQQ+mnhEy7LNjmJCpiJbh8SyQAdHYEs4z5vEKZKAQGPe1DeRB+84WVKByVVsvlEZLyJRtLxticEuS8uYE4wZqWdb5g+8CxKXI2ziBxRZpUpYly2IAxOlTqqB3V5pdJBqM30isu2WEnvJC8nBevzEbiy/h/YJmH/zeFakApQELFSgKqWLN3nzNN4ipUZJM5zaF4g5bz+EPQUlk92n72XwiZe1lkylqCFhaApSQUg11dlMoA/LOKpcwYqM3j5RZRsxKTZzmDvzy6axGmSySWqRmOfyhSXqoAcg/3/eGzlBJDMDq7/CCsSNYxcg1d8soFgJNM4nS57pNSC2QGfSIKJbnlvtB9NDJsnoCgSSUga6emsPs04pmJWhVUlw7Z9CGhmSKoJBcIWxq1X5mtdngYUlwwI3GTGJSxIxaTrrnWpUyYUKxqWcIQlOEqPewJBUDWpAS7NEKySUuy3BZQOLCAFOwfFkBR3rEuxdoFHs1kEEKC1OyebkFnHQU1pG14Z4STbpSSpczuI7u6asW5Uo8ZQS7ClaLXgvhSzTwELtqTMJw9mlICqDIYiQoNkQ4Ijey/wALbvZjJxEtUqU//EgekYO8ODfyODslEuCoLWO8gpSk92jZnXKKuX+KFsTXtyoA5EJ8PdrGaf8AKJtiuWjpX/hhZEKHZyzLAriCySOTH4x6ycJWQzVqWkzcJAGIlmYGqRn45tFJwj+IM+1qUhS8KwklOGVixfy1DUgVtvici1rQuYElRSQrs1UVhAAIzGba84Vt+RlVEjiLgxNsK1WeVhKTR8KUd0MyQA6iWzoKxlbJd9llWhrSlMoIQsLSsOpS2zarJ0SQcxFjf/FNtkTlAJQCkhJKcYcvqymLvtGQ4m4qmWkdrNly0zXKWQC+ENVycqmKRuhJ49vJQX3PxKYOEpNH18w5ioVNYCjnn8oJMtFSTmTrUj5QOcsEAvHRFUhoRtUAmcw336Q0y3qMoc4PMx5D5JBOThoLKpJdggCDF1f1o7Sc7pGEJBUgFnavWuZivm2VWxTyP3yMMQijByM+p/tCtIHsgivXWGEv1g67IpLEjYs2/wB+sIA5wiv3lzzhWDcgGJzC56tDxILtkecDKSIgxkElS3IY8qxbWFHdOefyEVSZepIi7umY6Dlnr0Ec77CXFvuJBlDvA4XZVHI90Fs23itl2NCKkAgePnG8HBFiAIE6dXmk/KMzfXDa0zCLOQqUPZKyyjvpvHbGvec+aTk7qjOrsyX2L/ODWywCUruV55RORw3af0p/mEbDhzgc2iWBNCUkUJMxujBIc+UO2kCMlVM5/Z1lRoH9fhpH0j+GClG7LPjSQQlQDhnTiLHoRFHw7+Gtksi+0ExZWxBZwCDmKg0Mai0XuUhpcqasZd1Bb1aITin0NG/cR754Plz5suYqXIJSpTpVLBCkkMAreoSSTszQGw/htZZc+XPSgJVLxMlITgLl8imng3OK6/LxtqsHYJmISPbSqV3iOSgS3kIy02+7xRjaSVKKhhTM7RyGqylAhJdzAUHXDKKLb6Nbxp+HlimSrRaFSR2pRnUMQRUAZHNzq5jD8K/hTZrSUlb0lpXgBYKJA7pI7wTXSsGs9629SWMnACGKcailSTooYXfY5j0jR3PbZktCUdge6kB2muQN2Q0FqaXDKqHHMeTO3x+EIlzEhCkJlpQpa5qgQBh9wJxEqzzIfKprGCv+5ZchaEIPaCZJRMc0ZSwTyfDo8dova1lVlnEypgSJcwsQtqAnIoycPHPLZIkG2oRPCigWWUwKikvgBHew0FW+bQYuXkXbV0jFyrMyVIxEBTZcq/ERMlcHzR7EqbOXiBJSBgwMSxIJIU7Z8xWNjc9ou5KycCUJCsPfn4lAscmQXFMxTnGrPEh7FIs9nWqW5AEoFWzqUQwPg5LHSGvkkoSpnJp3B1rGFXYr7xp7NTm1DsIubsm2iyv2sqYhKQod4EN45Rqr0E2YpBNkmKZQzlrZmLhnbMuTqYZKlzjjV+Wn4ggBihRxsAmuLumgcvBdNdGWOadtoxl63+uYQCWACqgnWmsUqFAuHz3OvhG7PCqrUUH8tNlhRU4CSjJOLIju/CFmfha1Sif5pPpA4RObafJRcBLT+Z78ozUBEwqRhByS+urgAcyI1y+NbCJkxRsZSVpQAFoQlQwtQ6gEpT5QyyXWqzqdAmy1M2JOJJbWo6CAmzlc2YpYWoqCQVKDk5vUwlpvk0ciXaAHiuXMmrUsDCpeIICSGOzirMIxHFlokrnK7LElNHSQ9dS5JjfSLtShIShGEDKiX8y59Y5txRIwT5ias+T+OetYrFp8IaWTf4Koyq1L+EPmkDQ/H+kDWWyLO1IGR1PwilGol3dZUrJJTiCRswfnv0iwtNuABZssPsjL4kxU2Ad4iuResFKFA4mIG7+u8ajVyDnAkgKcjz/tEiTbP9MJfw02EBMvVOupp95xIkpwAVHf9o1cjYcvjCM0hJ09RoVJar/eZb5xDUsiunhTyyOm8FWZZJLKVXpDpiU4aAlsn9cs4RgXBCxPUO+gGQEESMQJz1LfdIkItSsWFhTMJH3TnArOQFKIyqfCIt8FYMFhYZc4u7tCiigAD5V2EViLVicHIatp00i2u6YMJZTV16Dyjlbdits3ljss1ZHcT/EuZ8omouOdkQlTZOpRAq9HFBApM2an/XX0cfMGCi3TR/qzP+P/AOY6/ViTfPbJKLnmD/0x4H6RTXxwvNmTCrDTuN2awMRDuSlQYecTZtsWc1zPMfSIq5iifamfzGGWWPgCe3ozFrtq7MopXNtEkucIOqaVSygM3iLM4inKSVGbOWkalSzTq7RpLXZAv2042yxFR8nMNEru4QkYdu83k7Rnki2XhqnAorx7cS0zpcxZBCXSAWxGuEZqUw1fXTKJMm/rUhmmWhPRUyLLslaJSB+6Id2K9x4AfSM3H3BhrJRu+fmV83ii1iip1p/mmfWPTLwthSVYpymDgGYXPhieJv5VQ97yEEEpY99QEIpRvoo9dLwkV1puubOAWJ00KI7wUpRfuORhBYJKu6BprEiwXYj80UzZpTLTKdcxiAklIITXnQbtEybM7NOKZNWzOE4mJG5/SnnroDFPaLTMtGuBAyz8w9Xb3i55jKLJ2Vw4m4b8rqP3fyL65rpuiTO7WbOXaNUoUkhAO5Dd9tjTcGLmdetiXMUs2uYQpIRgUxSEgMwdIbM1DZ0aMMLqQBUqP8SvrEW13apx2Uwpzd1L8NYN35DHUaVPiL+p0aXPuv3pr/xN8TF5d96XYlsBRTZUsmOOWa7LWpYSJxrr2i6b0OwrGoRdSLRMEtQxSpIZROa1s1SK018YKjfktLLp/TeSnx8TrNnvKxkUfwb5ROk2yzaLUP4l/Vo5ErguzD2RMR+5MUPnA5lwzJQ/ZWu0AnJJIU58YDx/E44anTTdVJfc7Iu0yH/zW65eZERZt1WfGWnrSFVCRNGHwevPPWOe2KzWlCRitJUrV0JbwZjFim2Laprqzt4Qu2vJ6n/XRdNM2Fo4dQuUtEu0TQoii0zVEoOh9po4zfFnnpKparfMtBxYQUFRSeTqoo9I19sts3spiZaiMacJG42+94wNpn2lKlIllLs9WqDUEOIaLaZz5tJjwLdkbd9V+pCmXHMYgg1/dfxrnABcBo4f+JHwdmismX9Odsev3WAf4zOr3lRTdL3iXpF4f1Lubw++SVDN2MvXxhqrkwoclSWZwQC/RqesU/8AiSwKrW4zqctgdC0KL/mhiFKD5ORl5VgbpeaB/wCR9KX2C3nYQlNHL8iG6PnEGyTSHwglRo+bDVucX91cWKlqInoExKmxJUivUFqHV4Pe/DiTL/M2QlUlQJUge0l8zzGfSEb94k9PCUd2F38H2ZUSFJ6E5O2sSJklJ9qnjTfPU1gYmMmlTodukAlza998qfHw1hXz0cVBwkJpuc+W5z+xDpIGJezHyiGZ+goHoPrvEuy0Sok6NHLJPyVguTxWmgSchWmfMtFtdstJSa67chtFElYBYV5xb3aO6aD2vkIlQlHYO1sZzlN/CR8DBZdmsRyJT/FMEUonDYw8TssofcyW/wCBfC5rMqiZp8F/WGq4UR7s9Q64D8ogWO7e0TiK5aEuzqLF+kHNxJJ/z0eAf/uh4pvwdEME5q1Ecrg0nKeP5B8jAZvBs0Ck1B6pP1iRLuIj2ZvkhXyXBZdhmoynJP7yFn/viig/cdEdA33S+pUzOGLQPelEfvEfERFVdU8H2EnotEXNosNoV/ro8EqH1iBMuu0JP/UgPspb+WGsNsLL8Lh/V9ivVYZ9f2KvApPwMQrXeaZQ/Us0ADGo0SMlqGp9lP8AuNIm3lItAICJSlpcY1lSMahqAx7iNwC530jLT7FbO3mTVS1ISo4ZTDugPhAS2SQHB5wFj5spDQ4sLt+0/H+Qi3UrFNcnMJq3Uk+0rn8qQ82kfpI6xX2q67YqYEhM1mJdSSBm1Kt6xAFimolqmLBKh3QKuCSzseQLdYoos480Hllc2y5XespJIUoAjPM+FAaxBXxRK2V5f1ijmXYsqCUBS1K9kAEk82GkOtHD81CUlYAUpWFKcQKn6DR6dYbajn9FXSNrc1tHYqnpd1HAgEau3x/+JjRXTZuyAS+leZzJ6v8ACKCxhCZkmSCAmUgn95eQ+av4jGns8xKE1qTQAZnkPrFYpJG1caccEfH5+f2HTLc1MJJJoNSYlWeQ3eV7Rp0H6U/M6+QhtlsrErWz8sgP0p+Z18hFzd9gc41DoMsqmujZlXu9SGSU0j09HooaaPqT/i/IWwXe/eWKVYGmWbnQDVWmVTQGnXdKAJLgDMgkMNKF6n3U5tUtE1cwAOSAAAXagHunDt+iXr7RjO3hbzMOoSHYO/UqOqjqYgm2zsxueWV3SI01Qcs7aPnGV4oklAMxNMAUaZscmIyZT/zRpiIBabMFpYhxWm4NCOuvUCKcHVqcKy4nH6fM4uqWUrZVFAh331+MaRFlCSCpiHDpBYkZ7UprEHiW6+znTQSHDF/1BgAwbM0V0iwsV8yOz/adoVAUCUvVmq9QAIdo+TyJ8cEW/wC8aYUJSlywYOWObkuTs8Q7JxDMloEsplrlgk4VISc82OY3zzEQps8qWVGh0G0DwwLZSONJUyYucJs1S1LIUSSWIBYAuyssTAAbvE67uIlWdSVoWohLBMsuQU+9mWQcqBxUxRmXDrRMKqnPffmfBh4Ru0Ui3CW6Jsr5uNFql/mbE3/uSh7p3AHwjKiyTUZofNzFhct8KsikzJaqqbEghnFQTiNMx0qI2d5Xciajt5QZJqpP6X1G6YnJ7S2SEc0XOC5Xa/VHNJslYIISQ2wh0oHArdo2C7MPsRQ2eSO3WnTEYnuTOOEimluBl6Re3YoFBJDF+ewix/w5OwixsNjSEmmvyEcUsisF2aFE3F9j6w8JGtPAxvbT2SqLQhR5pD/B4qLTc9mIpLYnIJmYH6YlBMdeyxHFGJvO82WhISGCQ4Idy5qPCJNzWNNpmBAlJ3UoEgJGpMVt6rAtC5RQuWqWSnCtsQYuHKSQaF3BYhoj2viWbY5CuxVhXMpiYUA1B3zi1H1e6CwKS4497/Q6ieErHKDKSonfEr5GKy8rnlJBXJtE1IGaSs/OOP2HjC2oViM5SwfdWXB+kbew8XS50kqfBMAqkua7cwYZppcnNp5rK6jOV/H/AFlrItEw5Wn+YJPqIsLMtbVKSTrlTT0jna1mrZQWTbpifZUoeJiSbO+WnyeJL6fsdH7FR0B6GI0y76KBQSFZpUHDuC4pQkpGW0Y6TxNOGSn6xZWXjSaMwPWHuRzyw507pMu5MgIU+FqNmaDYA5DpBzOfWK9HHI95MPVxbZ1jvJb+H6Qd3wA5Zf5sb/tyEnyZZLqTLJ3KU/MRW2u4pC5gm9klUx3xBRd986xInXhZ1h0qroAo/CI10WJKpylY1NLUkpP6v2YWf5V91xsYznUbF9bCpVKLT+KPI4ZlkAntAWDsoirRNlWSVZ0lR2qSSVHk5rAVXKVF+2PRj9Ytbq4fTiBJVMI/VkPCFea0CWXTQ9td/InXNY+1Za+6D7A5b8vsxfTrKlKSoqAAGoow9gM9Ug1b3jUwMhMtOJZb4+EUN63oZpbJIyHzPOFVyObGsmpnfUQd43iZhYOEAkh8yTmpW6j6ZRXlUeJhBFFwexGCiqQrw1SoVoSGscz/ABLc/aMpCZalgN3yA6c0sVEA4S4IzbDEG0yimUiXK7EAI77dnVRd8qlsv7Rq7MhK8UtQfCadDkfl4RUTZOFRStRSAevSNvo4Mn4fDJPddf2Mmu7ZpPu+A+iYAq4ZivaUPAf2jTqUxLEkc4FjMK8iKL8Nx+WzPr4dLav0A+e8KeEls5IGX3zi/Fc40Um41zpbSwgVBHdY5MxVV350eBLNt7BPRafHW78zCyOFMIcrSXGVXHOhDF6xe3NLMgk4wQQAUkUYUzfNtTHrVZFS1FC0lKgWIMB7EnIHyMc88kmuDqxaPBB74r7kmVdEyepXYlDCuFRYtypURljd01FtXLwgzMbMCGcgMxy1jWXeZktaVJQpwdjUag9Yp7wth/xVUxinvyzUHQJB+ENFxfB4mu0kcU98On9g5ua1DOQvwAPwMHsdmmhNZMx3/SdhGxRf0k5zG9InyLwlEUmJ8Y5JRhfZ5SijSLloObeMV153QlaDgbEMg+e4iWpQ29YEoj7MejF0SZi+KuHJtonSJ6EftQgotCVUxBFELByUSk4aV7opGF4ksKldjLZjjKSDvz847Qqa0ZTjKzIUqSsDvmYz79xXrQRRHVDVPY8T6MjNsKZCUJMpeFaSXARUDU4knGdSCQA7BmeKK9bEqyzgQGSoO2hBrTlqK8qtGy4t4WmpQQtOCoICy2NIxEgEGgcAnkIz/EciWJCOzDJThw97FQpSohxky1rDRThoTHNxkpRGyp4UHBoRSHY4obqt2FRQcjUddR84uEzAY59tPk+rw6hZYKSDOIcCIA8exQ50Jh8fOEaBYoXHGoaxx6QX82ph3jQYRXIEvT184CFQ7FE5GdMPLvaaMpivP6xpLk4qUAErWQ/vUHnGUAEDtdpEtL+kR21yTyQxNXJI6NPvZBGIrBG5MARawsOkuDHGrVfM1RopuSYWy3xaEFxMPjFo2zzP+dhi6Sf2OyFUexRhbm44Ue7MbFo+vQ/IxcKv0nJk+Bhnx4PQxSjlW6DtFjbb4EtWFid4Wz3yhWrHYxnLRacczErKnlCi0/7ZR8JiT/xU0Irvku4KjUqnYZiFaHuK8cvX4wa33GZpExwkGmSiSRnRI2aM/LtyDKCXZSioFIUSAAElBBIcEl6co0vbrn2FYlKWmYUhYwKIJUj2k92tUvTkILOfI5RjcePmRk8JlnJmNuJRA81GDq4Ow5hdQCMSkhwdaA0igua5ZxWsz5UyYCghOImijke8dKx0qypeTgLYpZZNfdNSPA+ionKLijz9RqMmN1vT+VGXTwun9KPFSz9I1FmuZKrM6V9mpIUnGCRgVmhR2D08YEqVEP8APTccyVLSknssXeWySHauoALZbxBSbZx5skpx9psFeR7WZXGFJASoEAHEBXTI5hj70BXc4Zy5H75LeDxKXZxKCkJGBTBSVPjBzdIDAYu6wDgHEC8Q7feKUTkyi4WsYk0YEerZHyjTx+UThlvizK3dLn/nxKUorEuakKZIZQfZsiPjGl/FPhpJKLZLSxGEL6H2SejEeEFRZcUx1FWgYLWBsKJIeLmfdgMpSVLIThIYmjZt3iYznFdF8klNriuKZzIq3am8SbKaHLOK+d3SQSe6pnzpEywB0ljrr0EcE17R5Uo7eGdSUk8ojzYmYXhqpMe3ZGiotM5tTGW4ltg7Ny/cWlfgCyv+JMbedYgRlFDevC5mAgH6dIpGS8hryWHERTeNgQVEAow94EOmYNW1BoeYVHI+I04EYSolRIJ7uFiwph0ZKUfzRezJtrsKShUiYtADJmS1KBw6JUUghQGjhxvGIva8FTVuU4dkjFTU1NVEmpJqYpBUqGS5uysmOTTOLeVawkB1OdaREsV2rUXYgDcQaddatoPB1YpzhzFk6Vb0qyUIkCdGcmWA84QGYnIn76xOUUd8NfJfxI0/aQuKM7LvaYPaAPpEmXfadQRC7Tshr8b7dF0FwpXFfKt6TkoQcTontZ2LLGS4ZJTMiFe8zuPBQuId6KdAHMQyirI6uTeKVES6bqM0klwkM5Ackn2UJGqix6AEmgjRC5ZKe6rsEHZfbLUP3loYA9Awix4Rl9klEwICihOMAhxjmFQBI1aWhIH7xiBfdpVjA7OWuZNJUAoAISgFnIyzCs6ADnFIpXwfMtlXfPDhlhwKNiYKxAp1XLX7yRqCyk67wtzXhi/ZrPeAodx9RGms86bOJkTRLRMT/llAHZqWli42UygFNRSSdoxtvsZlziE91u8kba4fCqfCKOKZ0aTUywzv6l8oQykDstpExAUNc+R1EKTEHFH1sZ2rQTDG24BtL9oj30tMR4UUPJvWMpcMiXMnYZoUpASSQlWE6AVYtU7RppFw2VKsUudapR6S1+oKT6QrVo4dRrMUW8c2am1yF46qUQqozZjWjvEqxAAMpQSOagIy6rCpaC1rJCKBKwpK1a0YKHrGVvC+0yUklSDMdsGJSldSWwjXyiKwOXk8KWTGn7L+x1GbapCTWajzJPwimvO+lJxIs60FEyisSAClJoWUdwSWb3eccul8Xzu0UaACoSwYcjvG7lzCpCVUDgZBOz1o+sUjg2O2yM8iaqj0ue5MwKSJqmTNKFLUCEuN094pLagAmhzifxRxNKHZ4EJQUpUASD7Ki4SjVQHk+8RDYgcxiprURX2qSoFwkECjctgdByhnCMuycZOPRW2rjEAOVLfaiB8z6RXzOL1qLYaNqST5n4tEXiiTiUhVAE5pYAjn/upFNJJKxry8RGeOCXQ7yT95pbZJTLwAICVrfEoFR1d9ACB1flFrYlOmgLPp0EQLxtZmlLEADev2RvFjdeIIORrm/Ic48fLLdPgm1Z1NoVucMCocI9eyJ7FDVEQ7s4Xso1hAFMRZ1iSrMA+Aif2UKZPONYShm3HLPuDyiDP4ZQchltGqEsQ0yhG3DIw8/g9B92Ka2cFDQR002cQKZZ+UbeMmcdtPCR0rFRauHFD3T5R26ddoOYiJOuUHMA+EFZOR7OFzboIgGFaMiRHZrZwqkv3RFFbuCRoIpuiw/I5wi85g2Ph9Ieb0xUUnaNBbuEVJ2igtd1qQcoEmh/WyVW463+GtyptktUszCj9jKVQOThK5Z10KR5xVcXWCXInKRMSpcxUrspSgcNUKWFBxkTilltQRFb+HnExs6wzujE4GapSwO0A3KClMwDbFG2tnDibRKBw47OqoWFPVqKSouQpixdwRQ5AwId9nNN07MRdwmIRY0KICkLUkoYu3fW5G4SrOlCkVis4m/wCpB3Uv/wC1f1MX3+EyrOVrKJndIAUtaCVsQQhASS2IgCrFoy97zHnMS5lhlH/e5Wv/AJqUPCLWrDDnkg2S29lMIPsKPkd4tzMEZ9acRh6bMrn5wk15PV02slijtatGouG3JRMUVlnAA83+kayz25C8lA+McwFnVuYNKkKhTlzv1ZuR1MTAHjD8UWJJm4kzEKKleyFBxyZ6ikVapSyGKlNsSfrEVVwBRpSCnRD06FVYSgEnX+8aT/xElpACZa1MAKsB84zyeF1n3i3MH6xbXVw1LSQVgzGyGnlrBck+zbC2u3iadOBVhCE5JapPwESjbVOHIKjRL7n4tU+EFlXSg5d0+Xk0EPDxoQrERk9W8DEpSiMkiVIs4OeEn/cAo+UHn3HZjh/ZJd64XHkzNv5wOXYJqKhIVQat8Yky5qwWVLVlmGLfWOaTNUSrm8EyFEdmZgfUEKAb1iVZeDlpBAWSHzA5CJv+JJBqFJbkWixstqxjFjIBypyFco5WkmBxRfJMESoQJMKBHpHKGxwnawMmExQAhTCGEAhWjGEjxTtDgBDgqMEHgjwAhxPOGgwAnlAbQwyxBMMITAoNgFSngEyxvE3BHimNRrKS03KlQqAeojP3twUJg7tI3ZlwMyRGY1nFLz4Vn2dQmICnQXCkjI70g93capSClXayFH2uxwmWTuZS2wn90gco7CqzCKm8eD7LP/zJKSdwGPmljDWvJjlV58UpUXlmZMmVaZNwjA9HloRQK/3EkjSM2pRy1MdZtP4WWR+6ZieWN/iHhtn/AA5lILod9zn6xaM4pDI57dt0FsSgxOm3WJou7lG7PCigrQjZviYT/wDnlAvUcxCylZVSSMXKu99B46QeVd4J6NkHz55co1aLiD89d/GJcq5SNISw7jJSrqz7g5VPqBEyVcpOjDo39Y1qLnb3YkSbuI0hXMWzKyrhOtfOJsi5wNDGoRZAOUTEWYNCbgORnbNc8WMi6esWyEJH1gwVtCvkFlWLsI5RIRY9DlE9BB5w9QG0LQpB/wAISrNKVQaRcSQD3NdGiYEj+5iTIRSNQpRIEEU+gfp8axHC4Mgx0EQgRCFEJihMUKEV949jhD5x7BGMLHkwr8oUGDYREiHQ16wpXtAsw+FSl4EJrDV/vzh6VHpAdjII0IE/3jyevpHgka1jKzWNJG4hq8qB/vnBFJh3jBNYHB9iGqkbuesSBlDkg7QobAJkchC/l4NlmIKlUHk1kX8ryhv5TlWJqj4eEDJAMbkNkNdhH6YGbCBy6RPLZw0zBAbaRrIH5cjL+seZWoPoYlKmeEKlLxNWayKjwg4kQbsd4ebOOkGzWDRJAggQNoTsVUyPUQ8vqnyb5xlZrEw/f3nBkyx1gKZyf75wZKxpDUawjdM4LJZshEcKdniRZ1kDxg0xbM00EQqkClGpHSCmkPZIcox4EQw5Q2eWNIVsIYKj2OBpyggEFWGxVTHLawwhWkGAh0bs1gieghyUw9MeOvKMGxEywIXBCpHwhwFYDNYkKFx4R4CBuCOCnhcMKYehMCwnkgR7F1h6oaYNmsRjTWH4oTCNoao1jWaxpMMIOkKIcBGs1gyP6wNYprEhUeVLr4Rm7NZHSIUZUgxSH++kOCPvxibDYxCi0PQDnpBUpaECneDRrFCwzfWHBf39IBaJhGUOCzDJGsdNmjb0hirMDWoO4PnyMMxVMHkohhbBplKehpsYlSFlqs/XlCswPKLGxoBQCwc5wbo3Z//Z"/>
          <p:cNvSpPr>
            <a:spLocks noChangeAspect="1" noChangeArrowheads="1"/>
          </p:cNvSpPr>
          <p:nvPr/>
        </p:nvSpPr>
        <p:spPr bwMode="auto">
          <a:xfrm>
            <a:off x="117475" y="-86677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CEAAkGBhQSERUUExQWFRQWGBgaGBgXGBgfHBwaHhwcGBwcGh0aHSYeFxojGhcXHy8gJScpLCwsFx4xNTAqNSYrLCkBCQoKDgwOGg8PGiwkHyQsLCwsLC0sLCwsLCwsKSwsLCwsLCwsLCwsLCwsLCwsLCwsLCwsLCksLCwsLCwsLCwsLP/AABEIALwBDAMBIgACEQEDEQH/xAAcAAABBQEBAQAAAAAAAAAAAAADAQIEBQYHAAj/xABFEAABAgMGAwUGAwYFAgcBAAABAhEAAyEEBRIxQVEGYXETIoGRoTJCscHR8AcUUiNygpLh8RUzQ2KiNMIXJFNjsrPSFv/EABoBAAMBAQEBAAAAAAAAAAAAAAECAwAEBQb/xAAxEQACAgEEAQEGBAYDAAAAAAAAAQIRAwQSITFBEyJRYXGRoQWxwdEyQlKB4fAUFST/2gAMAwEAAhEDEQA/AOUyJhoVchnEwzhQjMaZ+PSK2UrxpC9pqczHWsaEmm1ZPl2hTtptz+sSuxK0ine1TTzA3islKJiVImKqE1Vy6sB8vGNwjnaGlbk0NM3+e0BNQ5r9fpEldlUglK2BcuHBypuaiCL7NiRjCsVHAAwsN9yT6Qs+uBkV8yzAFiXyqIIkpQAQynf3tv1AVFd4W1sE+1kW1BbPoK0gcuUDnQZ4XYHxiSSY4b82pQpqC+Z5+WUJMttMLuksWpQ9Wy5RGmS8lBQpsawjOsdorM1J/p91iMoWMiUuU4zAbQuPAQGZIUQ7vsN/6Q6bOQkuA/MOD6xHFoJzIbY/CI0xiXKtCwAHKX1d+XUZGENsJIJLGB2q0Yj3EskBmD0HjzPrAkJJFD4RqRi0/MFsLOPdJOR2cRc2biCYpCJeJGEEe1hBcaYvaCdw8ZuXaAxSa7CueuEwObOS9MQ8R9mCkLR9H3R+I1mRJQmctAmlh2cpJLPuzimpc5eEFvi5rLekor7cYAkjFKKcgoK71SVANkaByWBj57sk8uk6oUCKJoaM5aopkX9Y2KuOpqu0CQkdqBjrhDAAAM+FPgI6IqTF3UV3E3C9mkzpstFoUqW7pVh7yalwoKbEMmIZ3iok3GucSlDiUKuojfC7DWlR05RZWiyptU0Au5YKXicFw1PvQRbosfYzChDFLABWRIbaKvhDudK0Zm1yuxHZjD2feDgMpRAcFTmgxPQHSKOWlSmDkDTatXO8bW9ZaFpVUhQFA1DFAiyhTCbQApxGWXOEUPIFieUPGmhYTXkqbQxcYn57ZZdYiSbQkFyl+Wh+6Rp7XLNlISoBSaqQCPdVk+VSCxHrGbnIxKJ7qa5Bt+sGUdzKbxBag7nI5s48odbbeZqipRJLAVbIBtq5DnSBzJegZ+UCMyjMIbakavIwgaRIn2ZUiYAoB2SrMKBcBQqktr4QFJG7CLS/bIkTB2S+1QpCFYmAdRSMQwj2WUCG5QKRkwEqdKYlSSVF6A0cnTYN8IAO+ToaADpod4aLOTUNDQA+x+/WA0ht1iT5neIoznL75Q1WkIlNfrCkPEJRRrFlrKTtGruC1yESv2svEoklwmUaMP1JJ0NIzUoILBRbOukWVnDg4S4f5CIdPgzXHJWs5pTaCoYM7ffzgKSoQ5cvCpi4oDXch49K+CcuQ01bhwWNQQ+mnhEy7LNjmJCpiJbh8SyQAdHYEs4z5vEKZKAQGPe1DeRB+84WVKByVVsvlEZLyJRtLxticEuS8uYE4wZqWdb5g+8CxKXI2ziBxRZpUpYly2IAxOlTqqB3V5pdJBqM30isu2WEnvJC8nBevzEbiy/h/YJmH/zeFakApQELFSgKqWLN3nzNN4ipUZJM5zaF4g5bz+EPQUlk92n72XwiZe1lkylqCFhaApSQUg11dlMoA/LOKpcwYqM3j5RZRsxKTZzmDvzy6axGmSySWqRmOfyhSXqoAcg/3/eGzlBJDMDq7/CCsSNYxcg1d8soFgJNM4nS57pNSC2QGfSIKJbnlvtB9NDJsnoCgSSUga6emsPs04pmJWhVUlw7Z9CGhmSKoJBcIWxq1X5mtdngYUlwwI3GTGJSxIxaTrrnWpUyYUKxqWcIQlOEqPewJBUDWpAS7NEKySUuy3BZQOLCAFOwfFkBR3rEuxdoFHs1kEEKC1OyebkFnHQU1pG14Z4STbpSSpczuI7u6asW5Uo8ZQS7ClaLXgvhSzTwELtqTMJw9mlICqDIYiQoNkQ4Ijey/wALbvZjJxEtUqU//EgekYO8ODfyODslEuCoLWO8gpSk92jZnXKKuX+KFsTXtyoA5EJ8PdrGaf8AKJtiuWjpX/hhZEKHZyzLAriCySOTH4x6ycJWQzVqWkzcJAGIlmYGqRn45tFJwj+IM+1qUhS8KwklOGVixfy1DUgVtvici1rQuYElRSQrs1UVhAAIzGba84Vt+RlVEjiLgxNsK1WeVhKTR8KUd0MyQA6iWzoKxlbJd9llWhrSlMoIQsLSsOpS2zarJ0SQcxFjf/FNtkTlAJQCkhJKcYcvqymLvtGQ4m4qmWkdrNly0zXKWQC+ENVycqmKRuhJ49vJQX3PxKYOEpNH18w5ioVNYCjnn8oJMtFSTmTrUj5QOcsEAvHRFUhoRtUAmcw336Q0y3qMoc4PMx5D5JBOThoLKpJdggCDF1f1o7Sc7pGEJBUgFnavWuZivm2VWxTyP3yMMQijByM+p/tCtIHsgivXWGEv1g67IpLEjYs2/wB+sIA5wiv3lzzhWDcgGJzC56tDxILtkecDKSIgxkElS3IY8qxbWFHdOefyEVSZepIi7umY6Dlnr0Ec77CXFvuJBlDvA4XZVHI90Fs23itl2NCKkAgePnG8HBFiAIE6dXmk/KMzfXDa0zCLOQqUPZKyyjvpvHbGvec+aTk7qjOrsyX2L/ODWywCUruV55RORw3af0p/mEbDhzgc2iWBNCUkUJMxujBIc+UO2kCMlVM5/Z1lRoH9fhpH0j+GClG7LPjSQQlQDhnTiLHoRFHw7+Gtksi+0ExZWxBZwCDmKg0Mai0XuUhpcqasZd1Bb1aITin0NG/cR754Plz5suYqXIJSpTpVLBCkkMAreoSSTszQGw/htZZc+XPSgJVLxMlITgLl8imng3OK6/LxtqsHYJmISPbSqV3iOSgS3kIy02+7xRjaSVKKhhTM7RyGqylAhJdzAUHXDKKLb6Nbxp+HlimSrRaFSR2pRnUMQRUAZHNzq5jD8K/hTZrSUlb0lpXgBYKJA7pI7wTXSsGs9629SWMnACGKcailSTooYXfY5j0jR3PbZktCUdge6kB2muQN2Q0FqaXDKqHHMeTO3x+EIlzEhCkJlpQpa5qgQBh9wJxEqzzIfKprGCv+5ZchaEIPaCZJRMc0ZSwTyfDo8dova1lVlnEypgSJcwsQtqAnIoycPHPLZIkG2oRPCigWWUwKikvgBHew0FW+bQYuXkXbV0jFyrMyVIxEBTZcq/ERMlcHzR7EqbOXiBJSBgwMSxIJIU7Z8xWNjc9ou5KycCUJCsPfn4lAscmQXFMxTnGrPEh7FIs9nWqW5AEoFWzqUQwPg5LHSGvkkoSpnJp3B1rGFXYr7xp7NTm1DsIubsm2iyv2sqYhKQod4EN45Rqr0E2YpBNkmKZQzlrZmLhnbMuTqYZKlzjjV+Wn4ggBihRxsAmuLumgcvBdNdGWOadtoxl63+uYQCWACqgnWmsUqFAuHz3OvhG7PCqrUUH8tNlhRU4CSjJOLIju/CFmfha1Sif5pPpA4RObafJRcBLT+Z78ozUBEwqRhByS+urgAcyI1y+NbCJkxRsZSVpQAFoQlQwtQ6gEpT5QyyXWqzqdAmy1M2JOJJbWo6CAmzlc2YpYWoqCQVKDk5vUwlpvk0ciXaAHiuXMmrUsDCpeIICSGOzirMIxHFlokrnK7LElNHSQ9dS5JjfSLtShIShGEDKiX8y59Y5txRIwT5ias+T+OetYrFp8IaWTf4Koyq1L+EPmkDQ/H+kDWWyLO1IGR1PwilGol3dZUrJJTiCRswfnv0iwtNuABZssPsjL4kxU2Ad4iuResFKFA4mIG7+u8ajVyDnAkgKcjz/tEiTbP9MJfw02EBMvVOupp95xIkpwAVHf9o1cjYcvjCM0hJ09RoVJar/eZb5xDUsiunhTyyOm8FWZZJLKVXpDpiU4aAlsn9cs4RgXBCxPUO+gGQEESMQJz1LfdIkItSsWFhTMJH3TnArOQFKIyqfCIt8FYMFhYZc4u7tCiigAD5V2EViLVicHIatp00i2u6YMJZTV16Dyjlbdits3ljss1ZHcT/EuZ8omouOdkQlTZOpRAq9HFBApM2an/XX0cfMGCi3TR/qzP+P/AOY6/ViTfPbJKLnmD/0x4H6RTXxwvNmTCrDTuN2awMRDuSlQYecTZtsWc1zPMfSIq5iifamfzGGWWPgCe3ozFrtq7MopXNtEkucIOqaVSygM3iLM4inKSVGbOWkalSzTq7RpLXZAv2042yxFR8nMNEru4QkYdu83k7Rnki2XhqnAorx7cS0zpcxZBCXSAWxGuEZqUw1fXTKJMm/rUhmmWhPRUyLLslaJSB+6Id2K9x4AfSM3H3BhrJRu+fmV83ii1iip1p/mmfWPTLwthSVYpymDgGYXPhieJv5VQ97yEEEpY99QEIpRvoo9dLwkV1puubOAWJ00KI7wUpRfuORhBYJKu6BprEiwXYj80UzZpTLTKdcxiAklIITXnQbtEybM7NOKZNWzOE4mJG5/SnnroDFPaLTMtGuBAyz8w9Xb3i55jKLJ2Vw4m4b8rqP3fyL65rpuiTO7WbOXaNUoUkhAO5Dd9tjTcGLmdetiXMUs2uYQpIRgUxSEgMwdIbM1DZ0aMMLqQBUqP8SvrEW13apx2Uwpzd1L8NYN35DHUaVPiL+p0aXPuv3pr/xN8TF5d96XYlsBRTZUsmOOWa7LWpYSJxrr2i6b0OwrGoRdSLRMEtQxSpIZROa1s1SK018YKjfktLLp/TeSnx8TrNnvKxkUfwb5ROk2yzaLUP4l/Vo5ErguzD2RMR+5MUPnA5lwzJQ/ZWu0AnJJIU58YDx/E44anTTdVJfc7Iu0yH/zW65eZERZt1WfGWnrSFVCRNGHwevPPWOe2KzWlCRitJUrV0JbwZjFim2Laprqzt4Qu2vJ6n/XRdNM2Fo4dQuUtEu0TQoii0zVEoOh9po4zfFnnpKparfMtBxYQUFRSeTqoo9I19sts3spiZaiMacJG42+94wNpn2lKlIllLs9WqDUEOIaLaZz5tJjwLdkbd9V+pCmXHMYgg1/dfxrnABcBo4f+JHwdmismX9Odsev3WAf4zOr3lRTdL3iXpF4f1Lubw++SVDN2MvXxhqrkwoclSWZwQC/RqesU/8AiSwKrW4zqctgdC0KL/mhiFKD5ORl5VgbpeaB/wCR9KX2C3nYQlNHL8iG6PnEGyTSHwglRo+bDVucX91cWKlqInoExKmxJUivUFqHV4Pe/DiTL/M2QlUlQJUge0l8zzGfSEb94k9PCUd2F38H2ZUSFJ6E5O2sSJklJ9qnjTfPU1gYmMmlTodukAlza998qfHw1hXz0cVBwkJpuc+W5z+xDpIGJezHyiGZ+goHoPrvEuy0Sok6NHLJPyVguTxWmgSchWmfMtFtdstJSa67chtFElYBYV5xb3aO6aD2vkIlQlHYO1sZzlN/CR8DBZdmsRyJT/FMEUonDYw8TssofcyW/wCBfC5rMqiZp8F/WGq4UR7s9Q64D8ogWO7e0TiK5aEuzqLF+kHNxJJ/z0eAf/uh4pvwdEME5q1Ecrg0nKeP5B8jAZvBs0Ck1B6pP1iRLuIj2ZvkhXyXBZdhmoynJP7yFn/viig/cdEdA33S+pUzOGLQPelEfvEfERFVdU8H2EnotEXNosNoV/ro8EqH1iBMuu0JP/UgPspb+WGsNsLL8Lh/V9ivVYZ9f2KvApPwMQrXeaZQ/Us0ADGo0SMlqGp9lP8AuNIm3lItAICJSlpcY1lSMahqAx7iNwC530jLT7FbO3mTVS1ISo4ZTDugPhAS2SQHB5wFj5spDQ4sLt+0/H+Qi3UrFNcnMJq3Uk+0rn8qQ82kfpI6xX2q67YqYEhM1mJdSSBm1Kt6xAFimolqmLBKh3QKuCSzseQLdYoos480Hllc2y5XespJIUoAjPM+FAaxBXxRK2V5f1ijmXYsqCUBS1K9kAEk82GkOtHD81CUlYAUpWFKcQKn6DR6dYbajn9FXSNrc1tHYqnpd1HAgEau3x/+JjRXTZuyAS+leZzJ6v8ACKCxhCZkmSCAmUgn95eQ+av4jGns8xKE1qTQAZnkPrFYpJG1caccEfH5+f2HTLc1MJJJoNSYlWeQ3eV7Rp0H6U/M6+QhtlsrErWz8sgP0p+Z18hFzd9gc41DoMsqmujZlXu9SGSU0j09HooaaPqT/i/IWwXe/eWKVYGmWbnQDVWmVTQGnXdKAJLgDMgkMNKF6n3U5tUtE1cwAOSAAAXagHunDt+iXr7RjO3hbzMOoSHYO/UqOqjqYgm2zsxueWV3SI01Qcs7aPnGV4oklAMxNMAUaZscmIyZT/zRpiIBabMFpYhxWm4NCOuvUCKcHVqcKy4nH6fM4uqWUrZVFAh331+MaRFlCSCpiHDpBYkZ7UprEHiW6+znTQSHDF/1BgAwbM0V0iwsV8yOz/adoVAUCUvVmq9QAIdo+TyJ8cEW/wC8aYUJSlywYOWObkuTs8Q7JxDMloEsplrlgk4VISc82OY3zzEQps8qWVGh0G0DwwLZSONJUyYucJs1S1LIUSSWIBYAuyssTAAbvE67uIlWdSVoWohLBMsuQU+9mWQcqBxUxRmXDrRMKqnPffmfBh4Ru0Ui3CW6Jsr5uNFql/mbE3/uSh7p3AHwjKiyTUZofNzFhct8KsikzJaqqbEghnFQTiNMx0qI2d5Xciajt5QZJqpP6X1G6YnJ7S2SEc0XOC5Xa/VHNJslYIISQ2wh0oHArdo2C7MPsRQ2eSO3WnTEYnuTOOEimluBl6Re3YoFBJDF+ewix/w5OwixsNjSEmmvyEcUsisF2aFE3F9j6w8JGtPAxvbT2SqLQhR5pD/B4qLTc9mIpLYnIJmYH6YlBMdeyxHFGJvO82WhISGCQ4Idy5qPCJNzWNNpmBAlJ3UoEgJGpMVt6rAtC5RQuWqWSnCtsQYuHKSQaF3BYhoj2viWbY5CuxVhXMpiYUA1B3zi1H1e6CwKS4497/Q6ieErHKDKSonfEr5GKy8rnlJBXJtE1IGaSs/OOP2HjC2oViM5SwfdWXB+kbew8XS50kqfBMAqkua7cwYZppcnNp5rK6jOV/H/AFlrItEw5Wn+YJPqIsLMtbVKSTrlTT0jna1mrZQWTbpifZUoeJiSbO+WnyeJL6fsdH7FR0B6GI0y76KBQSFZpUHDuC4pQkpGW0Y6TxNOGSn6xZWXjSaMwPWHuRzyw507pMu5MgIU+FqNmaDYA5DpBzOfWK9HHI95MPVxbZ1jvJb+H6Qd3wA5Zf5sb/tyEnyZZLqTLJ3KU/MRW2u4pC5gm9klUx3xBRd986xInXhZ1h0qroAo/CI10WJKpylY1NLUkpP6v2YWf5V91xsYznUbF9bCpVKLT+KPI4ZlkAntAWDsoirRNlWSVZ0lR2qSSVHk5rAVXKVF+2PRj9Ytbq4fTiBJVMI/VkPCFea0CWXTQ9td/InXNY+1Za+6D7A5b8vsxfTrKlKSoqAAGoow9gM9Ug1b3jUwMhMtOJZb4+EUN63oZpbJIyHzPOFVyObGsmpnfUQd43iZhYOEAkh8yTmpW6j6ZRXlUeJhBFFwexGCiqQrw1SoVoSGscz/ABLc/aMpCZalgN3yA6c0sVEA4S4IzbDEG0yimUiXK7EAI77dnVRd8qlsv7Rq7MhK8UtQfCadDkfl4RUTZOFRStRSAevSNvo4Mn4fDJPddf2Mmu7ZpPu+A+iYAq4ZivaUPAf2jTqUxLEkc4FjMK8iKL8Nx+WzPr4dLav0A+e8KeEls5IGX3zi/Fc40Um41zpbSwgVBHdY5MxVV350eBLNt7BPRafHW78zCyOFMIcrSXGVXHOhDF6xe3NLMgk4wQQAUkUYUzfNtTHrVZFS1FC0lKgWIMB7EnIHyMc88kmuDqxaPBB74r7kmVdEyepXYlDCuFRYtypURljd01FtXLwgzMbMCGcgMxy1jWXeZktaVJQpwdjUag9Yp7wth/xVUxinvyzUHQJB+ENFxfB4mu0kcU98On9g5ua1DOQvwAPwMHsdmmhNZMx3/SdhGxRf0k5zG9InyLwlEUmJ8Y5JRhfZ5SijSLloObeMV153QlaDgbEMg+e4iWpQ29YEoj7MejF0SZi+KuHJtonSJ6EftQgotCVUxBFELByUSk4aV7opGF4ksKldjLZjjKSDvz847Qqa0ZTjKzIUqSsDvmYz79xXrQRRHVDVPY8T6MjNsKZCUJMpeFaSXARUDU4knGdSCQA7BmeKK9bEqyzgQGSoO2hBrTlqK8qtGy4t4WmpQQtOCoICy2NIxEgEGgcAnkIz/EciWJCOzDJThw97FQpSohxky1rDRThoTHNxkpRGyp4UHBoRSHY4obqt2FRQcjUddR84uEzAY59tPk+rw6hZYKSDOIcCIA8exQ50Jh8fOEaBYoXHGoaxx6QX82ph3jQYRXIEvT184CFQ7FE5GdMPLvaaMpivP6xpLk4qUAErWQ/vUHnGUAEDtdpEtL+kR21yTyQxNXJI6NPvZBGIrBG5MARawsOkuDHGrVfM1RopuSYWy3xaEFxMPjFo2zzP+dhi6Sf2OyFUexRhbm44Ue7MbFo+vQ/IxcKv0nJk+Bhnx4PQxSjlW6DtFjbb4EtWFid4Wz3yhWrHYxnLRacczErKnlCi0/7ZR8JiT/xU0Irvku4KjUqnYZiFaHuK8cvX4wa33GZpExwkGmSiSRnRI2aM/LtyDKCXZSioFIUSAAElBBIcEl6co0vbrn2FYlKWmYUhYwKIJUj2k92tUvTkILOfI5RjcePmRk8JlnJmNuJRA81GDq4Ow5hdQCMSkhwdaA0igua5ZxWsz5UyYCghOImijke8dKx0qypeTgLYpZZNfdNSPA+ionKLijz9RqMmN1vT+VGXTwun9KPFSz9I1FmuZKrM6V9mpIUnGCRgVmhR2D08YEqVEP8APTccyVLSknssXeWySHauoALZbxBSbZx5skpx9psFeR7WZXGFJASoEAHEBXTI5hj70BXc4Zy5H75LeDxKXZxKCkJGBTBSVPjBzdIDAYu6wDgHEC8Q7feKUTkyi4WsYk0YEerZHyjTx+UThlvizK3dLn/nxKUorEuakKZIZQfZsiPjGl/FPhpJKLZLSxGEL6H2SejEeEFRZcUx1FWgYLWBsKJIeLmfdgMpSVLIThIYmjZt3iYznFdF8klNriuKZzIq3am8SbKaHLOK+d3SQSe6pnzpEywB0ljrr0EcE17R5Uo7eGdSUk8ojzYmYXhqpMe3ZGiotM5tTGW4ltg7Ny/cWlfgCyv+JMbedYgRlFDevC5mAgH6dIpGS8hryWHERTeNgQVEAow94EOmYNW1BoeYVHI+I04EYSolRIJ7uFiwph0ZKUfzRezJtrsKShUiYtADJmS1KBw6JUUghQGjhxvGIva8FTVuU4dkjFTU1NVEmpJqYpBUqGS5uysmOTTOLeVawkB1OdaREsV2rUXYgDcQaddatoPB1YpzhzFk6Vb0qyUIkCdGcmWA84QGYnIn76xOUUd8NfJfxI0/aQuKM7LvaYPaAPpEmXfadQRC7Tshr8b7dF0FwpXFfKt6TkoQcTontZ2LLGS4ZJTMiFe8zuPBQuId6KdAHMQyirI6uTeKVES6bqM0klwkM5Ackn2UJGqix6AEmgjRC5ZKe6rsEHZfbLUP3loYA9Awix4Rl9klEwICihOMAhxjmFQBI1aWhIH7xiBfdpVjA7OWuZNJUAoAISgFnIyzCs6ADnFIpXwfMtlXfPDhlhwKNiYKxAp1XLX7yRqCyk67wtzXhi/ZrPeAodx9RGms86bOJkTRLRMT/llAHZqWli42UygFNRSSdoxtvsZlziE91u8kba4fCqfCKOKZ0aTUywzv6l8oQykDstpExAUNc+R1EKTEHFH1sZ2rQTDG24BtL9oj30tMR4UUPJvWMpcMiXMnYZoUpASSQlWE6AVYtU7RppFw2VKsUudapR6S1+oKT6QrVo4dRrMUW8c2am1yF46qUQqozZjWjvEqxAAMpQSOagIy6rCpaC1rJCKBKwpK1a0YKHrGVvC+0yUklSDMdsGJSldSWwjXyiKwOXk8KWTGn7L+x1GbapCTWajzJPwimvO+lJxIs60FEyisSAClJoWUdwSWb3eccul8Xzu0UaACoSwYcjvG7lzCpCVUDgZBOz1o+sUjg2O2yM8iaqj0ue5MwKSJqmTNKFLUCEuN094pLagAmhzifxRxNKHZ4EJQUpUASD7Ki4SjVQHk+8RDYgcxiprURX2qSoFwkECjctgdByhnCMuycZOPRW2rjEAOVLfaiB8z6RXzOL1qLYaNqST5n4tEXiiTiUhVAE5pYAjn/upFNJJKxry8RGeOCXQ7yT95pbZJTLwAICVrfEoFR1d9ACB1flFrYlOmgLPp0EQLxtZmlLEADev2RvFjdeIIORrm/Ic48fLLdPgm1Z1NoVucMCocI9eyJ7FDVEQ7s4Xso1hAFMRZ1iSrMA+Aif2UKZPONYShm3HLPuDyiDP4ZQchltGqEsQ0yhG3DIw8/g9B92Ka2cFDQR002cQKZZ+UbeMmcdtPCR0rFRauHFD3T5R26ddoOYiJOuUHMA+EFZOR7OFzboIgGFaMiRHZrZwqkv3RFFbuCRoIpuiw/I5wi85g2Ph9Ieb0xUUnaNBbuEVJ2igtd1qQcoEmh/WyVW463+GtyptktUszCj9jKVQOThK5Z10KR5xVcXWCXInKRMSpcxUrspSgcNUKWFBxkTilltQRFb+HnExs6wzujE4GapSwO0A3KClMwDbFG2tnDibRKBw47OqoWFPVqKSouQpixdwRQ5AwId9nNN07MRdwmIRY0KICkLUkoYu3fW5G4SrOlCkVis4m/wCpB3Uv/wC1f1MX3+EyrOVrKJndIAUtaCVsQQhASS2IgCrFoy97zHnMS5lhlH/e5Wv/AJqUPCLWrDDnkg2S29lMIPsKPkd4tzMEZ9acRh6bMrn5wk15PV02slijtatGouG3JRMUVlnAA83+kayz25C8lA+McwFnVuYNKkKhTlzv1ZuR1MTAHjD8UWJJm4kzEKKleyFBxyZ6ikVapSyGKlNsSfrEVVwBRpSCnRD06FVYSgEnX+8aT/xElpACZa1MAKsB84zyeF1n3i3MH6xbXVw1LSQVgzGyGnlrBck+zbC2u3iadOBVhCE5JapPwESjbVOHIKjRL7n4tU+EFlXSg5d0+Xk0EPDxoQrERk9W8DEpSiMkiVIs4OeEn/cAo+UHn3HZjh/ZJd64XHkzNv5wOXYJqKhIVQat8Yky5qwWVLVlmGLfWOaTNUSrm8EyFEdmZgfUEKAb1iVZeDlpBAWSHzA5CJv+JJBqFJbkWixstqxjFjIBypyFco5WkmBxRfJMESoQJMKBHpHKGxwnawMmExQAhTCGEAhWjGEjxTtDgBDgqMEHgjwAhxPOGgwAnlAbQwyxBMMITAoNgFSngEyxvE3BHimNRrKS03KlQqAeojP3twUJg7tI3ZlwMyRGY1nFLz4Vn2dQmICnQXCkjI70g93capSClXayFH2uxwmWTuZS2wn90gco7CqzCKm8eD7LP/zJKSdwGPmljDWvJjlV58UpUXlmZMmVaZNwjA9HloRQK/3EkjSM2pRy1MdZtP4WWR+6ZieWN/iHhtn/AA5lILod9zn6xaM4pDI57dt0FsSgxOm3WJou7lG7PCigrQjZviYT/wDnlAvUcxCylZVSSMXKu99B46QeVd4J6NkHz55co1aLiD89d/GJcq5SNISw7jJSrqz7g5VPqBEyVcpOjDo39Y1qLnb3YkSbuI0hXMWzKyrhOtfOJsi5wNDGoRZAOUTEWYNCbgORnbNc8WMi6esWyEJH1gwVtCvkFlWLsI5RIRY9DlE9BB5w9QG0LQpB/wAISrNKVQaRcSQD3NdGiYEj+5iTIRSNQpRIEEU+gfp8axHC4Mgx0EQgRCFEJihMUKEV949jhD5x7BGMLHkwr8oUGDYREiHQ16wpXtAsw+FSl4EJrDV/vzh6VHpAdjII0IE/3jyevpHgka1jKzWNJG4hq8qB/vnBFJh3jBNYHB9iGqkbuesSBlDkg7QobAJkchC/l4NlmIKlUHk1kX8ryhv5TlWJqj4eEDJAMbkNkNdhH6YGbCBy6RPLZw0zBAbaRrIH5cjL+seZWoPoYlKmeEKlLxNWayKjwg4kQbsd4ebOOkGzWDRJAggQNoTsVUyPUQ8vqnyb5xlZrEw/f3nBkyx1gKZyf75wZKxpDUawjdM4LJZshEcKdniRZ1kDxg0xbM00EQqkClGpHSCmkPZIcox4EQw5Q2eWNIVsIYKj2OBpyggEFWGxVTHLawwhWkGAh0bs1gieghyUw9MeOvKMGxEywIXBCpHwhwFYDNYkKFx4R4CBuCOCnhcMKYehMCwnkgR7F1h6oaYNmsRjTWH4oTCNoao1jWaxpMMIOkKIcBGs1gyP6wNYprEhUeVLr4Rm7NZHSIUZUgxSH++kOCPvxibDYxCi0PQDnpBUpaECneDRrFCwzfWHBf39IBaJhGUOCzDJGsdNmjb0hirMDWoO4PnyMMxVMHkohhbBplKehpsYlSFlqs/XlCswPKLGxoBQCwc5wbo3Z//Z"/>
          <p:cNvSpPr>
            <a:spLocks noChangeAspect="1" noChangeArrowheads="1"/>
          </p:cNvSpPr>
          <p:nvPr/>
        </p:nvSpPr>
        <p:spPr bwMode="auto">
          <a:xfrm>
            <a:off x="269875" y="-71437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Payment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Cashier’s, Teller’s, and Certified </a:t>
            </a:r>
            <a:r>
              <a:rPr lang="en-US" b="1" dirty="0" smtClean="0"/>
              <a:t>Checks</a:t>
            </a:r>
            <a:r>
              <a:rPr lang="en-US" dirty="0" smtClean="0"/>
              <a:t> –</a:t>
            </a:r>
            <a:br>
              <a:rPr lang="en-US" dirty="0" smtClean="0"/>
            </a:br>
            <a:r>
              <a:rPr lang="en-US" b="1" dirty="0" smtClean="0"/>
              <a:t>§ 3-312</a:t>
            </a:r>
            <a:endParaRPr lang="en-US" b="1" dirty="0"/>
          </a:p>
          <a:p>
            <a:pPr lvl="1"/>
            <a:r>
              <a:rPr lang="en-US" b="1" dirty="0" smtClean="0"/>
              <a:t>Holder who lost possession (lost, stolen, etc.) can file a sworn declaration of loss.	</a:t>
            </a:r>
            <a:endParaRPr lang="en-US" b="1" dirty="0"/>
          </a:p>
          <a:p>
            <a:pPr lvl="2"/>
            <a:r>
              <a:rPr lang="en-US" b="1" dirty="0" smtClean="0"/>
              <a:t>Up to 90 days after date of check – Bank must pay a holder, but</a:t>
            </a:r>
          </a:p>
          <a:p>
            <a:pPr lvl="2"/>
            <a:r>
              <a:rPr lang="en-US" b="1" dirty="0" smtClean="0"/>
              <a:t>After 90 days, Bank pays person who filed declaration of loss.</a:t>
            </a:r>
          </a:p>
          <a:p>
            <a:pPr lvl="2"/>
            <a:endParaRPr lang="en-US" b="1" dirty="0"/>
          </a:p>
          <a:p>
            <a:pPr lvl="1"/>
            <a:r>
              <a:rPr lang="en-US" b="1" dirty="0" smtClean="0"/>
              <a:t>Problem 164, p. 504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36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“Holder” who lacks possession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person who wants payment may not have possession: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Lost the original.</a:t>
            </a:r>
          </a:p>
          <a:p>
            <a:pPr lvl="1"/>
            <a:r>
              <a:rPr lang="en-US" b="1" dirty="0" smtClean="0"/>
              <a:t>Original destroyed.</a:t>
            </a:r>
          </a:p>
          <a:p>
            <a:pPr lvl="1"/>
            <a:r>
              <a:rPr lang="en-US" b="1" dirty="0" smtClean="0"/>
              <a:t>Original stolen.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93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“Holder” who lacks possession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 enforce the instrument, this person must prove: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1.  Was holder when loss occurred.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60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“Holder” who lacks possession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 enforce the instrument, this person must prove: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1.  Was holder when loss occurred.</a:t>
            </a:r>
          </a:p>
          <a:p>
            <a:pPr lvl="1"/>
            <a:r>
              <a:rPr lang="en-US" b="1" dirty="0" smtClean="0"/>
              <a:t>2.  Did not voluntary transfer the instrument.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29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“Holder” who lacks possession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 enforce the instrument, this person must prove: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1.  Was holder when loss occurred.</a:t>
            </a:r>
          </a:p>
          <a:p>
            <a:pPr lvl="1"/>
            <a:r>
              <a:rPr lang="en-US" b="1" dirty="0" smtClean="0"/>
              <a:t>2.  Did not voluntary transfer the instrument.</a:t>
            </a:r>
          </a:p>
          <a:p>
            <a:pPr lvl="1"/>
            <a:r>
              <a:rPr lang="en-US" b="1" dirty="0" smtClean="0"/>
              <a:t>3.  Instrument not lawful seized.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53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“Properly Payable” Rule -- § 4-401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Bank may pay check out of customer’s money only if it follows the customer’s orders exactly unless it has a defense.</a:t>
            </a:r>
          </a:p>
        </p:txBody>
      </p:sp>
      <p:pic>
        <p:nvPicPr>
          <p:cNvPr id="1026" name="Picture 2" descr="http://www.reallygoodstuff.com/images/set_a/en_us/local/products/detail/155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“Holder” who lacks possession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 enforce the instrument, this person must prove: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1.  Was holder when loss occurred.</a:t>
            </a:r>
          </a:p>
          <a:p>
            <a:pPr lvl="1"/>
            <a:r>
              <a:rPr lang="en-US" b="1" dirty="0" smtClean="0"/>
              <a:t>2.  Did not voluntary transfer the instrument.</a:t>
            </a:r>
          </a:p>
          <a:p>
            <a:pPr lvl="1"/>
            <a:r>
              <a:rPr lang="en-US" b="1" dirty="0" smtClean="0"/>
              <a:t>3.  Instrument not lawful seized.</a:t>
            </a:r>
          </a:p>
          <a:p>
            <a:pPr lvl="1"/>
            <a:r>
              <a:rPr lang="en-US" b="1" dirty="0" smtClean="0"/>
              <a:t>4.  Why unable to produce the original.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1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“Holder” who lacks possession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 enforce the instrument, this person must prove:</a:t>
            </a:r>
          </a:p>
          <a:p>
            <a:pPr lvl="1"/>
            <a:r>
              <a:rPr lang="en-US" b="1" dirty="0" smtClean="0"/>
              <a:t>1.  Was holder when loss occurred.</a:t>
            </a:r>
          </a:p>
          <a:p>
            <a:pPr lvl="1"/>
            <a:r>
              <a:rPr lang="en-US" b="1" dirty="0" smtClean="0"/>
              <a:t>2.  Did not voluntary transfer the instrument.</a:t>
            </a:r>
          </a:p>
          <a:p>
            <a:pPr lvl="1"/>
            <a:r>
              <a:rPr lang="en-US" b="1" dirty="0" smtClean="0"/>
              <a:t>3.  Instrument not lawful seized.</a:t>
            </a:r>
          </a:p>
          <a:p>
            <a:pPr lvl="1"/>
            <a:r>
              <a:rPr lang="en-US" b="1" dirty="0" smtClean="0"/>
              <a:t>4.  Why unable to produce the original.</a:t>
            </a:r>
          </a:p>
          <a:p>
            <a:pPr lvl="1"/>
            <a:r>
              <a:rPr lang="en-US" b="1" dirty="0" smtClean="0"/>
              <a:t>5.  Posted a security or bond to protect payor from double payment.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61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Bank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Basic Concepts:</a:t>
            </a:r>
          </a:p>
          <a:p>
            <a:pPr marL="118872" indent="0">
              <a:buNone/>
            </a:pPr>
            <a:endParaRPr lang="en-US" b="1" dirty="0"/>
          </a:p>
          <a:p>
            <a:pPr lvl="1"/>
            <a:r>
              <a:rPr lang="en-US" b="1" dirty="0" smtClean="0"/>
              <a:t>Old school = bank returns physical checks each month along with statement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Modern = bank returns “sufficient information” about check (but must be able to supply check or copy upon customer’s request for seven years):</a:t>
            </a:r>
          </a:p>
          <a:p>
            <a:pPr lvl="2"/>
            <a:r>
              <a:rPr lang="en-US" b="1" dirty="0" smtClean="0"/>
              <a:t>Check number</a:t>
            </a:r>
          </a:p>
          <a:p>
            <a:pPr lvl="2"/>
            <a:r>
              <a:rPr lang="en-US" b="1" dirty="0" smtClean="0"/>
              <a:t>Amount</a:t>
            </a:r>
          </a:p>
          <a:p>
            <a:pPr lvl="2"/>
            <a:r>
              <a:rPr lang="en-US" b="1" dirty="0" smtClean="0"/>
              <a:t>Date of payment</a:t>
            </a:r>
          </a:p>
        </p:txBody>
      </p:sp>
    </p:spTree>
    <p:extLst>
      <p:ext uri="{BB962C8B-B14F-4D97-AF65-F5344CB8AC3E}">
        <p14:creationId xmlns:p14="http://schemas.microsoft.com/office/powerpoint/2010/main" val="22450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Bank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Customer’s duty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Inspect statement and checks in a timely manner and report:</a:t>
            </a:r>
          </a:p>
          <a:p>
            <a:pPr lvl="2"/>
            <a:r>
              <a:rPr lang="en-US" b="1" dirty="0" smtClean="0"/>
              <a:t>forgeries of the customer’s name and</a:t>
            </a:r>
          </a:p>
          <a:p>
            <a:pPr lvl="2"/>
            <a:r>
              <a:rPr lang="en-US" b="1" dirty="0" smtClean="0"/>
              <a:t>alterations.</a:t>
            </a:r>
          </a:p>
          <a:p>
            <a:pPr lvl="2"/>
            <a:endParaRPr lang="en-US" b="1" dirty="0"/>
          </a:p>
          <a:p>
            <a:pPr lvl="1"/>
            <a:r>
              <a:rPr lang="en-US" b="1" dirty="0" smtClean="0"/>
              <a:t>Problem 166, p. 166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00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Coverage of Funds Availability and Check Truncation:</a:t>
            </a:r>
            <a:r>
              <a:rPr lang="en-US" dirty="0"/>
              <a:t>  Due to our shortage of time, these two topics (pp. 506-525) will not be discussed directly in class although we will often refer to the general concepts.  You will not be tested on any details unless we </a:t>
            </a:r>
            <a:r>
              <a:rPr lang="en-US" dirty="0" smtClean="0"/>
              <a:t>discuss them </a:t>
            </a:r>
            <a:r>
              <a:rPr lang="en-US" dirty="0"/>
              <a:t>in class but I do expect you to know the basic concepts.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oreyscartoons.com/uploads/5/4/4/4/5444384/149853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1338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Once a payor bank (drawee bank) finally pays a check: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Bank is accountable =  cannot dishonor check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On instrument actions (e.g., drawer’s contract, indorser’s contract) = canceled as bank cannot dishonor to satisfy condition precedent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Off instrument actions (e.g., presentment warranties, common law restitution) = still viable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84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Final payment occurs upon the first of: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1.  Cash payment</a:t>
            </a:r>
          </a:p>
          <a:p>
            <a:pPr lvl="1"/>
            <a:r>
              <a:rPr lang="en-US" b="1" dirty="0" smtClean="0"/>
              <a:t>2.  Non-provisional settlement</a:t>
            </a:r>
          </a:p>
          <a:p>
            <a:pPr lvl="1"/>
            <a:r>
              <a:rPr lang="en-US" b="1" dirty="0" smtClean="0"/>
              <a:t>3.  Provisional settlement not timely revoked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58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172 – p. 526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Once payor bank hands over cash, payment is final.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73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173 – p. 526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What would Sally claim happened?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What would Bank claim happened?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42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may bank charge customer’s account?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Check is properly payable.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99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174 – p. 527</a:t>
            </a:r>
            <a:endParaRPr lang="en-US" b="1" dirty="0"/>
          </a:p>
          <a:p>
            <a:endParaRPr lang="en-US" b="1" dirty="0" smtClean="0"/>
          </a:p>
          <a:p>
            <a:pPr lvl="1"/>
            <a:r>
              <a:rPr lang="en-US" b="1" dirty="0" smtClean="0"/>
              <a:t>Compare with cashier’s check situation.</a:t>
            </a:r>
          </a:p>
        </p:txBody>
      </p:sp>
    </p:spTree>
    <p:extLst>
      <p:ext uri="{BB962C8B-B14F-4D97-AF65-F5344CB8AC3E}">
        <p14:creationId xmlns:p14="http://schemas.microsoft.com/office/powerpoint/2010/main" val="3943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175 – p. 528</a:t>
            </a:r>
            <a:endParaRPr lang="en-US" b="1" dirty="0"/>
          </a:p>
          <a:p>
            <a:endParaRPr lang="en-US" b="1" dirty="0" smtClean="0"/>
          </a:p>
          <a:p>
            <a:pPr lvl="1"/>
            <a:r>
              <a:rPr lang="en-US" b="1" dirty="0" smtClean="0"/>
              <a:t>Latest time to dishonor.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Problem 176 – p. 537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Receipt at processing center is receipt at branch.</a:t>
            </a:r>
          </a:p>
        </p:txBody>
      </p:sp>
    </p:spTree>
    <p:extLst>
      <p:ext uri="{BB962C8B-B14F-4D97-AF65-F5344CB8AC3E}">
        <p14:creationId xmlns:p14="http://schemas.microsoft.com/office/powerpoint/2010/main" val="23038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Protections in Reg. CC for depositary banks who are at risk if check bounces after customer withdraws money (customer may be turnip).</a:t>
            </a:r>
          </a:p>
          <a:p>
            <a:endParaRPr lang="en-US" b="1" dirty="0"/>
          </a:p>
          <a:p>
            <a:r>
              <a:rPr lang="en-US" b="1" dirty="0" smtClean="0"/>
              <a:t>Example – Direct notice of dishonor for bounced check of $2,500 or more.</a:t>
            </a:r>
          </a:p>
        </p:txBody>
      </p:sp>
    </p:spTree>
    <p:extLst>
      <p:ext uri="{BB962C8B-B14F-4D97-AF65-F5344CB8AC3E}">
        <p14:creationId xmlns:p14="http://schemas.microsoft.com/office/powerpoint/2010/main" val="41482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Ways for Depositary Bank to Recover Funds Improperly Paid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/>
              <a:t>From customer based on underlying account contract</a:t>
            </a:r>
          </a:p>
          <a:p>
            <a:pPr marL="633222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Indorser’s contract</a:t>
            </a:r>
          </a:p>
          <a:p>
            <a:pPr marL="633222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Transfer warranty</a:t>
            </a:r>
          </a:p>
          <a:p>
            <a:pPr marL="633222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Charge back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67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If check bounces, depositary bank recovers funds from customer under § 4-214.</a:t>
            </a:r>
          </a:p>
          <a:p>
            <a:endParaRPr lang="en-US" b="1" dirty="0"/>
          </a:p>
          <a:p>
            <a:r>
              <a:rPr lang="en-US" b="1" dirty="0" smtClean="0"/>
              <a:t>By midnight deadline or a longer reasonable time.</a:t>
            </a:r>
          </a:p>
          <a:p>
            <a:endParaRPr lang="en-US" b="1" dirty="0"/>
          </a:p>
          <a:p>
            <a:r>
              <a:rPr lang="en-US" b="1" dirty="0" smtClean="0"/>
              <a:t>Return item or send notice to customer.</a:t>
            </a:r>
          </a:p>
          <a:p>
            <a:endParaRPr lang="en-US" b="1" dirty="0"/>
          </a:p>
          <a:p>
            <a:r>
              <a:rPr lang="en-US" b="1" dirty="0" smtClean="0"/>
              <a:t>Does not matter that customer has already withdrawn the funds.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094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610600" cy="4625609"/>
          </a:xfrm>
        </p:spPr>
        <p:txBody>
          <a:bodyPr/>
          <a:lstStyle/>
          <a:p>
            <a:r>
              <a:rPr lang="en-US" b="1" dirty="0" smtClean="0"/>
              <a:t>Problem 177 – p. 538</a:t>
            </a:r>
          </a:p>
          <a:p>
            <a:endParaRPr lang="en-US" b="1" dirty="0"/>
          </a:p>
          <a:p>
            <a:pPr marL="118872" indent="0">
              <a:buNone/>
            </a:pPr>
            <a:r>
              <a:rPr lang="en-US" b="1" dirty="0" smtClean="0"/>
              <a:t>Damon					</a:t>
            </a:r>
            <a:r>
              <a:rPr lang="en-US" b="1" dirty="0" err="1" smtClean="0"/>
              <a:t>Pythias</a:t>
            </a:r>
            <a:endParaRPr lang="en-US" b="1" dirty="0" smtClean="0"/>
          </a:p>
          <a:p>
            <a:pPr marL="118872" indent="0">
              <a:buNone/>
            </a:pPr>
            <a:r>
              <a:rPr lang="en-US" b="1" dirty="0" smtClean="0"/>
              <a:t>Drawer					Payee</a:t>
            </a:r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endParaRPr lang="en-US" b="1" dirty="0" smtClean="0"/>
          </a:p>
          <a:p>
            <a:pPr marL="118872" indent="0">
              <a:buNone/>
            </a:pPr>
            <a:r>
              <a:rPr lang="en-US" b="1" dirty="0" smtClean="0"/>
              <a:t>Bulfinch Bank				Dionysius Bank</a:t>
            </a:r>
            <a:br>
              <a:rPr lang="en-US" b="1" dirty="0" smtClean="0"/>
            </a:br>
            <a:r>
              <a:rPr lang="en-US" b="1" dirty="0" smtClean="0"/>
              <a:t>Payor/Drawee				Depositary Bank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38400" y="3352800"/>
            <a:ext cx="3276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0800000" flipH="1" flipV="1">
            <a:off x="2743200" y="2971948"/>
            <a:ext cx="24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issued for $500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29400" y="39624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6800" y="4127605"/>
            <a:ext cx="174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Deposited July 8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200400" y="50292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33800" y="4659868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 10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828800" y="5562600"/>
            <a:ext cx="3657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987579">
            <a:off x="2768281" y="5562600"/>
            <a:ext cx="218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Returned NSF July 11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162800" y="3962400"/>
            <a:ext cx="0" cy="697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52321" y="3921204"/>
            <a:ext cx="1891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back $500 causing checks to bounce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178 – p. 539</a:t>
            </a:r>
            <a:endParaRPr lang="en-US" b="1" dirty="0"/>
          </a:p>
        </p:txBody>
      </p:sp>
      <p:pic>
        <p:nvPicPr>
          <p:cNvPr id="1026" name="Picture 2" descr="http://printmoney.webs.com/scam%20aler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767519"/>
            <a:ext cx="1523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graphic </a:t>
            </a:r>
            <a:br>
              <a:rPr lang="en-US" dirty="0" smtClean="0"/>
            </a:br>
            <a:r>
              <a:rPr lang="en-US" dirty="0" smtClean="0"/>
              <a:t>to learn about</a:t>
            </a:r>
            <a:br>
              <a:rPr lang="en-US" dirty="0" smtClean="0"/>
            </a:br>
            <a:r>
              <a:rPr lang="en-US" dirty="0" smtClean="0"/>
              <a:t>this scam.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Undoing Final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20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Undoing Final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179, p. 547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Fraud</a:t>
            </a:r>
          </a:p>
          <a:p>
            <a:pPr lvl="1"/>
            <a:r>
              <a:rPr lang="en-US" b="1" dirty="0" smtClean="0"/>
              <a:t>Restitution</a:t>
            </a:r>
          </a:p>
          <a:p>
            <a:pPr lvl="1"/>
            <a:r>
              <a:rPr lang="en-US" b="1" dirty="0" smtClean="0"/>
              <a:t>Violation of duty of good faith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36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Undoing </a:t>
            </a:r>
            <a:r>
              <a:rPr lang="en-US" smtClean="0"/>
              <a:t>Final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180, p. 547</a:t>
            </a:r>
          </a:p>
        </p:txBody>
      </p:sp>
      <p:pic>
        <p:nvPicPr>
          <p:cNvPr id="1026" name="Picture 2" descr="http://cdn.newstalkcleveland.com/files/2010/11/police_ra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905375" cy="38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may bank charge customer’s account?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Item is not properly payable but bank has a defense.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29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181 – p. 548</a:t>
            </a:r>
          </a:p>
          <a:p>
            <a:pPr marL="118872" indent="0">
              <a:buNone/>
            </a:pPr>
            <a:endParaRPr lang="en-US" b="1" dirty="0"/>
          </a:p>
        </p:txBody>
      </p:sp>
      <p:pic>
        <p:nvPicPr>
          <p:cNvPr id="2050" name="Picture 2" descr="http://consumerist.com/images/31/2008/08/Che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5314950" cy="395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Restrictive Indorsements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Transfer prohibiting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“Pay only to Steve </a:t>
            </a:r>
            <a:r>
              <a:rPr lang="en-US" b="1" dirty="0" err="1" smtClean="0"/>
              <a:t>McGarrett</a:t>
            </a:r>
            <a:r>
              <a:rPr lang="en-US" b="1" dirty="0" smtClean="0"/>
              <a:t>” /s/  </a:t>
            </a:r>
            <a:r>
              <a:rPr lang="en-US" b="1" dirty="0" err="1" smtClean="0"/>
              <a:t>Wo</a:t>
            </a:r>
            <a:r>
              <a:rPr lang="en-US" b="1" dirty="0" smtClean="0"/>
              <a:t> Fat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Prohibition not effective.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Operates like special indorsement (ignore “only”).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23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Restrictive Indorsements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  Conditional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“Pay to Steve </a:t>
            </a:r>
            <a:r>
              <a:rPr lang="en-US" b="1" dirty="0" err="1" smtClean="0"/>
              <a:t>McGarrett</a:t>
            </a:r>
            <a:r>
              <a:rPr lang="en-US" b="1" dirty="0" smtClean="0"/>
              <a:t> only if he leaves me alone” /s/  </a:t>
            </a:r>
            <a:r>
              <a:rPr lang="en-US" b="1" dirty="0" err="1" smtClean="0"/>
              <a:t>Wo</a:t>
            </a:r>
            <a:r>
              <a:rPr lang="en-US" b="1" dirty="0" smtClean="0"/>
              <a:t> Fat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Restriction not effective.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Operates like special indorsement (ignore the condition).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54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Restrictive Indorsements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3.  For deposit or collection only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“For deposit in my Bank of Hawaii account #NCC-1701 only” /s/  </a:t>
            </a:r>
            <a:r>
              <a:rPr lang="en-US" b="1" dirty="0" err="1" smtClean="0"/>
              <a:t>Wo</a:t>
            </a:r>
            <a:r>
              <a:rPr lang="en-US" b="1" dirty="0" smtClean="0"/>
              <a:t> Fat</a:t>
            </a:r>
          </a:p>
          <a:p>
            <a:pPr lvl="1"/>
            <a:endParaRPr lang="en-US" b="1" dirty="0" smtClean="0"/>
          </a:p>
          <a:p>
            <a:pPr lvl="2"/>
            <a:r>
              <a:rPr lang="en-US" b="1" dirty="0" smtClean="0"/>
              <a:t>Non-bank = must comply</a:t>
            </a:r>
          </a:p>
          <a:p>
            <a:pPr lvl="2"/>
            <a:r>
              <a:rPr lang="en-US" b="1" dirty="0" smtClean="0"/>
              <a:t>Depositary bank = must comply</a:t>
            </a:r>
          </a:p>
          <a:p>
            <a:pPr lvl="2"/>
            <a:r>
              <a:rPr lang="en-US" b="1" dirty="0" smtClean="0"/>
              <a:t>Intermediary bank = need not comply</a:t>
            </a:r>
          </a:p>
          <a:p>
            <a:pPr lvl="2"/>
            <a:r>
              <a:rPr lang="en-US" b="1" dirty="0" smtClean="0"/>
              <a:t>Payor bank = need not comply unless also depositary bank or presented over the counter for payment.</a:t>
            </a:r>
          </a:p>
        </p:txBody>
      </p:sp>
    </p:spTree>
    <p:extLst>
      <p:ext uri="{BB962C8B-B14F-4D97-AF65-F5344CB8AC3E}">
        <p14:creationId xmlns:p14="http://schemas.microsoft.com/office/powerpoint/2010/main" val="9206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Restrictive Indorsements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4.	Trust, Agent, or </a:t>
            </a:r>
            <a:r>
              <a:rPr lang="en-US" b="1" dirty="0" err="1" smtClean="0"/>
              <a:t>Fiducary</a:t>
            </a:r>
            <a:endParaRPr lang="en-US" b="1" dirty="0" smtClean="0"/>
          </a:p>
          <a:p>
            <a:endParaRPr lang="en-US" b="1" dirty="0"/>
          </a:p>
          <a:p>
            <a:pPr lvl="1"/>
            <a:r>
              <a:rPr lang="en-US" b="1" dirty="0" smtClean="0"/>
              <a:t>“Pay to Steve </a:t>
            </a:r>
            <a:r>
              <a:rPr lang="en-US" b="1" dirty="0" err="1" smtClean="0"/>
              <a:t>McGarrett</a:t>
            </a:r>
            <a:r>
              <a:rPr lang="en-US" b="1" dirty="0" smtClean="0"/>
              <a:t> in trust for Danny Williams.” /s/  </a:t>
            </a:r>
            <a:r>
              <a:rPr lang="en-US" b="1" dirty="0" err="1" smtClean="0"/>
              <a:t>Wo</a:t>
            </a:r>
            <a:r>
              <a:rPr lang="en-US" b="1" dirty="0" smtClean="0"/>
              <a:t> Fat</a:t>
            </a:r>
          </a:p>
          <a:p>
            <a:pPr lvl="1"/>
            <a:endParaRPr lang="en-US" b="1" dirty="0" smtClean="0"/>
          </a:p>
          <a:p>
            <a:pPr lvl="2"/>
            <a:r>
              <a:rPr lang="en-US" b="1" dirty="0" smtClean="0"/>
              <a:t>First person taking from Steve = may pay without regard for indorsement unless this person has </a:t>
            </a:r>
            <a:r>
              <a:rPr lang="en-US" b="1" u="sng" dirty="0" smtClean="0"/>
              <a:t>notice</a:t>
            </a:r>
            <a:r>
              <a:rPr lang="en-US" b="1" dirty="0" smtClean="0"/>
              <a:t> that Steve is in breach of a fiduciary duty.</a:t>
            </a:r>
            <a:br>
              <a:rPr lang="en-US" b="1" dirty="0" smtClean="0"/>
            </a:br>
            <a:endParaRPr lang="en-US" b="1" dirty="0" smtClean="0"/>
          </a:p>
          <a:p>
            <a:pPr lvl="2"/>
            <a:r>
              <a:rPr lang="en-US" b="1" dirty="0" smtClean="0"/>
              <a:t>Subsequent takers of instrument = </a:t>
            </a:r>
            <a:r>
              <a:rPr lang="en-US" b="1" dirty="0"/>
              <a:t>may pay without regard for indorsement unless this person has </a:t>
            </a:r>
            <a:r>
              <a:rPr lang="en-US" b="1" u="sng" dirty="0" smtClean="0"/>
              <a:t>actual knowledge</a:t>
            </a:r>
            <a:r>
              <a:rPr lang="en-US" b="1" dirty="0" smtClean="0"/>
              <a:t> that </a:t>
            </a:r>
            <a:r>
              <a:rPr lang="en-US" b="1" dirty="0"/>
              <a:t>Steve is in breach of a fiduciary </a:t>
            </a:r>
            <a:r>
              <a:rPr lang="en-US" b="1" dirty="0" smtClean="0"/>
              <a:t>duty.</a:t>
            </a:r>
          </a:p>
        </p:txBody>
      </p:sp>
    </p:spTree>
    <p:extLst>
      <p:ext uri="{BB962C8B-B14F-4D97-AF65-F5344CB8AC3E}">
        <p14:creationId xmlns:p14="http://schemas.microsoft.com/office/powerpoint/2010/main" val="41185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Restrictive Indorsements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 182, p. 549</a:t>
            </a:r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r>
              <a:rPr lang="en-US" sz="2400" b="1" dirty="0" smtClean="0"/>
              <a:t>For deposit only					Max Runner</a:t>
            </a:r>
            <a:br>
              <a:rPr lang="en-US" sz="2400" b="1" dirty="0" smtClean="0"/>
            </a:br>
            <a:r>
              <a:rPr lang="en-US" sz="2400" b="1" dirty="0" smtClean="0"/>
              <a:t>/s/ Nina Needy	</a:t>
            </a:r>
          </a:p>
          <a:p>
            <a:pPr marL="118872" indent="0">
              <a:buNone/>
            </a:pPr>
            <a:endParaRPr lang="en-US" sz="2400" b="1" dirty="0"/>
          </a:p>
          <a:p>
            <a:pPr marL="118872" indent="0">
              <a:buNone/>
            </a:pPr>
            <a:endParaRPr lang="en-US" sz="2400" b="1" dirty="0" smtClean="0"/>
          </a:p>
          <a:p>
            <a:pPr marL="118872" indent="0">
              <a:buNone/>
            </a:pPr>
            <a:endParaRPr lang="en-US" sz="2400" b="1" dirty="0" smtClean="0"/>
          </a:p>
          <a:p>
            <a:pPr marL="118872" indent="0">
              <a:buNone/>
            </a:pPr>
            <a:r>
              <a:rPr lang="en-US" sz="2400" b="1" dirty="0" smtClean="0"/>
              <a:t>Welfare Payor Bank	     Innocent Bank     </a:t>
            </a:r>
            <a:r>
              <a:rPr lang="en-US" sz="2400" b="1" dirty="0" err="1" smtClean="0"/>
              <a:t>Pursesnatchers</a:t>
            </a:r>
            <a:r>
              <a:rPr lang="en-US" sz="2400" b="1" dirty="0" smtClean="0"/>
              <a:t> Bank</a:t>
            </a:r>
          </a:p>
          <a:p>
            <a:pPr marL="118872" indent="0">
              <a:buNone/>
            </a:pPr>
            <a:r>
              <a:rPr lang="en-US" sz="2000" b="1" dirty="0" smtClean="0"/>
              <a:t>       [final payment]</a:t>
            </a:r>
            <a:endParaRPr lang="en-US" sz="20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1800" y="3200400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77797" y="2831068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Stolen by Max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43800" y="33528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562600" y="487680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276600" y="48768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7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“The Four </a:t>
            </a:r>
            <a:r>
              <a:rPr lang="en-US" b="1" dirty="0" err="1" smtClean="0"/>
              <a:t>Legals</a:t>
            </a:r>
            <a:r>
              <a:rPr lang="en-US" b="1" dirty="0" smtClean="0"/>
              <a:t>”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Knowledge or notice (e.g., customer’s death)</a:t>
            </a:r>
          </a:p>
          <a:p>
            <a:pPr lvl="1"/>
            <a:r>
              <a:rPr lang="en-US" b="1" dirty="0" smtClean="0"/>
              <a:t>Stop payment order</a:t>
            </a:r>
          </a:p>
          <a:p>
            <a:pPr lvl="1"/>
            <a:r>
              <a:rPr lang="en-US" b="1" dirty="0" smtClean="0"/>
              <a:t>Service of legal process (e.g., garnishment)</a:t>
            </a:r>
          </a:p>
          <a:p>
            <a:pPr lvl="1"/>
            <a:r>
              <a:rPr lang="en-US" b="1" dirty="0" smtClean="0"/>
              <a:t>Bank’s right of setoff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Issue = Do these have priority over payment of check?</a:t>
            </a:r>
          </a:p>
        </p:txBody>
      </p:sp>
    </p:spTree>
    <p:extLst>
      <p:ext uri="{BB962C8B-B14F-4D97-AF65-F5344CB8AC3E}">
        <p14:creationId xmlns:p14="http://schemas.microsoft.com/office/powerpoint/2010/main" val="15976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Any claim of priority for one of the four </a:t>
            </a:r>
            <a:r>
              <a:rPr lang="en-US" b="1" dirty="0" err="1" smtClean="0"/>
              <a:t>legals</a:t>
            </a:r>
            <a:r>
              <a:rPr lang="en-US" b="1" dirty="0" smtClean="0"/>
              <a:t> ends upon: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Bank accepts or certifies the check.</a:t>
            </a:r>
          </a:p>
          <a:p>
            <a:pPr lvl="1"/>
            <a:r>
              <a:rPr lang="en-US" b="1" dirty="0" smtClean="0"/>
              <a:t>Bank finally pays the check.</a:t>
            </a:r>
          </a:p>
          <a:p>
            <a:pPr lvl="1"/>
            <a:r>
              <a:rPr lang="en-US" b="1" dirty="0" smtClean="0"/>
              <a:t>Closing of the next banking day after the banking day on which the bank received the check.</a:t>
            </a:r>
          </a:p>
        </p:txBody>
      </p:sp>
    </p:spTree>
    <p:extLst>
      <p:ext uri="{BB962C8B-B14F-4D97-AF65-F5344CB8AC3E}">
        <p14:creationId xmlns:p14="http://schemas.microsoft.com/office/powerpoint/2010/main" val="24752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Order of paying or bouncing checks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Any order bank so desires.</a:t>
            </a:r>
          </a:p>
        </p:txBody>
      </p:sp>
    </p:spTree>
    <p:extLst>
      <p:ext uri="{BB962C8B-B14F-4D97-AF65-F5344CB8AC3E}">
        <p14:creationId xmlns:p14="http://schemas.microsoft.com/office/powerpoint/2010/main" val="500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 183 – p. 550</a:t>
            </a:r>
          </a:p>
          <a:p>
            <a:endParaRPr lang="en-US" b="1" dirty="0"/>
          </a:p>
          <a:p>
            <a:r>
              <a:rPr lang="en-US" b="1" dirty="0" smtClean="0"/>
              <a:t>Problem 184 – p.  552</a:t>
            </a:r>
          </a:p>
        </p:txBody>
      </p:sp>
    </p:spTree>
    <p:extLst>
      <p:ext uri="{BB962C8B-B14F-4D97-AF65-F5344CB8AC3E}">
        <p14:creationId xmlns:p14="http://schemas.microsoft.com/office/powerpoint/2010/main" val="218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may bank charge customer’s account?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3.  Overdraft</a:t>
            </a:r>
          </a:p>
          <a:p>
            <a:endParaRPr lang="en-US" b="1" dirty="0"/>
          </a:p>
          <a:p>
            <a:pPr lvl="1"/>
            <a:r>
              <a:rPr lang="en-US" b="1" dirty="0" smtClean="0"/>
              <a:t>Bank may pay item even if it creates overdraft.</a:t>
            </a:r>
          </a:p>
          <a:p>
            <a:pPr lvl="1"/>
            <a:endParaRPr lang="en-US" b="1" dirty="0"/>
          </a:p>
          <a:p>
            <a:pPr lvl="1"/>
            <a:r>
              <a:rPr lang="en-US" b="1" dirty="0" smtClean="0"/>
              <a:t>Customer liable to bank unless customer</a:t>
            </a:r>
          </a:p>
          <a:p>
            <a:pPr lvl="2"/>
            <a:r>
              <a:rPr lang="en-US" b="1" dirty="0" smtClean="0"/>
              <a:t>did not sign check, and</a:t>
            </a:r>
          </a:p>
          <a:p>
            <a:pPr lvl="2"/>
            <a:r>
              <a:rPr lang="en-US" b="1" dirty="0" smtClean="0"/>
              <a:t>did not benefit from the proceeds.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20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may bank charge customer’s account?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 Postdated </a:t>
            </a:r>
            <a:r>
              <a:rPr lang="en-US" b="1" dirty="0" smtClean="0"/>
              <a:t>check</a:t>
            </a:r>
          </a:p>
          <a:p>
            <a:pPr lvl="1"/>
            <a:r>
              <a:rPr lang="en-US" b="1" dirty="0" smtClean="0"/>
              <a:t>Technically</a:t>
            </a:r>
            <a:r>
              <a:rPr lang="en-US" b="1" dirty="0"/>
              <a:t>, no such thing as checks are payable on demand.</a:t>
            </a:r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4" name="Picture 6" descr="http://images.pictureshunt.com/pics/b/beautiful_unicorn-1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0"/>
            <a:ext cx="3134311" cy="362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0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2177</Words>
  <Application>Microsoft Office PowerPoint</Application>
  <PresentationFormat>On-screen Show (4:3)</PresentationFormat>
  <Paragraphs>449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Module</vt:lpstr>
      <vt:lpstr>Banks and Their Customers</vt:lpstr>
      <vt:lpstr>Terminology</vt:lpstr>
      <vt:lpstr>Checking Account Relationships</vt:lpstr>
      <vt:lpstr>Checking Account Relationships</vt:lpstr>
      <vt:lpstr>“Properly Payable” Rule -- § 4-401</vt:lpstr>
      <vt:lpstr>When may bank charge customer’s account?</vt:lpstr>
      <vt:lpstr>When may bank charge customer’s account?</vt:lpstr>
      <vt:lpstr>When may bank charge customer’s account?</vt:lpstr>
      <vt:lpstr>When may bank charge customer’s account?</vt:lpstr>
      <vt:lpstr>When may bank charge customer’s account?</vt:lpstr>
      <vt:lpstr>When may bank charge customer’s account?</vt:lpstr>
      <vt:lpstr>When may bank charge customer’s account?</vt:lpstr>
      <vt:lpstr>“Stale” Checks -- § 4-404</vt:lpstr>
      <vt:lpstr>Statute of Limitations -- § 3-118(c)</vt:lpstr>
      <vt:lpstr>Problems</vt:lpstr>
      <vt:lpstr>Wrongful Dishonor</vt:lpstr>
      <vt:lpstr>Wrongful Dishonor</vt:lpstr>
      <vt:lpstr>Wrongful Dishonor</vt:lpstr>
      <vt:lpstr>Wrongful Dishonor</vt:lpstr>
      <vt:lpstr>Wrongful Dishonor</vt:lpstr>
      <vt:lpstr>Effect of Customer’s Death or Incompetence</vt:lpstr>
      <vt:lpstr>Effect of Customer’s Death or Incompetence</vt:lpstr>
      <vt:lpstr>Effect of Customer’s Death or Incompetence</vt:lpstr>
      <vt:lpstr>Effect of Customer’s Death or Incompetence</vt:lpstr>
      <vt:lpstr>Bank’s Setoff Right</vt:lpstr>
      <vt:lpstr>Bank’s Setoff Right</vt:lpstr>
      <vt:lpstr>Bank’s Setoff Right</vt:lpstr>
      <vt:lpstr>Bank’s Setoff Right</vt:lpstr>
      <vt:lpstr>Bank’s Setoff Right</vt:lpstr>
      <vt:lpstr>Stop Payment Orders</vt:lpstr>
      <vt:lpstr>Stop Payment Orders</vt:lpstr>
      <vt:lpstr>Stop Payment Orders</vt:lpstr>
      <vt:lpstr>Stop Payment Orders</vt:lpstr>
      <vt:lpstr>Stop Payment Orders</vt:lpstr>
      <vt:lpstr>Stop Payment Orders</vt:lpstr>
      <vt:lpstr>Stop Payment Orders</vt:lpstr>
      <vt:lpstr>Stop Payment Orders</vt:lpstr>
      <vt:lpstr>Stop Payment Orders</vt:lpstr>
      <vt:lpstr>Stop Payment Orders</vt:lpstr>
      <vt:lpstr>Stop Payment Orders</vt:lpstr>
      <vt:lpstr>Stop Payment Orders</vt:lpstr>
      <vt:lpstr>Stop Payment Orders</vt:lpstr>
      <vt:lpstr>Stop Payment Orders</vt:lpstr>
      <vt:lpstr>Stop Payment Orders</vt:lpstr>
      <vt:lpstr>Stop Payment Orders</vt:lpstr>
      <vt:lpstr>“Holder” who lacks possession</vt:lpstr>
      <vt:lpstr>“Holder” who lacks possession</vt:lpstr>
      <vt:lpstr>“Holder” who lacks possession</vt:lpstr>
      <vt:lpstr>“Holder” who lacks possession</vt:lpstr>
      <vt:lpstr>“Holder” who lacks possession</vt:lpstr>
      <vt:lpstr>“Holder” who lacks possession</vt:lpstr>
      <vt:lpstr>Bank Statements</vt:lpstr>
      <vt:lpstr>Bank Statements</vt:lpstr>
      <vt:lpstr>Bank Collection</vt:lpstr>
      <vt:lpstr>Final Payment</vt:lpstr>
      <vt:lpstr>Final Payment</vt:lpstr>
      <vt:lpstr>Final Payment</vt:lpstr>
      <vt:lpstr>Final Payment</vt:lpstr>
      <vt:lpstr>Final Payment</vt:lpstr>
      <vt:lpstr>Final Payment</vt:lpstr>
      <vt:lpstr>Final Payment</vt:lpstr>
      <vt:lpstr>Check Return</vt:lpstr>
      <vt:lpstr>Ways for Depositary Bank to Recover Funds Improperly Paid</vt:lpstr>
      <vt:lpstr>Charge Back</vt:lpstr>
      <vt:lpstr>Charge Back</vt:lpstr>
      <vt:lpstr>Charge Back</vt:lpstr>
      <vt:lpstr>Undoing Final Payment</vt:lpstr>
      <vt:lpstr>Undoing Final Payment</vt:lpstr>
      <vt:lpstr>Undoing Final Payment</vt:lpstr>
      <vt:lpstr>Delays</vt:lpstr>
      <vt:lpstr>Restrictive Indorsements</vt:lpstr>
      <vt:lpstr>Restrictive Indorsements</vt:lpstr>
      <vt:lpstr>Restrictive Indorsements</vt:lpstr>
      <vt:lpstr>Restrictive Indorsements</vt:lpstr>
      <vt:lpstr>Restrictive Indorsements</vt:lpstr>
      <vt:lpstr>Priorities</vt:lpstr>
      <vt:lpstr>Priorities</vt:lpstr>
      <vt:lpstr>Priorities</vt:lpstr>
      <vt:lpstr>Priorities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Banks and Their Customers</dc:title>
  <dc:creator>Gerry W. Beyer</dc:creator>
  <cp:lastModifiedBy>Gerry W. Beyer</cp:lastModifiedBy>
  <cp:revision>50</cp:revision>
  <dcterms:created xsi:type="dcterms:W3CDTF">2011-09-20T20:53:29Z</dcterms:created>
  <dcterms:modified xsi:type="dcterms:W3CDTF">2011-09-27T18:58:32Z</dcterms:modified>
</cp:coreProperties>
</file>