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7" r:id="rId3"/>
    <p:sldId id="264" r:id="rId4"/>
    <p:sldId id="266" r:id="rId5"/>
    <p:sldId id="267" r:id="rId6"/>
    <p:sldId id="268" r:id="rId7"/>
    <p:sldId id="269" r:id="rId8"/>
    <p:sldId id="265" r:id="rId9"/>
    <p:sldId id="258" r:id="rId10"/>
    <p:sldId id="259" r:id="rId11"/>
    <p:sldId id="270" r:id="rId12"/>
    <p:sldId id="27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9/19/2011</a:t>
            </a:fld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45181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9/19/2011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597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9/19/2011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6033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9/19/2011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8761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9/19/2011</a:t>
            </a:fld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1920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9/19/2011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0387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9/19/2011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101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9/19/2011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2269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9/19/2011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5632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9/19/2011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2551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9/19/2011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68669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9/19/2011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1542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2209800"/>
            <a:ext cx="5257800" cy="1673352"/>
          </a:xfrm>
        </p:spPr>
        <p:txBody>
          <a:bodyPr/>
          <a:lstStyle/>
          <a:p>
            <a:r>
              <a:rPr lang="en-US" dirty="0" err="1" smtClean="0"/>
              <a:t>Drawee’s</a:t>
            </a:r>
            <a:r>
              <a:rPr lang="en-US" dirty="0" smtClean="0"/>
              <a:t> Contract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636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Acceptance – Bank Drawee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Drawee primarily liable.</a:t>
            </a:r>
          </a:p>
          <a:p>
            <a:endParaRPr lang="en-US" b="1" dirty="0" smtClean="0"/>
          </a:p>
          <a:p>
            <a:r>
              <a:rPr lang="en-US" b="1" dirty="0" smtClean="0"/>
              <a:t>2.  Drawer discharged.</a:t>
            </a:r>
          </a:p>
          <a:p>
            <a:endParaRPr lang="en-US" b="1" dirty="0" smtClean="0"/>
          </a:p>
          <a:p>
            <a:r>
              <a:rPr lang="en-US" b="1" dirty="0" smtClean="0"/>
              <a:t>3.  Prior </a:t>
            </a:r>
            <a:r>
              <a:rPr lang="en-US" b="1" dirty="0" err="1" smtClean="0"/>
              <a:t>indorsers</a:t>
            </a:r>
            <a:r>
              <a:rPr lang="en-US" b="1" dirty="0" smtClean="0"/>
              <a:t> discharged.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67496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Acceptance – Bank Drawee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err="1" smtClean="0"/>
              <a:t>Gaylen</a:t>
            </a:r>
            <a:r>
              <a:rPr lang="en-US" b="1" i="1" dirty="0" smtClean="0"/>
              <a:t> Petroleum Co. v. Hixson </a:t>
            </a:r>
            <a:r>
              <a:rPr lang="en-US" b="1" dirty="0" smtClean="0"/>
              <a:t>– p. 460</a:t>
            </a:r>
          </a:p>
          <a:p>
            <a:endParaRPr lang="en-US" b="1" i="1" dirty="0"/>
          </a:p>
          <a:p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4190504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Acceptance – Bank Drawee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Problem 146 – p.463</a:t>
            </a:r>
          </a:p>
          <a:p>
            <a:endParaRPr lang="en-US" b="1" dirty="0"/>
          </a:p>
          <a:p>
            <a:pPr marL="118872" indent="0">
              <a:buNone/>
            </a:pPr>
            <a:r>
              <a:rPr lang="en-US" b="1" dirty="0" smtClean="0"/>
              <a:t>George					Church</a:t>
            </a:r>
          </a:p>
          <a:p>
            <a:pPr marL="118872" indent="0">
              <a:buNone/>
            </a:pPr>
            <a:r>
              <a:rPr lang="en-US" b="1" dirty="0" smtClean="0"/>
              <a:t>Drawer					Payee</a:t>
            </a:r>
          </a:p>
          <a:p>
            <a:pPr marL="118872" indent="0">
              <a:buNone/>
            </a:pPr>
            <a:endParaRPr lang="en-US" b="1" dirty="0"/>
          </a:p>
          <a:p>
            <a:pPr marL="118872" indent="0">
              <a:buNone/>
            </a:pPr>
            <a:endParaRPr lang="en-US" b="1" dirty="0" smtClean="0"/>
          </a:p>
          <a:p>
            <a:pPr marL="118872" indent="0">
              <a:buNone/>
            </a:pPr>
            <a:r>
              <a:rPr lang="en-US" b="1" dirty="0" smtClean="0"/>
              <a:t>Drawee</a:t>
            </a:r>
          </a:p>
          <a:p>
            <a:pPr marL="118872" indent="0">
              <a:buNone/>
            </a:pPr>
            <a:endParaRPr lang="en-US" b="1" i="1" dirty="0"/>
          </a:p>
          <a:p>
            <a:endParaRPr lang="en-US" b="1" i="1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362200" y="3352800"/>
            <a:ext cx="3352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2438400" y="3886200"/>
            <a:ext cx="381000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2819400" y="4038600"/>
            <a:ext cx="3581400" cy="1524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628088" y="2895600"/>
            <a:ext cx="2217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Issuance of gift check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 rot="20715186">
            <a:off x="2596481" y="4061738"/>
            <a:ext cx="2875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Presentment for acceptance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 rot="20286918">
            <a:off x="2801349" y="4819733"/>
            <a:ext cx="18118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Refusal to accept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892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Drawee’s</a:t>
            </a:r>
            <a:r>
              <a:rPr lang="en-US" dirty="0" smtClean="0"/>
              <a:t> Contract -- Generally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r>
              <a:rPr lang="en-US" b="1" dirty="0" smtClean="0"/>
              <a:t>None – drawee did not sign draft/check.</a:t>
            </a:r>
          </a:p>
          <a:p>
            <a:endParaRPr lang="en-US" b="1" dirty="0"/>
          </a:p>
          <a:p>
            <a:r>
              <a:rPr lang="en-US" b="1" dirty="0" smtClean="0"/>
              <a:t>Problem 145 – p. 456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21668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Acceptance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 drawee may become liable by accepting the draft.</a:t>
            </a:r>
          </a:p>
          <a:p>
            <a:endParaRPr lang="en-US" b="1" dirty="0"/>
          </a:p>
          <a:p>
            <a:r>
              <a:rPr lang="en-US" b="1" dirty="0" smtClean="0"/>
              <a:t>Must be written on the instrument.</a:t>
            </a:r>
          </a:p>
          <a:p>
            <a:endParaRPr lang="en-US" b="1" dirty="0"/>
          </a:p>
          <a:p>
            <a:r>
              <a:rPr lang="en-US" b="1" dirty="0" smtClean="0"/>
              <a:t>Acceptance is typically done by the drawee signing diagonally across the front.</a:t>
            </a:r>
          </a:p>
          <a:p>
            <a:endParaRPr lang="en-US" b="1" dirty="0"/>
          </a:p>
          <a:p>
            <a:r>
              <a:rPr lang="en-US" b="1" dirty="0" smtClean="0"/>
              <a:t>Liability is primary (like a maker).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5912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Acceptance – Non-Bank Drawee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The situation: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Buyer does not want to pay without the goods.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Seller does not want to ship without the money.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They are located too far apart to make an in-person exchange of money for goods.</a:t>
            </a:r>
          </a:p>
        </p:txBody>
      </p:sp>
    </p:spTree>
    <p:extLst>
      <p:ext uri="{BB962C8B-B14F-4D97-AF65-F5344CB8AC3E}">
        <p14:creationId xmlns:p14="http://schemas.microsoft.com/office/powerpoint/2010/main" val="68368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Acceptance – Non-Bank Drawee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The parties</a:t>
            </a:r>
          </a:p>
          <a:p>
            <a:endParaRPr lang="en-US" b="1" dirty="0"/>
          </a:p>
          <a:p>
            <a:pPr lvl="1"/>
            <a:r>
              <a:rPr lang="en-US" b="1" dirty="0"/>
              <a:t>1.  Seller = Drawer</a:t>
            </a:r>
          </a:p>
          <a:p>
            <a:endParaRPr lang="en-US" b="1" dirty="0"/>
          </a:p>
          <a:p>
            <a:pPr lvl="1"/>
            <a:r>
              <a:rPr lang="en-US" b="1" dirty="0"/>
              <a:t>2.  Seller (or seller’s bank) = Payee</a:t>
            </a:r>
          </a:p>
          <a:p>
            <a:endParaRPr lang="en-US" b="1" dirty="0"/>
          </a:p>
          <a:p>
            <a:pPr lvl="1"/>
            <a:r>
              <a:rPr lang="en-US" b="1" dirty="0"/>
              <a:t>3.  Buyer = Drawee  </a:t>
            </a:r>
          </a:p>
        </p:txBody>
      </p:sp>
    </p:spTree>
    <p:extLst>
      <p:ext uri="{BB962C8B-B14F-4D97-AF65-F5344CB8AC3E}">
        <p14:creationId xmlns:p14="http://schemas.microsoft.com/office/powerpoint/2010/main" val="411158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Acceptance – Non-Bank Drawee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382000" cy="4625609"/>
          </a:xfrm>
        </p:spPr>
        <p:txBody>
          <a:bodyPr>
            <a:normAutofit fontScale="92500"/>
          </a:bodyPr>
          <a:lstStyle/>
          <a:p>
            <a:r>
              <a:rPr lang="en-US" b="1" dirty="0" smtClean="0"/>
              <a:t>The action:</a:t>
            </a:r>
            <a:endParaRPr lang="en-US" b="1" dirty="0"/>
          </a:p>
          <a:p>
            <a:pPr marL="971550" lvl="1" indent="-514350">
              <a:buFont typeface="+mj-lt"/>
              <a:buAutoNum type="arabicPeriod"/>
            </a:pPr>
            <a:r>
              <a:rPr lang="en-US" b="1" dirty="0" smtClean="0"/>
              <a:t>Seller draws draft on Buyer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 smtClean="0"/>
              <a:t>Seller ships the goods and has shipper create a bill of lading.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 smtClean="0"/>
              <a:t>Seller sells draft to Seller’s Bank in Seller’s city at a discount and gives Seller’s Bank the bill of lading for the goods.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 smtClean="0"/>
              <a:t>Seller’s Bank indorses over to Buyer’s Bank in Buyer’s city and delivers bill of lading.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 smtClean="0"/>
              <a:t>Buyer’s Bank presents draft to Buyer (the drawee).</a:t>
            </a:r>
          </a:p>
        </p:txBody>
      </p:sp>
    </p:spTree>
    <p:extLst>
      <p:ext uri="{BB962C8B-B14F-4D97-AF65-F5344CB8AC3E}">
        <p14:creationId xmlns:p14="http://schemas.microsoft.com/office/powerpoint/2010/main" val="4012241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Acceptance – Non-Bank Drawee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54209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The action:</a:t>
            </a:r>
          </a:p>
          <a:p>
            <a:endParaRPr lang="en-US" b="1" dirty="0" smtClean="0"/>
          </a:p>
          <a:p>
            <a:pPr marL="971550" lvl="1" indent="-514350">
              <a:buFont typeface="+mj-lt"/>
              <a:buAutoNum type="arabicPeriod" startAt="6"/>
            </a:pPr>
            <a:r>
              <a:rPr lang="en-US" b="1" dirty="0" smtClean="0"/>
              <a:t>Buyer could pay and get the bill of lading.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But, Buyer does not have the money.  Buyer needs the goods to resell them or to use them to make the money.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Draft often provides for payment x days after presentment.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Thus, Buyer will accept the draft becoming primarily liable, get the bill of lading, use the goods, and (hopefully) be able to pay the draft when it is presented in x days.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81127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Norton v. Knapp</a:t>
            </a:r>
            <a:r>
              <a:rPr lang="en-US" dirty="0" smtClean="0"/>
              <a:t> – p. 458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18872" indent="0">
              <a:buNone/>
            </a:pPr>
            <a:r>
              <a:rPr lang="en-US" b="1" dirty="0" smtClean="0"/>
              <a:t>Norton [</a:t>
            </a:r>
            <a:r>
              <a:rPr lang="el-GR" b="1" dirty="0" smtClean="0"/>
              <a:t>π</a:t>
            </a:r>
            <a:r>
              <a:rPr lang="en-US" b="1" dirty="0" smtClean="0"/>
              <a:t>]		    	      Exchange Bank</a:t>
            </a:r>
            <a:br>
              <a:rPr lang="en-US" b="1" dirty="0" smtClean="0"/>
            </a:br>
            <a:r>
              <a:rPr lang="en-US" b="1" dirty="0" smtClean="0"/>
              <a:t>Drawer				      Payee</a:t>
            </a:r>
            <a:br>
              <a:rPr lang="en-US" b="1" dirty="0" smtClean="0"/>
            </a:br>
            <a:r>
              <a:rPr lang="en-US" b="1" dirty="0" smtClean="0"/>
              <a:t>Seller</a:t>
            </a:r>
          </a:p>
          <a:p>
            <a:pPr marL="118872" indent="0">
              <a:buNone/>
            </a:pPr>
            <a:endParaRPr lang="en-US" b="1" dirty="0" smtClean="0"/>
          </a:p>
          <a:p>
            <a:pPr marL="118872" indent="0">
              <a:buNone/>
            </a:pPr>
            <a:endParaRPr lang="en-US" b="1" dirty="0"/>
          </a:p>
          <a:p>
            <a:pPr marL="118872" indent="0">
              <a:buNone/>
            </a:pPr>
            <a:r>
              <a:rPr lang="en-US" b="1" dirty="0" smtClean="0"/>
              <a:t>Miles Knapp [</a:t>
            </a:r>
            <a:r>
              <a:rPr lang="el-GR" b="1" dirty="0" smtClean="0"/>
              <a:t>Δ</a:t>
            </a:r>
            <a:r>
              <a:rPr lang="en-US" b="1" dirty="0" smtClean="0"/>
              <a:t>]</a:t>
            </a:r>
            <a:br>
              <a:rPr lang="en-US" b="1" dirty="0" smtClean="0"/>
            </a:br>
            <a:r>
              <a:rPr lang="en-US" b="1" dirty="0" smtClean="0"/>
              <a:t>Drawee</a:t>
            </a:r>
          </a:p>
          <a:p>
            <a:pPr marL="118872" indent="0">
              <a:buNone/>
            </a:pPr>
            <a:r>
              <a:rPr lang="en-US" b="1" dirty="0" smtClean="0"/>
              <a:t>Buyer</a:t>
            </a:r>
          </a:p>
          <a:p>
            <a:endParaRPr lang="en-US" b="1" dirty="0"/>
          </a:p>
          <a:p>
            <a:endParaRPr lang="en-US" b="1" dirty="0" smtClean="0"/>
          </a:p>
          <a:p>
            <a:pPr lvl="1"/>
            <a:r>
              <a:rPr lang="en-US" b="1" dirty="0" smtClean="0"/>
              <a:t>“Kiss my foot.  Miles Knapp.”</a:t>
            </a:r>
            <a:endParaRPr lang="en-US" b="1" dirty="0"/>
          </a:p>
          <a:p>
            <a:pPr lvl="1"/>
            <a:r>
              <a:rPr lang="en-US" b="1" dirty="0" smtClean="0"/>
              <a:t>Is this an acceptance?</a:t>
            </a:r>
            <a:endParaRPr lang="en-US" b="1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667000" y="2438400"/>
            <a:ext cx="2590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3505200" y="2743200"/>
            <a:ext cx="2667000" cy="1447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105400" y="3385066"/>
            <a:ext cx="14269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Presentment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1981200" y="4343400"/>
            <a:ext cx="121920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0393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Acceptance – Bank Drawee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Certification</a:t>
            </a:r>
            <a:endParaRPr lang="en-US" b="1" dirty="0"/>
          </a:p>
        </p:txBody>
      </p:sp>
      <p:pic>
        <p:nvPicPr>
          <p:cNvPr id="119810" name="Picture 2" descr="http://www.rogersandme.ca/backup-1206/img/scans/chec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2971800"/>
            <a:ext cx="7966430" cy="3276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63951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293</Words>
  <Application>Microsoft Office PowerPoint</Application>
  <PresentationFormat>On-screen Show (4:3)</PresentationFormat>
  <Paragraphs>73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Module</vt:lpstr>
      <vt:lpstr>Drawee’s Contract</vt:lpstr>
      <vt:lpstr>Drawee’s Contract -- Generally</vt:lpstr>
      <vt:lpstr>Acceptance</vt:lpstr>
      <vt:lpstr>Acceptance – Non-Bank Drawee</vt:lpstr>
      <vt:lpstr>Acceptance – Non-Bank Drawee</vt:lpstr>
      <vt:lpstr>Acceptance – Non-Bank Drawee</vt:lpstr>
      <vt:lpstr>Acceptance – Non-Bank Drawee</vt:lpstr>
      <vt:lpstr>Norton v. Knapp – p. 458</vt:lpstr>
      <vt:lpstr>Acceptance – Bank Drawee</vt:lpstr>
      <vt:lpstr>Acceptance – Bank Drawee</vt:lpstr>
      <vt:lpstr>Acceptance – Bank Drawee</vt:lpstr>
      <vt:lpstr>Acceptance – Bank Drawee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Drawee’s Contract</dc:title>
  <dc:creator>Gerry W. Beyer</dc:creator>
  <cp:lastModifiedBy>Gerry W. Beyer</cp:lastModifiedBy>
  <cp:revision>9</cp:revision>
  <dcterms:created xsi:type="dcterms:W3CDTF">2011-09-19T01:41:44Z</dcterms:created>
  <dcterms:modified xsi:type="dcterms:W3CDTF">2011-09-19T16:07:17Z</dcterms:modified>
</cp:coreProperties>
</file>