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1" r:id="rId2"/>
    <p:sldId id="262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0AF9F2A-A6DE-4CC4-8FD5-F2FC09D567C6}" type="datetimeFigureOut">
              <a:rPr lang="en-US" smtClean="0"/>
              <a:t>9/18/2011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EAC7F950-FE10-4D89-BE91-2040E93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99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9/18/2011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609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31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91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12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9/18/2011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6541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2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6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77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59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11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examiner.com/city-hall-in-louisville/florida-bank-refuses-to-cash-check-for-armless-man-without-a-thumbpri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7526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Drawers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5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Waiver of condition precedents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143, p. 454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Is a waiver allowed?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If so, will it prevent instrument from being negotiable?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1671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144 – p. 454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 smtClean="0"/>
              <a:t>Dan					Frank [</a:t>
            </a:r>
            <a:r>
              <a:rPr lang="el-GR" b="1" dirty="0" smtClean="0"/>
              <a:t>Δ</a:t>
            </a:r>
            <a:r>
              <a:rPr lang="en-US" b="1" dirty="0" smtClean="0"/>
              <a:t>]</a:t>
            </a:r>
          </a:p>
          <a:p>
            <a:pPr marL="118872" indent="0">
              <a:buNone/>
            </a:pPr>
            <a:r>
              <a:rPr lang="en-US" b="1" dirty="0" smtClean="0"/>
              <a:t>Drawer				Payee</a:t>
            </a:r>
          </a:p>
          <a:p>
            <a:pPr marL="118872" indent="0">
              <a:buNone/>
            </a:pPr>
            <a:r>
              <a:rPr lang="en-US" b="1" dirty="0"/>
              <a:t>		</a:t>
            </a:r>
            <a:r>
              <a:rPr lang="en-US" b="1" dirty="0" smtClean="0"/>
              <a:t>			Indorser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Drawee Bank			</a:t>
            </a:r>
            <a:r>
              <a:rPr lang="en-US" b="1" dirty="0" err="1" smtClean="0"/>
              <a:t>Holdit</a:t>
            </a:r>
            <a:r>
              <a:rPr lang="en-US" b="1" dirty="0" smtClean="0"/>
              <a:t> [</a:t>
            </a:r>
            <a:r>
              <a:rPr lang="el-GR" b="1" dirty="0" smtClean="0"/>
              <a:t>π</a:t>
            </a:r>
            <a:r>
              <a:rPr lang="en-US" b="1" dirty="0" smtClean="0"/>
              <a:t>]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					Creditor’s National</a:t>
            </a:r>
          </a:p>
          <a:p>
            <a:pPr marL="11887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Depositary Bank	</a:t>
            </a:r>
            <a:endParaRPr lang="en-US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362200" y="24384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715000" y="3276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715000" y="43434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2133600" y="4343400"/>
            <a:ext cx="26670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828800" y="4762500"/>
            <a:ext cx="28194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6172200" y="4343400"/>
            <a:ext cx="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219200" y="28956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1600200" y="2057400"/>
            <a:ext cx="320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95600" y="2070921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Issuance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106761" y="1688068"/>
            <a:ext cx="2576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 to stop payment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229678" y="3091934"/>
            <a:ext cx="2100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Stop payment order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1005396">
            <a:off x="3070943" y="4368284"/>
            <a:ext cx="1426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Presentment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 rot="1059987">
            <a:off x="2876719" y="4881918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Dishonor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193809" y="4387334"/>
            <a:ext cx="1369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Charge 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38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whom is Drawer liable?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Holder (person entitled to enforce)</a:t>
            </a:r>
          </a:p>
          <a:p>
            <a:endParaRPr lang="en-US" b="1" dirty="0"/>
          </a:p>
          <a:p>
            <a:r>
              <a:rPr lang="en-US" b="1" dirty="0" smtClean="0"/>
              <a:t>2.  Indorser who has already paid the draft</a:t>
            </a:r>
          </a:p>
          <a:p>
            <a:endParaRPr lang="en-US" b="1" dirty="0"/>
          </a:p>
          <a:p>
            <a:r>
              <a:rPr lang="en-US" b="1" dirty="0" smtClean="0"/>
              <a:t>But, liability is secondary – two conditions precedent.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6780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Conditions precedent to Drawer’s 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Presentment to Drawee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Within </a:t>
            </a:r>
            <a:r>
              <a:rPr lang="en-US" b="1" dirty="0"/>
              <a:t>30 days of </a:t>
            </a:r>
            <a:r>
              <a:rPr lang="en-US" b="1" dirty="0" smtClean="0"/>
              <a:t>issue.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But</a:t>
            </a:r>
            <a:r>
              <a:rPr lang="en-US" b="1" dirty="0"/>
              <a:t>, </a:t>
            </a:r>
            <a:r>
              <a:rPr lang="en-US" b="1" dirty="0" smtClean="0"/>
              <a:t>untimely presentment is only a </a:t>
            </a:r>
            <a:r>
              <a:rPr lang="en-US" b="1" dirty="0"/>
              <a:t>problem if drawee becomes </a:t>
            </a:r>
            <a:r>
              <a:rPr lang="en-US" b="1" dirty="0" smtClean="0"/>
              <a:t>insolvent.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99654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Conditions precedent to Drawer’s 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Dishonor by Drawee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The drawee refuses to pay, e.g.,</a:t>
            </a:r>
          </a:p>
          <a:p>
            <a:pPr lvl="2"/>
            <a:r>
              <a:rPr lang="en-US" b="1" dirty="0" smtClean="0"/>
              <a:t>Insufficient funds</a:t>
            </a:r>
          </a:p>
          <a:p>
            <a:pPr lvl="2"/>
            <a:r>
              <a:rPr lang="en-US" b="1" dirty="0" smtClean="0"/>
              <a:t>Stop payment</a:t>
            </a:r>
          </a:p>
          <a:p>
            <a:pPr lvl="2"/>
            <a:r>
              <a:rPr lang="en-US" b="1" dirty="0" smtClean="0"/>
              <a:t>Check is “stale”</a:t>
            </a:r>
          </a:p>
          <a:p>
            <a:pPr lvl="2"/>
            <a:r>
              <a:rPr lang="en-US" b="1" dirty="0" smtClean="0"/>
              <a:t>Wrongfully</a:t>
            </a:r>
          </a:p>
        </p:txBody>
      </p:sp>
    </p:spTree>
    <p:extLst>
      <p:ext uri="{BB962C8B-B14F-4D97-AF65-F5344CB8AC3E}">
        <p14:creationId xmlns:p14="http://schemas.microsoft.com/office/powerpoint/2010/main" val="246677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 of 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Check = limitation not possible.</a:t>
            </a:r>
          </a:p>
          <a:p>
            <a:endParaRPr lang="en-US" b="1" dirty="0"/>
          </a:p>
          <a:p>
            <a:r>
              <a:rPr lang="en-US" b="1" dirty="0" smtClean="0"/>
              <a:t>Non-check draft = may draw “without recourse.”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7665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141  – p. 446</a:t>
            </a:r>
          </a:p>
          <a:p>
            <a:endParaRPr lang="en-US" b="1" dirty="0"/>
          </a:p>
          <a:p>
            <a:r>
              <a:rPr lang="en-US" b="1" dirty="0" smtClean="0"/>
              <a:t>Problem 142 – p. 447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7764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Messing v. Bank of America</a:t>
            </a:r>
            <a:r>
              <a:rPr lang="en-US" dirty="0" smtClean="0"/>
              <a:t> – p.447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 smtClean="0"/>
              <a:t>Issue = May bank require non-account holder to provide thumbprint signature before it will honor a check?</a:t>
            </a:r>
            <a:endParaRPr lang="en-US" b="1" dirty="0"/>
          </a:p>
        </p:txBody>
      </p:sp>
      <p:pic>
        <p:nvPicPr>
          <p:cNvPr id="1026" name="Picture 2" descr="http://t1.gstatic.com/images?q=tbn:ANd9GcSdYZGeLih-7vOj6B7kTT1YizXkAYsQBQY7KblLOvosPjwoBLFDS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267200"/>
            <a:ext cx="291465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xaminer.com/images/blog/EXID3747/images/Thumbpri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191000"/>
            <a:ext cx="2768600" cy="2076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392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Thumbprint Signatures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b="1" dirty="0" smtClean="0"/>
              <a:t>But, what if payee has no biological arms?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1449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Thumbprint Signatures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 fontScale="92500" lnSpcReduction="10000"/>
          </a:bodyPr>
          <a:lstStyle/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 err="1" smtClean="0">
                <a:hlinkClick r:id="rId2"/>
              </a:rPr>
              <a:t>BoA</a:t>
            </a:r>
            <a:r>
              <a:rPr lang="en-US" b="1" dirty="0" smtClean="0">
                <a:hlinkClick r:id="rId2"/>
              </a:rPr>
              <a:t> refused</a:t>
            </a:r>
            <a:r>
              <a:rPr lang="en-US" b="1" dirty="0" smtClean="0"/>
              <a:t> to cash check (from his wife who had an account) as he could not make a thumbprint signature.</a:t>
            </a:r>
            <a:endParaRPr lang="en-US" b="1" dirty="0"/>
          </a:p>
        </p:txBody>
      </p:sp>
      <p:pic>
        <p:nvPicPr>
          <p:cNvPr id="2050" name="Picture 2" descr="http://www.examiner.com/images/blog/EXID3747/images/SteveValdez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81200"/>
            <a:ext cx="4057650" cy="2795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48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2173</TotalTime>
  <Words>231</Words>
  <Application>Microsoft Office PowerPoint</Application>
  <PresentationFormat>On-screen Show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Drawers</vt:lpstr>
      <vt:lpstr>To whom is Drawer liable?</vt:lpstr>
      <vt:lpstr>Conditions precedent to Drawer’s liability</vt:lpstr>
      <vt:lpstr>Conditions precedent to Drawer’s liability</vt:lpstr>
      <vt:lpstr>Limitation of Liability</vt:lpstr>
      <vt:lpstr>Problems</vt:lpstr>
      <vt:lpstr>Messing v. Bank of America – p.447</vt:lpstr>
      <vt:lpstr>Thumbprint Signatures</vt:lpstr>
      <vt:lpstr>Thumbprint Signatures</vt:lpstr>
      <vt:lpstr>Waiver of condition precedents</vt:lpstr>
      <vt:lpstr>Problem 144 – p. 454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Law</dc:title>
  <dc:creator>Gerry W. Beyer</dc:creator>
  <cp:lastModifiedBy>Gerry W. Beyer</cp:lastModifiedBy>
  <cp:revision>55</cp:revision>
  <cp:lastPrinted>2011-09-13T20:09:19Z</cp:lastPrinted>
  <dcterms:created xsi:type="dcterms:W3CDTF">2011-08-20T21:59:33Z</dcterms:created>
  <dcterms:modified xsi:type="dcterms:W3CDTF">2011-09-19T01:38:45Z</dcterms:modified>
</cp:coreProperties>
</file>