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10/2/2011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8001000" cy="14478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Indorser's Obligation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129 – p. 422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b="1" dirty="0" smtClean="0"/>
              <a:t>Maker					Bank</a:t>
            </a:r>
          </a:p>
          <a:p>
            <a:pPr marL="118872" indent="0">
              <a:buNone/>
            </a:pPr>
            <a:r>
              <a:rPr lang="en-US" b="1" dirty="0" smtClean="0"/>
              <a:t>Charlie					Payee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Lucy – I1</a:t>
            </a: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Schroeder – I2</a:t>
            </a: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Pig Pen – I3</a:t>
            </a: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Patty – I4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An indorser not in chain of title is a co-surety and is only entitled to contribution.</a:t>
            </a:r>
          </a:p>
          <a:p>
            <a:pPr marL="118872" indent="0">
              <a:buNone/>
            </a:pP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09800" y="2362200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819400" y="2971800"/>
            <a:ext cx="3048000" cy="2133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0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130 – p. 424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Maker					Ivory</a:t>
            </a:r>
          </a:p>
          <a:p>
            <a:pPr marL="118872" indent="0">
              <a:buNone/>
            </a:pPr>
            <a:r>
              <a:rPr lang="en-US" b="1" dirty="0" smtClean="0"/>
              <a:t>Marian					Payee</a:t>
            </a:r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“Without recourse”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Friendly Loan Co.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81200" y="2362200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3200" y="34290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1828800" y="2971800"/>
            <a:ext cx="28194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517989" y="3581400"/>
            <a:ext cx="30480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78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liability arise?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Payee or later holder indorses a note or check.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Happens automatically regardless of indorser’s intent.</a:t>
            </a:r>
          </a:p>
        </p:txBody>
      </p:sp>
    </p:spTree>
    <p:extLst>
      <p:ext uri="{BB962C8B-B14F-4D97-AF65-F5344CB8AC3E}">
        <p14:creationId xmlns:p14="http://schemas.microsoft.com/office/powerpoint/2010/main" val="255458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of Indorser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Secondary Liability</a:t>
            </a:r>
          </a:p>
          <a:p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Three conditions precedent must occur before the holder can sue the indorser.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181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Presentment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Note – holder previously presented to maker.</a:t>
            </a:r>
          </a:p>
          <a:p>
            <a:endParaRPr lang="en-US" b="1" dirty="0"/>
          </a:p>
          <a:p>
            <a:r>
              <a:rPr lang="en-US" b="1" dirty="0" smtClean="0"/>
              <a:t>Draft (e.g., check) – holder previously presented to drawee (e.g., bank on which the check is drawn; the drawer’s bank).</a:t>
            </a:r>
          </a:p>
          <a:p>
            <a:endParaRPr lang="en-US" b="1" dirty="0"/>
          </a:p>
          <a:p>
            <a:r>
              <a:rPr lang="en-US" b="1" dirty="0" smtClean="0"/>
              <a:t>Must be done within 30 days of indorsement.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89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Dishonor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Note – Maker refuses to pay.</a:t>
            </a:r>
          </a:p>
          <a:p>
            <a:endParaRPr lang="en-US" b="1" dirty="0"/>
          </a:p>
          <a:p>
            <a:r>
              <a:rPr lang="en-US" b="1" dirty="0" smtClean="0"/>
              <a:t>Draft (e.g., check) – Drawee refuses to pay (e.g., the check bounces for insufficient funds, closed account, etc.).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3429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 Notice of Dishonor to Indorser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Rule = Indorser </a:t>
            </a:r>
            <a:r>
              <a:rPr lang="en-US" b="1" dirty="0" smtClean="0"/>
              <a:t>is given notice of the dishonor within 30 days of the dishonor</a:t>
            </a:r>
            <a:r>
              <a:rPr lang="en-US" b="1" dirty="0" smtClean="0"/>
              <a:t>.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 smtClean="0"/>
              <a:t>Collecting Bank = Indorser is given notice of the dishonor by the midnight deadline.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35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Disclaiming Liability with</a:t>
            </a:r>
            <a:br>
              <a:rPr lang="en-US" dirty="0" smtClean="0"/>
            </a:br>
            <a:r>
              <a:rPr lang="en-US" dirty="0" smtClean="0"/>
              <a:t>Qualified Indorsement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indorser may disclaim liability by including the phrase “without recourse” in the indorsement.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40382"/>
            <a:ext cx="4931979" cy="2832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22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of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Presumed liable in order of signatures.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Sue prior </a:t>
            </a:r>
            <a:r>
              <a:rPr lang="en-US" b="1" dirty="0" err="1" smtClean="0"/>
              <a:t>indorsers</a:t>
            </a:r>
            <a:r>
              <a:rPr lang="en-US" b="1" dirty="0" smtClean="0"/>
              <a:t> for payment.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Liable to later </a:t>
            </a:r>
            <a:r>
              <a:rPr lang="en-US" b="1" dirty="0" err="1" smtClean="0"/>
              <a:t>indorsers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645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128 – p. 422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b="1" dirty="0" smtClean="0"/>
              <a:t>Drawer				Payee – I1</a:t>
            </a:r>
          </a:p>
          <a:p>
            <a:pPr marL="118872" indent="0">
              <a:buNone/>
            </a:pPr>
            <a:r>
              <a:rPr lang="en-US" b="1" dirty="0" smtClean="0"/>
              <a:t>Bigelow				Snow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		</a:t>
            </a:r>
            <a:r>
              <a:rPr lang="en-US" b="1" dirty="0" err="1" smtClean="0"/>
              <a:t>Bascombe</a:t>
            </a:r>
            <a:r>
              <a:rPr lang="en-US" b="1" dirty="0" smtClean="0"/>
              <a:t> – I2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Drawee 			Jordan State Bank – I3</a:t>
            </a:r>
          </a:p>
          <a:p>
            <a:pPr marL="118872" indent="0">
              <a:buNone/>
            </a:pPr>
            <a:r>
              <a:rPr lang="en-US" b="1" dirty="0" smtClean="0"/>
              <a:t>Rogers 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An indorser in chain of title is a sub-surety and can recover all from earlier indorser</a:t>
            </a:r>
            <a:r>
              <a:rPr lang="en-US" dirty="0"/>
              <a:t>.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86000" y="22860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715000" y="2743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715000" y="3810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981200" y="46482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286000" y="4800600"/>
            <a:ext cx="3429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228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Indorser's Obligation</vt:lpstr>
      <vt:lpstr>How does liability arise?</vt:lpstr>
      <vt:lpstr>Liability of Indorser -- Generally</vt:lpstr>
      <vt:lpstr>1.  Presentment</vt:lpstr>
      <vt:lpstr>2.  Dishonor</vt:lpstr>
      <vt:lpstr>3.  Notice of Dishonor to Indorser</vt:lpstr>
      <vt:lpstr>Disclaiming Liability with Qualified Indorsement</vt:lpstr>
      <vt:lpstr>Order of Liability</vt:lpstr>
      <vt:lpstr>Problem 128 – p. 422</vt:lpstr>
      <vt:lpstr>Problem 129 – p. 422</vt:lpstr>
      <vt:lpstr>Problem 130 – p. 424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Law</dc:title>
  <dc:creator>Gerry W. Beyer</dc:creator>
  <cp:lastModifiedBy>Gerry W. Beyer</cp:lastModifiedBy>
  <cp:revision>21</cp:revision>
  <dcterms:created xsi:type="dcterms:W3CDTF">2011-08-20T21:59:33Z</dcterms:created>
  <dcterms:modified xsi:type="dcterms:W3CDTF">2011-10-03T01:21:29Z</dcterms:modified>
</cp:coreProperties>
</file>