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1" r:id="rId2"/>
    <p:sldId id="257" r:id="rId3"/>
    <p:sldId id="258" r:id="rId4"/>
    <p:sldId id="259" r:id="rId5"/>
    <p:sldId id="260" r:id="rId6"/>
    <p:sldId id="261" r:id="rId7"/>
    <p:sldId id="297" r:id="rId8"/>
    <p:sldId id="302" r:id="rId9"/>
    <p:sldId id="262" r:id="rId10"/>
    <p:sldId id="263" r:id="rId11"/>
    <p:sldId id="264" r:id="rId12"/>
    <p:sldId id="265" r:id="rId13"/>
    <p:sldId id="273" r:id="rId14"/>
    <p:sldId id="274" r:id="rId15"/>
    <p:sldId id="275" r:id="rId16"/>
    <p:sldId id="298" r:id="rId17"/>
    <p:sldId id="266" r:id="rId18"/>
    <p:sldId id="267" r:id="rId19"/>
    <p:sldId id="268" r:id="rId20"/>
    <p:sldId id="269" r:id="rId21"/>
    <p:sldId id="270" r:id="rId22"/>
    <p:sldId id="271" r:id="rId23"/>
    <p:sldId id="299" r:id="rId24"/>
    <p:sldId id="300" r:id="rId25"/>
    <p:sldId id="301" r:id="rId26"/>
    <p:sldId id="303" r:id="rId27"/>
    <p:sldId id="304" r:id="rId28"/>
    <p:sldId id="305" r:id="rId29"/>
    <p:sldId id="306" r:id="rId30"/>
    <p:sldId id="307" r:id="rId31"/>
    <p:sldId id="308" r:id="rId32"/>
    <p:sldId id="309" r:id="rId33"/>
    <p:sldId id="310" r:id="rId34"/>
    <p:sldId id="311" r:id="rId35"/>
    <p:sldId id="276" r:id="rId36"/>
    <p:sldId id="313" r:id="rId37"/>
    <p:sldId id="314" r:id="rId38"/>
    <p:sldId id="315" r:id="rId39"/>
    <p:sldId id="31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325" r:id="rId54"/>
    <p:sldId id="321" r:id="rId55"/>
    <p:sldId id="322" r:id="rId56"/>
    <p:sldId id="323" r:id="rId57"/>
    <p:sldId id="324" r:id="rId58"/>
    <p:sldId id="312" r:id="rId59"/>
    <p:sldId id="326" r:id="rId60"/>
    <p:sldId id="317" r:id="rId61"/>
    <p:sldId id="318" r:id="rId62"/>
    <p:sldId id="328" r:id="rId63"/>
    <p:sldId id="319" r:id="rId64"/>
    <p:sldId id="320" r:id="rId65"/>
    <p:sldId id="327"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2C24AFC-3B71-4C19-8BF7-E2667179E3D2}" type="datetimeFigureOut">
              <a:rPr lang="en-US" smtClean="0">
                <a:solidFill>
                  <a:prstClr val="white">
                    <a:tint val="95000"/>
                  </a:prstClr>
                </a:solidFill>
              </a:rPr>
              <a:pPr/>
              <a:t>9/11/2011</a:t>
            </a:fld>
            <a:endParaRPr lang="en-US" dirty="0">
              <a:solidFill>
                <a:prstClr val="white">
                  <a:tint val="9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7D989C6C-3C0B-4B21-98BA-68C5A765C3D7}" type="slidenum">
              <a:rPr lang="en-US" smtClean="0">
                <a:solidFill>
                  <a:prstClr val="white">
                    <a:tint val="95000"/>
                  </a:prstClr>
                </a:solidFill>
              </a:rPr>
              <a:pPr/>
              <a:t>‹#›</a:t>
            </a:fld>
            <a:endParaRPr lang="en-US" dirty="0">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5661835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C24AFC-3B71-4C19-8BF7-E2667179E3D2}" type="datetimeFigureOut">
              <a:rPr lang="en-US" smtClean="0">
                <a:solidFill>
                  <a:prstClr val="black">
                    <a:tint val="95000"/>
                  </a:prstClr>
                </a:solidFill>
              </a:rPr>
              <a:pPr/>
              <a:t>9/11/2011</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7D989C6C-3C0B-4B21-98BA-68C5A765C3D7}"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2673448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C24AFC-3B71-4C19-8BF7-E2667179E3D2}" type="datetimeFigureOut">
              <a:rPr lang="en-US" smtClean="0">
                <a:solidFill>
                  <a:prstClr val="black">
                    <a:tint val="95000"/>
                  </a:prstClr>
                </a:solidFill>
              </a:rPr>
              <a:pPr/>
              <a:t>9/11/2011</a:t>
            </a:fld>
            <a:endParaRPr lang="en-US" dirty="0">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7D989C6C-3C0B-4B21-98BA-68C5A765C3D7}"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348029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C24AFC-3B71-4C19-8BF7-E2667179E3D2}" type="datetimeFigureOut">
              <a:rPr lang="en-US" smtClean="0">
                <a:solidFill>
                  <a:prstClr val="black">
                    <a:tint val="95000"/>
                  </a:prstClr>
                </a:solidFill>
              </a:rPr>
              <a:pPr/>
              <a:t>9/11/2011</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7D989C6C-3C0B-4B21-98BA-68C5A765C3D7}"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245809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2C24AFC-3B71-4C19-8BF7-E2667179E3D2}" type="datetimeFigureOut">
              <a:rPr lang="en-US" smtClean="0">
                <a:solidFill>
                  <a:prstClr val="white">
                    <a:tint val="95000"/>
                  </a:prstClr>
                </a:solidFill>
              </a:rPr>
              <a:pPr/>
              <a:t>9/11/2011</a:t>
            </a:fld>
            <a:endParaRPr lang="en-US" dirty="0">
              <a:solidFill>
                <a:prstClr val="white">
                  <a:tint val="9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7D989C6C-3C0B-4B21-98BA-68C5A765C3D7}" type="slidenum">
              <a:rPr lang="en-US" smtClean="0">
                <a:solidFill>
                  <a:prstClr val="white">
                    <a:tint val="95000"/>
                  </a:prstClr>
                </a:solidFill>
              </a:rPr>
              <a:pPr/>
              <a:t>‹#›</a:t>
            </a:fld>
            <a:endParaRPr lang="en-US" dirty="0">
              <a:solidFill>
                <a:prstClr val="white">
                  <a:tint val="95000"/>
                </a:prstClr>
              </a:solidFill>
            </a:endParaRPr>
          </a:p>
        </p:txBody>
      </p:sp>
    </p:spTree>
    <p:extLst>
      <p:ext uri="{BB962C8B-B14F-4D97-AF65-F5344CB8AC3E}">
        <p14:creationId xmlns:p14="http://schemas.microsoft.com/office/powerpoint/2010/main" val="23371539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C24AFC-3B71-4C19-8BF7-E2667179E3D2}" type="datetimeFigureOut">
              <a:rPr lang="en-US" smtClean="0">
                <a:solidFill>
                  <a:prstClr val="black">
                    <a:tint val="95000"/>
                  </a:prstClr>
                </a:solidFill>
              </a:rPr>
              <a:pPr/>
              <a:t>9/11/2011</a:t>
            </a:fld>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7D989C6C-3C0B-4B21-98BA-68C5A765C3D7}"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2634394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2C24AFC-3B71-4C19-8BF7-E2667179E3D2}" type="datetimeFigureOut">
              <a:rPr lang="en-US" smtClean="0">
                <a:solidFill>
                  <a:prstClr val="black">
                    <a:tint val="95000"/>
                  </a:prstClr>
                </a:solidFill>
              </a:rPr>
              <a:pPr/>
              <a:t>9/11/2011</a:t>
            </a:fld>
            <a:endParaRPr lang="en-US" dirty="0">
              <a:solidFill>
                <a:prstClr val="black">
                  <a:tint val="9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95000"/>
                </a:prstClr>
              </a:solidFill>
            </a:endParaRPr>
          </a:p>
        </p:txBody>
      </p:sp>
      <p:sp>
        <p:nvSpPr>
          <p:cNvPr id="9" name="Slide Number Placeholder 8"/>
          <p:cNvSpPr>
            <a:spLocks noGrp="1"/>
          </p:cNvSpPr>
          <p:nvPr>
            <p:ph type="sldNum" sz="quarter" idx="12"/>
          </p:nvPr>
        </p:nvSpPr>
        <p:spPr/>
        <p:txBody>
          <a:bodyPr/>
          <a:lstStyle/>
          <a:p>
            <a:fld id="{7D989C6C-3C0B-4B21-98BA-68C5A765C3D7}"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201150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C24AFC-3B71-4C19-8BF7-E2667179E3D2}" type="datetimeFigureOut">
              <a:rPr lang="en-US" smtClean="0">
                <a:solidFill>
                  <a:prstClr val="black">
                    <a:tint val="95000"/>
                  </a:prstClr>
                </a:solidFill>
              </a:rPr>
              <a:pPr/>
              <a:t>9/11/2011</a:t>
            </a:fld>
            <a:endParaRPr lang="en-US" dirty="0">
              <a:solidFill>
                <a:prstClr val="black">
                  <a:tint val="9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95000"/>
                </a:prstClr>
              </a:solidFill>
            </a:endParaRPr>
          </a:p>
        </p:txBody>
      </p:sp>
      <p:sp>
        <p:nvSpPr>
          <p:cNvPr id="5" name="Slide Number Placeholder 4"/>
          <p:cNvSpPr>
            <a:spLocks noGrp="1"/>
          </p:cNvSpPr>
          <p:nvPr>
            <p:ph type="sldNum" sz="quarter" idx="12"/>
          </p:nvPr>
        </p:nvSpPr>
        <p:spPr/>
        <p:txBody>
          <a:bodyPr/>
          <a:lstStyle/>
          <a:p>
            <a:fld id="{7D989C6C-3C0B-4B21-98BA-68C5A765C3D7}"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397958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24AFC-3B71-4C19-8BF7-E2667179E3D2}" type="datetimeFigureOut">
              <a:rPr lang="en-US" smtClean="0">
                <a:solidFill>
                  <a:prstClr val="black">
                    <a:tint val="95000"/>
                  </a:prstClr>
                </a:solidFill>
              </a:rPr>
              <a:pPr/>
              <a:t>9/11/2011</a:t>
            </a:fld>
            <a:endParaRPr lang="en-US" dirty="0">
              <a:solidFill>
                <a:prstClr val="black">
                  <a:tint val="9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95000"/>
                </a:prstClr>
              </a:solidFill>
            </a:endParaRPr>
          </a:p>
        </p:txBody>
      </p:sp>
      <p:sp>
        <p:nvSpPr>
          <p:cNvPr id="4" name="Slide Number Placeholder 3"/>
          <p:cNvSpPr>
            <a:spLocks noGrp="1"/>
          </p:cNvSpPr>
          <p:nvPr>
            <p:ph type="sldNum" sz="quarter" idx="12"/>
          </p:nvPr>
        </p:nvSpPr>
        <p:spPr/>
        <p:txBody>
          <a:bodyPr/>
          <a:lstStyle/>
          <a:p>
            <a:fld id="{7D989C6C-3C0B-4B21-98BA-68C5A765C3D7}"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133094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2C24AFC-3B71-4C19-8BF7-E2667179E3D2}" type="datetimeFigureOut">
              <a:rPr lang="en-US" smtClean="0">
                <a:solidFill>
                  <a:prstClr val="black">
                    <a:tint val="95000"/>
                  </a:prstClr>
                </a:solidFill>
              </a:rPr>
              <a:pPr/>
              <a:t>9/11/2011</a:t>
            </a:fld>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7D989C6C-3C0B-4B21-98BA-68C5A765C3D7}" type="slidenum">
              <a:rPr lang="en-US" smtClean="0">
                <a:solidFill>
                  <a:prstClr val="black">
                    <a:tint val="95000"/>
                  </a:prstClr>
                </a:solidFill>
              </a:rPr>
              <a:pPr/>
              <a:t>‹#›</a:t>
            </a:fld>
            <a:endParaRPr lang="en-US" dirty="0">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93462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2C24AFC-3B71-4C19-8BF7-E2667179E3D2}" type="datetimeFigureOut">
              <a:rPr lang="en-US" smtClean="0">
                <a:solidFill>
                  <a:prstClr val="black">
                    <a:tint val="95000"/>
                  </a:prstClr>
                </a:solidFill>
              </a:rPr>
              <a:pPr/>
              <a:t>9/11/2011</a:t>
            </a:fld>
            <a:endParaRPr lang="en-US" dirty="0">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7D989C6C-3C0B-4B21-98BA-68C5A765C3D7}"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234449597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2C24AFC-3B71-4C19-8BF7-E2667179E3D2}" type="datetimeFigureOut">
              <a:rPr lang="en-US" smtClean="0">
                <a:solidFill>
                  <a:prstClr val="black">
                    <a:tint val="95000"/>
                  </a:prstClr>
                </a:solidFill>
              </a:rPr>
              <a:pPr/>
              <a:t>9/11/2011</a:t>
            </a:fld>
            <a:endParaRPr lang="en-US" dirty="0">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D989C6C-3C0B-4B21-98BA-68C5A765C3D7}"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650280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imgres?imgurl=http://www.marriedtothesea.com/013109/whoomp-theres-my-head.gif&amp;imgrefurl=http://www.marriedtothesea.com/mtts-archives/mttsarchive-jan09.php&amp;usg=__bebq5GcxpMnClCiRo5JsU98Er6o=&amp;h=600&amp;w=570&amp;sz=57&amp;hl=en&amp;start=48&amp;um=1&amp;itbs=1&amp;tbnid=s46PEvrK9hgxTM:&amp;tbnh=135&amp;tbnw=128&amp;prev=/images?q=head&amp;start=40&amp;um=1&amp;hl=en&amp;safe=off&amp;sa=N&amp;rlz=1T4RNWN_enUS252US252&amp;ndsp=20&amp;tbs=isch: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kccfinancial.com/index.htm"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47800"/>
            <a:ext cx="8077200" cy="1673352"/>
          </a:xfrm>
        </p:spPr>
        <p:txBody>
          <a:bodyPr>
            <a:normAutofit/>
          </a:bodyPr>
          <a:lstStyle/>
          <a:p>
            <a:pPr algn="ctr"/>
            <a:r>
              <a:rPr lang="en-US" sz="6000" dirty="0" smtClean="0"/>
              <a:t>Holders in Due Course</a:t>
            </a:r>
            <a:endParaRPr lang="en-US" sz="6000" dirty="0"/>
          </a:p>
        </p:txBody>
      </p:sp>
    </p:spTree>
    <p:extLst>
      <p:ext uri="{BB962C8B-B14F-4D97-AF65-F5344CB8AC3E}">
        <p14:creationId xmlns:p14="http://schemas.microsoft.com/office/powerpoint/2010/main" val="756437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p:txBody>
          <a:bodyPr/>
          <a:lstStyle/>
          <a:p>
            <a:r>
              <a:rPr lang="en-US" b="1" dirty="0" smtClean="0"/>
              <a:t>5.  Holder in good faith:</a:t>
            </a:r>
          </a:p>
          <a:p>
            <a:endParaRPr lang="en-US" b="1" dirty="0" smtClean="0"/>
          </a:p>
          <a:p>
            <a:pPr lvl="1"/>
            <a:r>
              <a:rPr lang="en-US" b="1" dirty="0" smtClean="0"/>
              <a:t>a.  Honesty in fact (subjective), plus</a:t>
            </a:r>
          </a:p>
        </p:txBody>
      </p:sp>
      <p:sp>
        <p:nvSpPr>
          <p:cNvPr id="99330" name="AutoShape 2" descr="http://www.marriedtothesea.com/013109/whoomp-theres-my-head.gif"/>
          <p:cNvSpPr>
            <a:spLocks noChangeAspect="1" noChangeArrowheads="1"/>
          </p:cNvSpPr>
          <p:nvPr/>
        </p:nvSpPr>
        <p:spPr bwMode="auto">
          <a:xfrm>
            <a:off x="63500" y="-136525"/>
            <a:ext cx="4943475" cy="5200650"/>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332" name="AutoShape 4" descr="http://t3.gstatic.com/images?q=tbn:s46PEvrK9hgxTM:http://www.marriedtothesea.com/013109/whoomp-theres-my-head.gif">
            <a:hlinkClick r:id="rId2"/>
          </p:cNvPr>
          <p:cNvSpPr>
            <a:spLocks noChangeAspect="1" noChangeArrowheads="1"/>
          </p:cNvSpPr>
          <p:nvPr/>
        </p:nvSpPr>
        <p:spPr bwMode="auto">
          <a:xfrm>
            <a:off x="155575" y="-617538"/>
            <a:ext cx="1219200" cy="1285876"/>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99333" name="Picture 5"/>
          <p:cNvPicPr>
            <a:picLocks noChangeAspect="1" noChangeArrowheads="1"/>
          </p:cNvPicPr>
          <p:nvPr/>
        </p:nvPicPr>
        <p:blipFill>
          <a:blip r:embed="rId3" cstate="print"/>
          <a:srcRect/>
          <a:stretch>
            <a:fillRect/>
          </a:stretch>
        </p:blipFill>
        <p:spPr bwMode="auto">
          <a:xfrm>
            <a:off x="2971800" y="3657600"/>
            <a:ext cx="2642347" cy="2743200"/>
          </a:xfrm>
          <a:prstGeom prst="rect">
            <a:avLst/>
          </a:prstGeom>
          <a:noFill/>
          <a:ln w="9525">
            <a:noFill/>
            <a:miter lim="800000"/>
            <a:headEnd/>
            <a:tailEnd/>
          </a:ln>
        </p:spPr>
      </p:pic>
    </p:spTree>
    <p:extLst>
      <p:ext uri="{BB962C8B-B14F-4D97-AF65-F5344CB8AC3E}">
        <p14:creationId xmlns:p14="http://schemas.microsoft.com/office/powerpoint/2010/main" val="1482810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p:txBody>
          <a:bodyPr/>
          <a:lstStyle/>
          <a:p>
            <a:r>
              <a:rPr lang="en-US" b="1" dirty="0" smtClean="0"/>
              <a:t>5.  Holder in good faith:</a:t>
            </a:r>
          </a:p>
          <a:p>
            <a:endParaRPr lang="en-US" b="1" dirty="0" smtClean="0"/>
          </a:p>
          <a:p>
            <a:pPr lvl="1"/>
            <a:r>
              <a:rPr lang="en-US" b="1" dirty="0" smtClean="0"/>
              <a:t>a.  Honesty in fact (subjective), plus</a:t>
            </a:r>
          </a:p>
          <a:p>
            <a:pPr lvl="1"/>
            <a:endParaRPr lang="en-US" b="1" dirty="0" smtClean="0"/>
          </a:p>
          <a:p>
            <a:pPr lvl="1"/>
            <a:r>
              <a:rPr lang="en-US" b="1" dirty="0" smtClean="0"/>
              <a:t>b.  Observance of reas0nable commercial standards of fair dealing (objective).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078631"/>
            <a:ext cx="3533775" cy="133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837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p:txBody>
          <a:bodyPr/>
          <a:lstStyle/>
          <a:p>
            <a:r>
              <a:rPr lang="en-US" b="1" dirty="0" smtClean="0"/>
              <a:t>6.  Without notice of six things at the time instrument acquired.</a:t>
            </a:r>
          </a:p>
          <a:p>
            <a:endParaRPr lang="en-US" b="1" dirty="0"/>
          </a:p>
          <a:p>
            <a:r>
              <a:rPr lang="en-US" b="1" dirty="0" smtClean="0"/>
              <a:t>But first, what does “notice” mean?</a:t>
            </a:r>
          </a:p>
        </p:txBody>
      </p:sp>
    </p:spTree>
    <p:extLst>
      <p:ext uri="{BB962C8B-B14F-4D97-AF65-F5344CB8AC3E}">
        <p14:creationId xmlns:p14="http://schemas.microsoft.com/office/powerpoint/2010/main" val="796993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p:txBody>
          <a:bodyPr/>
          <a:lstStyle/>
          <a:p>
            <a:r>
              <a:rPr lang="en-US" b="1" dirty="0" smtClean="0"/>
              <a:t>What does notice mean?</a:t>
            </a:r>
          </a:p>
          <a:p>
            <a:endParaRPr lang="en-US" b="1" dirty="0" smtClean="0"/>
          </a:p>
          <a:p>
            <a:pPr lvl="1"/>
            <a:r>
              <a:rPr lang="en-US" b="1" dirty="0" smtClean="0"/>
              <a:t>1.  Actual knowledge (subjective)</a:t>
            </a:r>
          </a:p>
        </p:txBody>
      </p:sp>
      <p:pic>
        <p:nvPicPr>
          <p:cNvPr id="4" name="Picture 5"/>
          <p:cNvPicPr>
            <a:picLocks noChangeAspect="1" noChangeArrowheads="1"/>
          </p:cNvPicPr>
          <p:nvPr/>
        </p:nvPicPr>
        <p:blipFill>
          <a:blip r:embed="rId2" cstate="print"/>
          <a:srcRect/>
          <a:stretch>
            <a:fillRect/>
          </a:stretch>
        </p:blipFill>
        <p:spPr bwMode="auto">
          <a:xfrm>
            <a:off x="2971800" y="3657600"/>
            <a:ext cx="2642347" cy="2743200"/>
          </a:xfrm>
          <a:prstGeom prst="rect">
            <a:avLst/>
          </a:prstGeom>
          <a:noFill/>
          <a:ln w="9525">
            <a:noFill/>
            <a:miter lim="800000"/>
            <a:headEnd/>
            <a:tailEnd/>
          </a:ln>
        </p:spPr>
      </p:pic>
    </p:spTree>
    <p:extLst>
      <p:ext uri="{BB962C8B-B14F-4D97-AF65-F5344CB8AC3E}">
        <p14:creationId xmlns:p14="http://schemas.microsoft.com/office/powerpoint/2010/main" val="4205719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p:txBody>
          <a:bodyPr/>
          <a:lstStyle/>
          <a:p>
            <a:r>
              <a:rPr lang="en-US" b="1" dirty="0" smtClean="0"/>
              <a:t>What does notice mean?</a:t>
            </a:r>
            <a:br>
              <a:rPr lang="en-US" b="1" dirty="0" smtClean="0"/>
            </a:br>
            <a:endParaRPr lang="en-US" b="1" dirty="0" smtClean="0"/>
          </a:p>
          <a:p>
            <a:pPr lvl="1"/>
            <a:r>
              <a:rPr lang="en-US" b="1" dirty="0" smtClean="0"/>
              <a:t>2.  Receipt of a notice</a:t>
            </a:r>
          </a:p>
        </p:txBody>
      </p:sp>
      <p:pic>
        <p:nvPicPr>
          <p:cNvPr id="2050" name="Picture 2" descr="http://www.floridaforeclosuredefenselawyersblog.com/service%20of%20proc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0"/>
            <a:ext cx="34544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3.gstatic.com/images?q=tbn:ANd9GcSHXVt21rf5UGZ2ITFY87duzkciuuHCGasgnf2PAYcK716HvjSm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44119"/>
            <a:ext cx="3228975" cy="2418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180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p:txBody>
          <a:bodyPr/>
          <a:lstStyle/>
          <a:p>
            <a:r>
              <a:rPr lang="en-US" b="1" dirty="0" smtClean="0"/>
              <a:t>What does notice mean?</a:t>
            </a:r>
          </a:p>
          <a:p>
            <a:endParaRPr lang="en-US" b="1" dirty="0" smtClean="0"/>
          </a:p>
          <a:p>
            <a:pPr lvl="1"/>
            <a:r>
              <a:rPr lang="en-US" b="1" dirty="0" smtClean="0"/>
              <a:t>3.  Reason to know based on facts and</a:t>
            </a:r>
            <a:br>
              <a:rPr lang="en-US" b="1" dirty="0" smtClean="0"/>
            </a:br>
            <a:r>
              <a:rPr lang="en-US" b="1" dirty="0" smtClean="0"/>
              <a:t>      circumstances</a:t>
            </a:r>
          </a:p>
        </p:txBody>
      </p:sp>
      <p:pic>
        <p:nvPicPr>
          <p:cNvPr id="3074" name="Picture 2" descr="http://t2.gstatic.com/images?q=tbn:ANd9GcTIYPHRMmfeJS7BCtdVVIBBA9ZMhcgQ89F0CYBcBRBCnUVERaQ8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352800"/>
            <a:ext cx="2133600" cy="311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870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p:txBody>
          <a:bodyPr/>
          <a:lstStyle/>
          <a:p>
            <a:r>
              <a:rPr lang="en-US" b="1" dirty="0" smtClean="0"/>
              <a:t>What does notice mean?</a:t>
            </a:r>
          </a:p>
          <a:p>
            <a:endParaRPr lang="en-US" b="1" dirty="0"/>
          </a:p>
          <a:p>
            <a:pPr lvl="1"/>
            <a:r>
              <a:rPr lang="en-US" b="1" dirty="0" smtClean="0"/>
              <a:t>Constructive notice (such as filing a document in the public records) is NOT notice.</a:t>
            </a:r>
          </a:p>
          <a:p>
            <a:endParaRPr lang="en-US" b="1" dirty="0" smtClean="0"/>
          </a:p>
        </p:txBody>
      </p:sp>
      <p:sp>
        <p:nvSpPr>
          <p:cNvPr id="3" name="AutoShape 2" descr="data:image/jpg;base64,/9j/4AAQSkZJRgABAQAAAQABAAD/2wCEAAkGBhMSERQTExMWFBUWGBcaGRUYGB4fHBsgIR0dHR8bGB8iHCYiGh4oHyEeIS8gIy0pOCwsGh4xNTAvNSYrLCoBCQoKDgwOGg8PGjIlHyEsNCwqKi81NCwsLywpLC0tLCwsLCw0KjQsLCwsLDUsKSwpLCwsLCksLCkpLCwpLCwpLP/AABEIAHAAgAMBIgACEQEDEQH/xAAcAAACAwEBAQEAAAAAAAAAAAAGBwMEBQIIAQD/xABEEAACAQEFBQUEBAwFBQAAAAABAhEDAAQSITEFBiJBUQcTYXGBIzKRoRRCUrEzU2JjcoKSssHR0vAWNUNzohUXJFTy/8QAGQEAAwEBAQAAAAAAAAAAAAAAAQIDAAQF/8QAJhEAAgICAgICAQUBAAAAAAAAAAECEQMhEjETQSJRwQQyYXHwI//aAAwDAQACEQMRAD8AeNg/tR3irXK4NWoMqVA9NQzLiAxNBkWMLLztuWdmVJ/GUv37YwsB2vbWJAF4u+f5pfUe7yty/bBtcf69AmYjukn7rCQ2YDMVDlp5ET18/wCzbv8A6LyxyMJMR01jPxH9i2p/Y+voKB2x7X/HUSegpLP3Wlodr21nfB39EHEi/gV+sYEZWDbtcciS/mPXrNu7vcoqYcWQNFsXqPHx+VtX8g1vQX0e2Dave93UvFFDJBPcpAOfh1tauXa9tLvVpvVpmSQPZIOTYdB9qLC182ah2oVYnC1ZmMZZEk5fK1qrs+lSr03wkhaygzPuqx+OnytmlV2aPfQRHtovpOVSmc4nux0kchzB162+XjtZ2mbvTq06iy2LEDRTIhmAI6iMM+M2yqC3ZDIRNKbHhkgqUnXTJz8BaK+7TQ0GSZwO8Nnz7gjSR9VvU21L1ZrDK/76bYNVRSqUAlQUsIZV1ejjEmPtAj1FpLtvntPE4qXmn7jMuGgvLCwkkc1J5dLCS7wsFurQTh+j8UHWngTUeBtPWvVQ11VUIJxrnl9V6YAznpYtuukNHHfQdf45vXt+NeA0CvANHo1GMxrxqM/S1PdztGvVa93SlUqIUq0XZxgCywD6ECQJA0yy1zsNbLSq3fdWoXQiJ0BqJzBOpPztT3F2Sz7RugLETRqvMj8ufqnx/mLI3Q/j0Go7S6wr3hca4UaEBQAxiuwzkq08dXUdOQsdbo7da80cT+9iYHLodPT08rKHd7dNA9ZCxAFampzJ0quNeEH8EMyvKzN3DuIpU2Qad7U+/D6aWEZWJOKSDSy97a6WLZrDrVo/vizCsA9sf+XtxBfa0eJjAEOD/CzPoWPZ55S5vww0SOp8x91pRdqka6ePp9/32vU61PKaiACAYcHpP8fhaylehB9qJjLMa/w01tFzaOqMTGpXWpLQTp19bWKNIq9Qt9gMOejSPLpNtOjUoYmJqgDlxLn6WqbRZS1Q0nkCkgZjBgFiG015GxU7A4UXdq3ZhtQBzxGqknXPIHwOc20LxcpZdADXjTreHS2FtveYVryLwkBiKbmRADwCwEn3cUxPK3dfeMN/qPqzZYQAxJcED/cLGehtnKVUMmuy7Q3YVsIJJlXUiNCBWEa9UHxtq7N2PSiqSPrUSCcuGpTcxlHNVsPf4mE++Z19/wCsSzE5DmxB85tXr7xoQwgCfFjGeUZa/wAz1srnkehfHBBBToIbu1MhQ2GpDSJJJxDn4CxBeNqUFvFKsrArjDvgGkoGjIZ+0BEedl/W3kCv7qqVwgqFJBKgLJk84ztC+9j4QoyA6Ko8dfj8TZamxnwXsPaW8FGmzNFRl7lUlV/PPUBzIywnznlatuNfmS/3MhOIK13OIxBbFxCBnrMfOwK281QjDJwmJBbIxpOQmLdXm+3gd5wcNNgGaDClpwySci0EjrBtlGdh5Y6YzLhtOqjVWVKQg45doBYuxC5kZTeD6ID1sfdn977yiWlT7SpmuY94/HMm3mY7Uq9QPJRZ/wDYfVLbOQsZPeVc/wBaz44Si9kss4SWhn2XfbbTB2awOnfUJ/bsxLAPbGQLhn+Oofvi1znR57fY9NSwOIxMEHXOBy9fW36tsKnIAdo4c8OL9LIQcrb12Wk+EnCZIk+RJPygetviXOnExn9USZljp4wI+Nk/mzoSjq0YlHdpYxGplijQD1OZjn8LEu6m5NSo7YbrVq0KlOCznu0Jxaq+UwM8ufO3Va5UlUKZIHEcznIBJ+EZeJs0Oz29l7igLEtSOAg6DIMAvhDAelg7+wOl+1AlsrsUpYsV4wgcXs0qOx8OIBQI11axHsvsp2bRn2BrHrWct8AMI+INi7DboCycmLSFRvNsG6F7xFyRWEhTTcoJ9qohQQoPCpiI162zn2PdkYgXSl+EYSxLcJrQJkmYSBPj4WNduUqXe1AcOs6xpVYnn0NsEmkcMlCcSD3gfrUvHrPztH/p9nVeFVpmVdbjQLXVKl1pVnqVgmeWIPSoLxkQSQzM3gV8Tbva27WysdRfo9eiVcgGjWxA8T/bRgAAhJI0JHpZ3SRX2hQYiRQptVPmiGJ9QPgLT3y4BVfibhV3Omp4R5e637VsnkSXELWFt87RDuhsm4JUpvRou1Tve7mu4cEMlWSVCqokJIPibcbtX5qVW9FMGFqlxDh1xAqtB6hMEESApztqbv7OShTpgsWKsGk5QVonPyiocjanu5dqbLXx5TVIJ6AUKIMeOA1R62rx+at+vyiHP4Ol7X5Le0rxs+9hUvF2ZzSpKWq0G7sAsxJUqMgZLZcobPSxxuBcaNGgqXdGp0wScLMWIJzOZ1svqG72MMxdga9XMQOpB9AZjwazI3Nu2BInFiZnmI944o18bWUK3ZzynaqgtsC9rdDHcSD+Non4NNjqwR2r3taVxZ2EhXpyInnrFi+gR7EpdNmgKACY0B55kkk+gtIyUw3HUCwBM9T8/wD5tGm+l2H+mOcezP8AV0sG3y8BnYgsRJIJEG0IqUtM65TUaaCTam3aRZmQFjmAdABpl48vSxp2NbzB695u5kd4EqJ4FZRp81K/s2UDPY07N7q9O8C8glcIITIENIiSPsj74s8qirYMfLLLiv8AUeg7diy4p74sKvtr93cMOBQGZs9ILqFOuQVv4WMNtb33O6T394p0zrgmX6+4ssD5gWlF8g5cTxabBLfDYjVqtTDUKGarSCQfeYROEzM6Gw8N3XDU6veEy68ONvxiH7Mc7W9pb+UatZqlCqcBJIDqoOYBOWeRYHI52pLvHhwKagKKyn3MxxA+pyHzsFmmviP4lL5EW72z6s36vTbSklKf02zHU8KNl42rVTe5bH7uNdMRJImInKAQbXt2tvCndqyOKYJrU2MtxOMLCAOgAmergWkG3qfBlmJPvDXI5yB45flG28nx4sbi+Vteyveb1WwMZfgNTMCCB3ZWCOkKvkCbdUqdVKdWqAwXvSFIOUklQY6QhB87V9rbap/RalNSSWOENlEsaYPOQcIPmTbdum1qa06VJwyFKjuxwnPTDHPLPzgkWi4J9s61+palagv6/syK+81WkrwwAo0yq8GYYgU4P/JvSzQ7ML3Uq3SnVrEY6ksYEAAnIR5R8bBabWotLCpGIjVSMswDmMxJzPQGx9uNWVqZKxhDsBGmRi3bGadJHm56e1GgysP721MNKejL6Z62ILCHaRfVpXQsxZeNFBWZBJgacrWj2jkfQI1d17lVxY7tSJb3iEAJz1kRBnp42rVOzDZzsD3LLGRCVGCnzzPyiw+N9irEMzALOZCE5AnME+ec9Lbey99aTAF6yQRMEqkdPeg+etrNRYm12bewezrZ9HiW7q7DnV9odOjcPytl737OS71xUQBEqrJCiAHUgNAGQkFW9TbI3l7UkoBhdqiVqrjOBK0yCcwdDkeUzGcWW22d6Lxe8Ir1C4TERrziefgBbmywUlR0/p8rxS5I2t5N7Kpcrdq9RabAYwjEYiJPvCGYeBymeVorju/RFIGqjM7lCTjiAScljIyIOI6dLbF+2DQu1G6kAmpVpS7H8oU1IA5AFm+FvlOrT7umAVBmgI8kBb5m0VelFl8ilJuUovZXfcG71Ae6vIpuEVu7qg4TkoaKi6cZyBX1ytWTs5vQJGOgiAOTV+kArCiTkpLTy0sVvcV9qcs6gAkaCmpYx65fC3GzLgwFZoWRRqSSesSPmvwtF5MkfVh44306A5N2r1VesaLAimFbCXAYqyB+AHWAc7ZN4q16TYamJWyOF0wnPOYIBsd7Id6YrVQcwaIBGoihTkRzyMW2v+rirTNC+UFva04Cs5Adc4OF9fegR+UPK2jlVqMkNOD24v7/ACK/Z95rVaioq4zMnCpJAGZaBMYRnPKLTXva9Varq4JdWZWOLMxlJMZ5AfKx3sH6Etaq92uppf8Ah3mHaqWxYkYBkB0lVb9qwjvjcSt9qMBk9Ok/liCqf+X32pcXKq9CLyKLd+yku32hQQ8KMKiQYHQZjLXLxs9Oxm8Y7grZ/hKuv6VlJs7s8q3m4/SqTYqmNgKEQSoGTAnUnMx0jnZsdil3ancFV1ZGFWrKsII4uYNqQUb0SySk40xmWBe1uuqXBmf3RUp/vWOrLft3/wAqqf7tH961GRTp2JS87y0xklPEerEwefXmc/Sw9eapdizGSdT/AHytEgY6CbWaey650pMPMQPnZUqHb5ejf2RuipprUrtgU8USJiCRA10k+njaHeG40kMIMClEmRpLkZ+Ma2mudxv8BQ609MgBPyXw52tXbY9SrV7ivXxGqBTDFZwMalNRl5kTGetpXK9nQlGqSCffpqbVEw5KtFTT1EhsTrExqFGXjbHXYYNRRiMGqFGU5LgBJ6jWwrtineKLqKzd5Kgo+PEGUEgYWmYEHhOnS3dx2ywI4mGGCADEZ5xlAynrrbOLW0NHI642EVVL2gUpxCoDUwycu9bLSfqrn4Tb4m8l4CVgafEacHQwGIPKCckNvt23qDRMHJVHLIKVGnQZetrNba9NqFZcyzkQIkCFcCT+kxsyyrpom8Te77Obhthabd04hTURsREAxTpyJmD7oHL1toVr8jo7gzMnxhFlj4S7Uh+obVxcqNWgJCsQpLARimFyI+tlH8LVRsPA+BSNQDOURxN8CY/VsvKPBUt6GWNvI03S3s1tm0kpNeFH1Ls1Iel2qEx64rfto7NWu1VCwVql2u9NCftNXUyOeSU2PkDYfVGxPlqtZomMhT1+FTT0tfvt+dK3eASE7tF0gtgMj9VHY8s4tO+WWOvs6HiUMclGV20bX043cNGJVQsVVfdwQFQEfWYxMfmz1swuzu/VK13D1WxPicT5GLKRd66Z1xKcU8Q8gkwSCBwz+i3WzZ7N7wr3cFDK4mAPkY9eVupRS2jgnKdVIObL/touZq7NdB+MpHPwazAtn7Y2TTvCFKih1kGDpI0sxI8w7N2aUQhQDiZYmOWUzroT/Ytq07pVOQEk8CDFzOUzPL7XjNnN/wBvLsNKKiNNf526TcOgCCKSiNNcuXW0+C9j82uhVX25kkjLCiRMnORExzmC2flbN2ddov1AkwTVpsc/z1J889f75WdB3EoQR3Yg6jPPKOvjaJ+zq6k4jRWeufh4+AsXA0Zb3/tCO2neWoLRIgr9Cu+JSisrFziIqAjPWZGeQtqXi5XIXq7rTuuA1qtGVZiwwmrTMBZhZWQddY8bNqt2a3RxDUEIhVznRRhUa8hlaY7gXfvFq90uNCCrZyCDIIz5G2cW+gKVCe2juQK99q0bqUUlq7BWELwuBgBAMDM6jLDFsW+7nbQokobvUaMz3ZFQRBM8M+OeWln6dxKGMv3YxkyWzmZxTr1ztOu6aCr3wWKh+vnOhXy0JHrZVBlPIebam3HBZXzMwWAjQAeI0AHpbTum8RyxMGBkHEOR1EyYyy1s8K/ZrdH967oco56ST16m0J7KLj/6tP5/1WHi+h/PvYkRtnjZmQjvErJwwQDUOpIMRHTwtv3e+02Tu6qoIariU5gtjMHzCxlyys0V7LbkNLug/a/qtIezW6Ek9wknU5yfPPPzNs8b9B80a9iUv2xUJZhKnWR7smdPCM/hZx9lNy7q5qgzhnk9TOceE2tjs6uufsVz11/nYh2RsdKC4UXCJJjPU+dnipLtk5zUkf/Z"/>
          <p:cNvSpPr>
            <a:spLocks noChangeAspect="1" noChangeArrowheads="1"/>
          </p:cNvSpPr>
          <p:nvPr/>
        </p:nvSpPr>
        <p:spPr bwMode="auto">
          <a:xfrm>
            <a:off x="117475" y="-523875"/>
            <a:ext cx="1219200" cy="1066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www.legaladvocateservices.com/images/servic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962400"/>
            <a:ext cx="2743200" cy="24003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0" y="4191000"/>
            <a:ext cx="2971800" cy="1569660"/>
          </a:xfrm>
          <a:prstGeom prst="rect">
            <a:avLst/>
          </a:prstGeom>
          <a:noFill/>
        </p:spPr>
        <p:txBody>
          <a:bodyPr wrap="square" rtlCol="0">
            <a:spAutoFit/>
          </a:bodyPr>
          <a:lstStyle/>
          <a:p>
            <a:r>
              <a:rPr lang="en-US" sz="9600" dirty="0" smtClean="0">
                <a:solidFill>
                  <a:srgbClr val="FF0000"/>
                </a:solidFill>
              </a:rPr>
              <a:t>X</a:t>
            </a:r>
            <a:endParaRPr lang="en-US" dirty="0">
              <a:solidFill>
                <a:srgbClr val="FF0000"/>
              </a:solidFill>
            </a:endParaRPr>
          </a:p>
        </p:txBody>
      </p:sp>
    </p:spTree>
    <p:extLst>
      <p:ext uri="{BB962C8B-B14F-4D97-AF65-F5344CB8AC3E}">
        <p14:creationId xmlns:p14="http://schemas.microsoft.com/office/powerpoint/2010/main" val="1681397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p:txBody>
          <a:bodyPr/>
          <a:lstStyle/>
          <a:p>
            <a:r>
              <a:rPr lang="en-US" b="1" dirty="0" smtClean="0"/>
              <a:t>6.  Without notice of the following things at the time instrument acquired:</a:t>
            </a:r>
          </a:p>
          <a:p>
            <a:pPr>
              <a:buNone/>
            </a:pPr>
            <a:endParaRPr lang="en-US" b="1" dirty="0" smtClean="0"/>
          </a:p>
          <a:p>
            <a:pPr lvl="1"/>
            <a:r>
              <a:rPr lang="en-US" b="1" dirty="0" smtClean="0"/>
              <a:t>a.  Principal overdue</a:t>
            </a:r>
          </a:p>
          <a:p>
            <a:pPr lvl="1"/>
            <a:endParaRPr lang="en-US" b="1" dirty="0" smtClean="0"/>
          </a:p>
          <a:p>
            <a:pPr lvl="2"/>
            <a:r>
              <a:rPr lang="en-US" b="1" dirty="0" smtClean="0"/>
              <a:t>Note = due date has passed</a:t>
            </a:r>
          </a:p>
          <a:p>
            <a:pPr lvl="2"/>
            <a:endParaRPr lang="en-US" b="1" dirty="0" smtClean="0"/>
          </a:p>
          <a:p>
            <a:pPr lvl="2"/>
            <a:r>
              <a:rPr lang="en-US" b="1" dirty="0" smtClean="0"/>
              <a:t>Check = more than 90 days from date of issue</a:t>
            </a:r>
          </a:p>
        </p:txBody>
      </p:sp>
    </p:spTree>
    <p:extLst>
      <p:ext uri="{BB962C8B-B14F-4D97-AF65-F5344CB8AC3E}">
        <p14:creationId xmlns:p14="http://schemas.microsoft.com/office/powerpoint/2010/main" val="2050328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a:xfrm>
            <a:off x="457200" y="1775191"/>
            <a:ext cx="8229600" cy="3787409"/>
          </a:xfrm>
        </p:spPr>
        <p:txBody>
          <a:bodyPr>
            <a:normAutofit fontScale="85000" lnSpcReduction="20000"/>
          </a:bodyPr>
          <a:lstStyle/>
          <a:p>
            <a:r>
              <a:rPr lang="en-US" b="1" dirty="0" smtClean="0"/>
              <a:t>6.  Without notice of the following things at the time instrument acquired:</a:t>
            </a:r>
          </a:p>
          <a:p>
            <a:pPr marL="457200" lvl="1" indent="0">
              <a:buNone/>
            </a:pPr>
            <a:endParaRPr lang="en-US" b="1" dirty="0" smtClean="0"/>
          </a:p>
          <a:p>
            <a:pPr lvl="1"/>
            <a:r>
              <a:rPr lang="en-US" b="1" dirty="0" smtClean="0"/>
              <a:t>b.  Instrument dishonored</a:t>
            </a:r>
            <a:br>
              <a:rPr lang="en-US" b="1" dirty="0" smtClean="0"/>
            </a:br>
            <a:r>
              <a:rPr lang="en-US" b="1" dirty="0" smtClean="0"/>
              <a:t/>
            </a:r>
            <a:br>
              <a:rPr lang="en-US" b="1" dirty="0" smtClean="0"/>
            </a:br>
            <a:r>
              <a:rPr lang="en-US" b="1" dirty="0" smtClean="0"/>
              <a:t>	   Note = maker refused to pay</a:t>
            </a:r>
            <a:br>
              <a:rPr lang="en-US" b="1" dirty="0" smtClean="0"/>
            </a:br>
            <a:r>
              <a:rPr lang="en-US" b="1" dirty="0" smtClean="0"/>
              <a:t/>
            </a:r>
            <a:br>
              <a:rPr lang="en-US" b="1" dirty="0" smtClean="0"/>
            </a:br>
            <a:r>
              <a:rPr lang="en-US" b="1" dirty="0" smtClean="0"/>
              <a:t>      Check = drawee bounces check</a:t>
            </a:r>
            <a:br>
              <a:rPr lang="en-US" b="1" dirty="0" smtClean="0"/>
            </a:br>
            <a:r>
              <a:rPr lang="en-US" b="1" dirty="0" smtClean="0"/>
              <a:t>                        (e.g., insufficient funds, stop payment</a:t>
            </a:r>
            <a:br>
              <a:rPr lang="en-US" b="1" dirty="0" smtClean="0"/>
            </a:br>
            <a:r>
              <a:rPr lang="en-US" b="1" dirty="0" smtClean="0"/>
              <a:t>                         order by drawer)</a:t>
            </a:r>
            <a:br>
              <a:rPr lang="en-US" b="1" dirty="0" smtClean="0"/>
            </a:br>
            <a:r>
              <a:rPr lang="en-US" b="1" dirty="0" smtClean="0"/>
              <a:t>                       </a:t>
            </a:r>
          </a:p>
        </p:txBody>
      </p:sp>
      <p:sp>
        <p:nvSpPr>
          <p:cNvPr id="3" name="AutoShape 2" descr="data:image/jpg;base64,/9j/4AAQSkZJRgABAQAAAQABAAD/2wCEAAkGBhISEBQUExQWFRQWFxwUGBgXFRYYGBgUFxUWHB8XFRcbHSYgHBwkHBgYHzAhJCcpLCwsFiIxNTAqNSYrLCkBCQoKDgwOGg8PGjAcHxwsKSwpKSwsLCkpKSkpLCkpLCwsLCkpKSwpKSksKSwpLCksKSwpKSwpLCkpLCksKSwsLP/AABEIAFQAuwMBIgACEQEDEQH/xAAcAAABBAMBAAAAAAAAAAAAAAAAAQQFBgIDBwj/xABEEAACAQMCAgcECAQDBgcAAAABAhEAAwQSIQUxBgcTIkFRk1NVYYEWFzJScZGh0RQjQvBiY7EVM3KSosEIQ4KywtLh/8QAGgEAAwEBAQEAAAAAAAAAAAAAAAECAwUEBv/EACMRAAICAgMAAgIDAAAAAAAAAAABAhEDIQQSMQUTMmEUIkH/2gAMAwEAAhEDEQA/AOingOZ7xueja/al/wBhZnvG56Nr9qnqK5xvbIH/AGDl+8Lvo2v2rE8BzPeN30bX7VN5DMFYquogGB5nwFQy5eeSp7BFXUdUtuEASCN+chvzFWlYnJmI4Dl+8bvpWv2oHAMv3jd9K1W5czN0tNlZDLEQZUr3iFLjk0c451sy8rL1kWrSldSzqI+wSuqIbmO/t8KfUXdjU8Ay/eN30bVI3R/L943fRtUXsriQuPFmybYDaGD7kydM97yiacpkZ2i5qtWjcGnswHMNM6iTPhT6sf2Ma/R7L943fSt/vR9H8v3jd9K3TnLyc0XR2dlDajU24LhtJlR3wNmj5Vqs5PEf6rNnmNgxkglgYlokAAwdu8KX1sX2M1no7l+8b3pWqPo5le8b3pW63LmZ0f7m3tEy0ArHNSG57cuVTlS40Pu2V09HMv3je9K3SfRvL943vSt1YqWKQ1Jld+jeX7xvelbo+jeX7xvelbqxzWjLz7dpNd10toNizsFUEzzJgeFNb8H3ZBfRvL943vSt0v0ay/eN70rdM+Ida/CrJM5KufK0rXP1Uaf1qscS6/8AFWexx7tzwliltT/7j+lbx42WfkSXl/Zc/o5le8b3pW6QdG8v3je9K3+9RfVv1hNxQZGq0to2iulVZmlHnxIjmpHgNxV3ArPJjeOXWXo1O/CufRrK943vTT96T6M5fvG96afvUjn8Ia6bv8whbttU2BmVM853UjYjnBO9Z8O4WbTA6pHZLb0w3NSxBEsQPtEAeXjSpei7Mi/ozle8r3pp+9H0Yy/eV70k/erHWYFT2H2MIpYpBc72n5/Ktd7LRSAzAE7ATzNSSbaWKwZomSBAJMkbAeNZIZEgyDTpgNc64wUAWzcDd1u8BAgST+fhUSmGT2hOM4lOXa/aJVZAjkee/mh86ecW6RY+NpF64FLRAhmIBYKGbSCFWSBqMD41EL1ocLKsTloADEkMC23NV06mHxCxvtWsVJ+KxaHj8LDI2qwwOkQvatEggQYOxjxpbfC4JXsiAo2c3GMyrTAmZBhTPmKfcK45YybPbWbge1LAtDKJX7UhgIHxI2rm/TLrpfFyXs2Me2wUKVuuzwwImQgA2k858K0x455X1itibSL3lcPCNNvHZiYGoXoO0cpNS2JcZll00NPKZ+c/IflUP0K6QnMwce+5UXLoIYLsNakghQSfL9KnxWWRNNxfo9UANVTpT1mYOA2i65e77O0NTD/jPJfmZ+FZ9ZXSF8Lht69b2ud22h+6zmNXyE/OK86dHOE/xuYlp3K9oxLue80AEsRPNjXt4vEWSLnPxESlWkdSv/8AiHQHuYbEf4rwB/RTVn6AdaScTuXLRs9i6J2n2wwYSAYOxnfyrHC6l+FC2Jtvd8dbXrgJ+SMq006GdX9jEz1yMa44Qq6FGIYFSNirADlsd5/Grn/GlCSgmmhJysuidIbRcoTBkAeMyT5cqgeswWr3CstBcQsE7QDWszbIYwJ8gR86tlzIRCoJALGFBIEmCYHyBNaL9q3c12TEtbMiBOh9Syfx3/5a8GOSjJNmktnkrhOIt7ItWnfs1uXFQvE6QzAaiCRsJnnXbeGdS3C0/wB5kvePiO1t21/JZb/qrh96w1q6yn7Vtyv/AKlYj/UVYsrpnxXLkdtfYH+m0uldyfC2B586+jzxyTpwlSMItI7/ANH+BcNwdQxhatswGo9sGdlB2ks0wDVgtXVYSrBhylSCPzrifVF0d4hZzu3v493sWtOjNciZMMO6xnmImPGu0rdjkp89lG/x2rhcrH0n+XY2i7RE8WwLutnV7xDgdxIGnR+J8fhUauBksXWckAkBWJSUBJGpd94jxmrT2n+F/wAqBd32VvyrzKVDoMWwURULFyojU3Nvia3g1rtuCJEjeDIjelqWMakRkfDsv/mtVnj3GMO1ea3lXlNwJIRbd46ASGD3DbU6dhzMbCrQVPb+EG2fAfeXafEb+NRfGse/d0rbRlWWZmhO8yrFue+JCvpcg89MedUhMaNwq53gbPa7FCTcKKBqJ23ll5b09wcpu07BAqdmBcaWLk6yQFmO6DBg+SmBsah+E8Czbd9HuX791E/8vUNJEOBqDXN9WoMWImUAGxNa8jo9nzfa3euK164LnICFCsNPduQOaiREhBPIVVbBvRp6z+FX73DsjV2SoiBzBYszW3kAsQJUDVA8WbzBDecgK9EnolmuNF+7duWyNLLOxBtshbTrInddIaQCuoyZrz9ctm3dKuN0Yq4+KtDD9CK7fx0/6yRjMvPQbpve7FeHs1vQ11GRrrlF06wzWLlxQSFeImNiY5GtHWjwPsbti6NAW/bLAIzsJUiTqcamLap1Nz8IG1NOn3Qh8G6HVW/hru9tjBgkToJB5xynmPwqN4r0hbJsJ2zu960QiliSDZA7oG8CN/CeXma1jjTyLLj8for1TLz1Z8FvZ+GUW8qLj3GUKVna8NRM+AJkRHJSP6jV0y+hWZ3dOVAGlANTDRbAAOmNpCqoG2qROrfagdSHEHF/Ls29Wq7YlYgw6EANBIBgOT8a6Hj9H+IKrKb95gTtLCQrXCWUMbkzp0gP9oQ3LWTXM5cXHK0jSO0bennBL+Rw67YIt7kNbILCNG6g7RyETtz8K85X8e5ZuFWDJcU7gyGBHiK9C9J+H5j3kZLj21CFVBAMd22C0C5BYw51GY1CPs006N8FS+ou3wmegt6IPZ3NJDTADOBsZEkBq143IeKNNWhSjbOI2+kGSpkX7w2I/wB6/JxDDn4zTrA6VXrZhnJEKObSmmYNuCACJ5GRyEQIrqWf1R2wzuLRVGdSFYWlFqyLgZwGVvtHdQxJhTFcd4raRci6tszbW4wTee4GMb+O3jXQxTxZ7XWjNpxO2WOC27q4zDLsEXS5sAg62L3ZceDKSCqMZmQBPe0tb+jvA7+KriUulmDlmZwSQoBkwSZI/AeA2JNX6vejl5MbHuMjaWS3cKgKGOkFlQsbghNbG7AE6235VfxmP7C5/wA1r/71wcmpUjdeHmbrH4ebPFcpSAJudoACSIuAPsdvvV2Lq0x/4rgoUlRqUWvs6gOyJWXXaeQNUrro4DfvcQtXLWPdJu2QpCqHJa2zD+gsPslR8qtnU5hZmLh3bd/FvKDd7RJAUwyKDsxB5oPzrp8ialxou9kR/IsXHeB32xbePaC3Ica3d1TuLvKqJVjMd1wVjmDUavRK+WuHs1QdmLVs9sHZRshcHQpB7IsdLaxrjYVZsy9k9oDbVig3I7g1bfZ50vD83JZou2dAMmQywAPDnvXHs1IriHBsm5cx1VUTGSNdrVLfyySFUggEMBbXflDTOqKedGuDfw6MxtKt26dd3Qy6dUmFTfdRJgkAmSTuTW3iuPltetmxcC2wIYSN27QTzE/ZmtwsZGokudPgBpnY7cxQ9gPrIIG+0knw8fwrZNY2UIUAkk/GJ3/Ctk1mAzNs/wATPh2enx+0XH7VA9Pukd7GtWUxVD5WRc7OypEjbdmIPwgfCZq0nnUTxjo6mRdx72t7dywzFChXlcUKysGHkOY3q4tJ7JZR+iXSD+M4i+RbttZNrDZcjtNUDINwEBgeYTSeQBg1e7WVcCAPcsatIM7jwXUQJ+NOFxEtK5tW1BbvECAbjBYGo+JMRJ51GW+P6rjouK7PbC6grWSQW1bRqB3jx8uW1W2pCod3My5pnXjjuliQWO+kmV89/wDQ15s6yMEWuKZSjcNc7QEciLoDyPxJNejLfGGZAyYrurKGBVrZBDKTB35SInxkVxXrtxHOfaum0bfa2RtIJm2SD9nyXT+Ve/4+Sjkp/wComXh0a1cTN4DjdppKXLSW31Kz7oNMjSCQwKzNcH6Q8BfFvFGkqd0fSyhl89xP4zXXOqTN7fhX8ODNy1fZigu9m/ZNB1r8NTafx2qb6VdCTmY5ttYuB1H8p2yUbS53kg+Z2Pw5VeLkfRkcX5YnG0cd6sM57fFcbQwRnJtSwkd9SII/GBXpC3ayf6ntSROysIP/AHFct4J1HXLN21ee8S9tlugKFUC4h1BSSTI1ADbzrplnNzS3exrajz7afA/D/h/WsedlhkmpQ2OCa9H2dhi4sTBBkH5j/tXnPpL0F4jjZl9rNi+U7RmS5aVoILEggrv416H4devtPaoiCNtJk6pOxnwiPzp6BWGDkvA6qy3HseYk6LcZye61nLcf5msL8y5A/Orx0N6jGV1u55WFIIsIdUn/ADH5RPgs/jXZYorbJ8hkkqikhfWkIqiNuXw5fKlpaK57LEijTRNE0WAEf3vRSzSUgAUtJFE0AE0tJFEUAZE70wutk6u6LWifEvqj8B40/KHyqJ4lg5LOhRzoESoPZnV2k6y0GQFMafGKtK/QHORlXFVm7ItpBbuuJMA7KImTv/8AtUzG6FZhtNN429dvQySjAyJbtoADkuXZogfzrg5Gpw8MzNAAZg2mBN090wJn707wPCnjYGRqt6dSgCD/ADS0HUSZ+9IgfCPGrUa8JGXCuF5llbmq6bpZVVC7AC3AO8KPjM+OkT5034X0SuWrt647vkF07Je3uB9KlRqD93cFh8htBqRtcPyuySWC3EVx9ssGJt90uTzlySfwArD/AGTmGzbXttNyIueI/qIZSOZkgGeYHhTSrdhZFv0WzGtWx262rqTD2lCgaoJO5LElwpInSRqXYRVh4XZu2rKo/fYDdu05mRykGPgJrXiY+X2yvdZdGiCiFoVp+1y7+oRsTt8a25KZP8QpTR2PZOGknV20jQQORHnUvehjk3H+5/1L+1bbZPiI+Eg/6CofJ4dlsqKt0r/KIdjBIvalIIA8D3h+BrZm42UwOgqC1sahMAXAwPd8RIml0/YWStBMCofMxMw2yUZVuFbYie4GFwFyJ/wAfOacYPDrquXuXWfu6Akd0fZJJgSTI5z40OA0x/rPlt+NGo+X61F5mLlacjQw1MsWtRMSWJkxy2MfKtb42YEcoV7TSAupmKF+0DEnaQNJKil1HZMBj/Zok+X61lpPl+h/Sgg+R/KpaoQkn+zSSfL9ay0ny/SgKf7FIDGT/Zo1H+zWZU+X6GkAPl+hoAx1H+zWN4MVIU6SRsecHzgjes22EnYVpXMtn+pdhPj4ULQGWOjhQHbU3i0ASfwHKtk0ltwwldwfETFZQfL9DTAq/wBXWN7XJ9dqD1dY3tMj12oorVrQ7YfV3je0yPXakPV1je0yPWb9qWipQWZfV1j+1yfXasfq5xtv5uTt/ntRRV1oE2IOrnG9pk+u1H1c43tcn12oopJDtgOrbG9pkes37fCk+rjG9pk+u9LRTaDsxPq4xvaZHrtQerXFPO5keu1FFJITbFPVvje0yfXakHVti/fyPXaiiprYWxD1a4vtMn12pfq2xfaZHrtS0VVBbE+rXF9pkeu1H1a4vtMj12oooC2H1bYvtMj12pPq1xfaZHrtRRTSC2H1a4vtMj1mpD1a4v38j1moop0h9mZHq0xfv5HrNSfVpiffyPWaiigVs//Z"/>
          <p:cNvSpPr>
            <a:spLocks noChangeAspect="1" noChangeArrowheads="1"/>
          </p:cNvSpPr>
          <p:nvPr/>
        </p:nvSpPr>
        <p:spPr bwMode="auto">
          <a:xfrm>
            <a:off x="117475" y="-393700"/>
            <a:ext cx="1781175" cy="800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g;base64,/9j/4AAQSkZJRgABAQAAAQABAAD/2wCEAAkGBhISEBQUExQWFRQWFxwUGBgXFRYYGBgUFxUWHB8XFRcbHSYgHBwkHBgYHzAhJCcpLCwsFiIxNTAqNSYrLCkBCQoKDgwOGg8PGjAcHxwsKSwpKSwsLCkpKSkpLCkpLCwsLCkpKSwpKSksKSwpLCksKSwpKSwpLCkpLCksKSwsLP/AABEIAFQAuwMBIgACEQEDEQH/xAAcAAABBAMBAAAAAAAAAAAAAAAAAQQFBgIDBwj/xABEEAACAQMCAgcECAQDBgcAAAABAhEAAwQSIQUxBgcTIkFRk1NVYYEWFzJScZGh0RQjQvBiY7EVM3KSosEIQ4KywtLh/8QAGgEAAwEBAQEAAAAAAAAAAAAAAAECAwUEBv/EACMRAAICAgMAAgIDAAAAAAAAAAABAhEDIQQSMQUTMmEUIkH/2gAMAwEAAhEDEQA/AOingOZ7xueja/al/wBhZnvG56Nr9qnqK5xvbIH/AGDl+8Lvo2v2rE8BzPeN30bX7VN5DMFYquogGB5nwFQy5eeSp7BFXUdUtuEASCN+chvzFWlYnJmI4Dl+8bvpWv2oHAMv3jd9K1W5czN0tNlZDLEQZUr3iFLjk0c451sy8rL1kWrSldSzqI+wSuqIbmO/t8KfUXdjU8Ay/eN30bVI3R/L943fRtUXsriQuPFmybYDaGD7kydM97yiacpkZ2i5qtWjcGnswHMNM6iTPhT6sf2Ma/R7L943fSt/vR9H8v3jd9K3TnLyc0XR2dlDajU24LhtJlR3wNmj5Vqs5PEf6rNnmNgxkglgYlokAAwdu8KX1sX2M1no7l+8b3pWqPo5le8b3pW63LmZ0f7m3tEy0ArHNSG57cuVTlS40Pu2V09HMv3je9K3SfRvL943vSt1YqWKQ1Jld+jeX7xvelbo+jeX7xvelbqxzWjLz7dpNd10toNizsFUEzzJgeFNb8H3ZBfRvL943vSt0v0ay/eN70rdM+Ida/CrJM5KufK0rXP1Uaf1qscS6/8AFWexx7tzwliltT/7j+lbx42WfkSXl/Zc/o5le8b3pW6QdG8v3je9K3+9RfVv1hNxQZGq0to2iulVZmlHnxIjmpHgNxV3ArPJjeOXWXo1O/CufRrK943vTT96T6M5fvG96afvUjn8Ia6bv8whbttU2BmVM853UjYjnBO9Z8O4WbTA6pHZLb0w3NSxBEsQPtEAeXjSpei7Mi/ozle8r3pp+9H0Yy/eV70k/erHWYFT2H2MIpYpBc72n5/Ktd7LRSAzAE7ATzNSSbaWKwZomSBAJMkbAeNZIZEgyDTpgNc64wUAWzcDd1u8BAgST+fhUSmGT2hOM4lOXa/aJVZAjkee/mh86ecW6RY+NpF64FLRAhmIBYKGbSCFWSBqMD41EL1ocLKsTloADEkMC23NV06mHxCxvtWsVJ+KxaHj8LDI2qwwOkQvatEggQYOxjxpbfC4JXsiAo2c3GMyrTAmZBhTPmKfcK45YybPbWbge1LAtDKJX7UhgIHxI2rm/TLrpfFyXs2Me2wUKVuuzwwImQgA2k858K0x455X1itibSL3lcPCNNvHZiYGoXoO0cpNS2JcZll00NPKZ+c/IflUP0K6QnMwce+5UXLoIYLsNakghQSfL9KnxWWRNNxfo9UANVTpT1mYOA2i65e77O0NTD/jPJfmZ+FZ9ZXSF8Lht69b2ud22h+6zmNXyE/OK86dHOE/xuYlp3K9oxLue80AEsRPNjXt4vEWSLnPxESlWkdSv/8AiHQHuYbEf4rwB/RTVn6AdaScTuXLRs9i6J2n2wwYSAYOxnfyrHC6l+FC2Jtvd8dbXrgJ+SMq006GdX9jEz1yMa44Qq6FGIYFSNirADlsd5/Grn/GlCSgmmhJysuidIbRcoTBkAeMyT5cqgeswWr3CstBcQsE7QDWszbIYwJ8gR86tlzIRCoJALGFBIEmCYHyBNaL9q3c12TEtbMiBOh9Syfx3/5a8GOSjJNmktnkrhOIt7ItWnfs1uXFQvE6QzAaiCRsJnnXbeGdS3C0/wB5kvePiO1t21/JZb/qrh96w1q6yn7Vtyv/AKlYj/UVYsrpnxXLkdtfYH+m0uldyfC2B586+jzxyTpwlSMItI7/ANH+BcNwdQxhatswGo9sGdlB2ks0wDVgtXVYSrBhylSCPzrifVF0d4hZzu3v493sWtOjNciZMMO6xnmImPGu0rdjkp89lG/x2rhcrH0n+XY2i7RE8WwLutnV7xDgdxIGnR+J8fhUauBksXWckAkBWJSUBJGpd94jxmrT2n+F/wAqBd32VvyrzKVDoMWwURULFyojU3Nvia3g1rtuCJEjeDIjelqWMakRkfDsv/mtVnj3GMO1ea3lXlNwJIRbd46ASGD3DbU6dhzMbCrQVPb+EG2fAfeXafEb+NRfGse/d0rbRlWWZmhO8yrFue+JCvpcg89MedUhMaNwq53gbPa7FCTcKKBqJ23ll5b09wcpu07BAqdmBcaWLk6yQFmO6DBg+SmBsah+E8Czbd9HuX791E/8vUNJEOBqDXN9WoMWImUAGxNa8jo9nzfa3euK164LnICFCsNPduQOaiREhBPIVVbBvRp6z+FX73DsjV2SoiBzBYszW3kAsQJUDVA8WbzBDecgK9EnolmuNF+7duWyNLLOxBtshbTrInddIaQCuoyZrz9ctm3dKuN0Yq4+KtDD9CK7fx0/6yRjMvPQbpve7FeHs1vQ11GRrrlF06wzWLlxQSFeImNiY5GtHWjwPsbti6NAW/bLAIzsJUiTqcamLap1Nz8IG1NOn3Qh8G6HVW/hru9tjBgkToJB5xynmPwqN4r0hbJsJ2zu960QiliSDZA7oG8CN/CeXma1jjTyLLj8for1TLz1Z8FvZ+GUW8qLj3GUKVna8NRM+AJkRHJSP6jV0y+hWZ3dOVAGlANTDRbAAOmNpCqoG2qROrfagdSHEHF/Ls29Wq7YlYgw6EANBIBgOT8a6Hj9H+IKrKb95gTtLCQrXCWUMbkzp0gP9oQ3LWTXM5cXHK0jSO0bennBL+Rw67YIt7kNbILCNG6g7RyETtz8K85X8e5ZuFWDJcU7gyGBHiK9C9J+H5j3kZLj21CFVBAMd22C0C5BYw51GY1CPs006N8FS+ou3wmegt6IPZ3NJDTADOBsZEkBq143IeKNNWhSjbOI2+kGSpkX7w2I/wB6/JxDDn4zTrA6VXrZhnJEKObSmmYNuCACJ5GRyEQIrqWf1R2wzuLRVGdSFYWlFqyLgZwGVvtHdQxJhTFcd4raRci6tszbW4wTee4GMb+O3jXQxTxZ7XWjNpxO2WOC27q4zDLsEXS5sAg62L3ZceDKSCqMZmQBPe0tb+jvA7+KriUulmDlmZwSQoBkwSZI/AeA2JNX6vejl5MbHuMjaWS3cKgKGOkFlQsbghNbG7AE6235VfxmP7C5/wA1r/71wcmpUjdeHmbrH4ebPFcpSAJudoACSIuAPsdvvV2Lq0x/4rgoUlRqUWvs6gOyJWXXaeQNUrro4DfvcQtXLWPdJu2QpCqHJa2zD+gsPslR8qtnU5hZmLh3bd/FvKDd7RJAUwyKDsxB5oPzrp8ialxou9kR/IsXHeB32xbePaC3Ica3d1TuLvKqJVjMd1wVjmDUavRK+WuHs1QdmLVs9sHZRshcHQpB7IsdLaxrjYVZsy9k9oDbVig3I7g1bfZ50vD83JZou2dAMmQywAPDnvXHs1IriHBsm5cx1VUTGSNdrVLfyySFUggEMBbXflDTOqKedGuDfw6MxtKt26dd3Qy6dUmFTfdRJgkAmSTuTW3iuPltetmxcC2wIYSN27QTzE/ZmtwsZGokudPgBpnY7cxQ9gPrIIG+0knw8fwrZNY2UIUAkk/GJ3/Ctk1mAzNs/wATPh2enx+0XH7VA9Pukd7GtWUxVD5WRc7OypEjbdmIPwgfCZq0nnUTxjo6mRdx72t7dywzFChXlcUKysGHkOY3q4tJ7JZR+iXSD+M4i+RbttZNrDZcjtNUDINwEBgeYTSeQBg1e7WVcCAPcsatIM7jwXUQJ+NOFxEtK5tW1BbvECAbjBYGo+JMRJ51GW+P6rjouK7PbC6grWSQW1bRqB3jx8uW1W2pCod3My5pnXjjuliQWO+kmV89/wDQ15s6yMEWuKZSjcNc7QEciLoDyPxJNejLfGGZAyYrurKGBVrZBDKTB35SInxkVxXrtxHOfaum0bfa2RtIJm2SD9nyXT+Ve/4+Sjkp/wComXh0a1cTN4DjdppKXLSW31Kz7oNMjSCQwKzNcH6Q8BfFvFGkqd0fSyhl89xP4zXXOqTN7fhX8ODNy1fZigu9m/ZNB1r8NTafx2qb6VdCTmY5ttYuB1H8p2yUbS53kg+Z2Pw5VeLkfRkcX5YnG0cd6sM57fFcbQwRnJtSwkd9SII/GBXpC3ayf6ntSROysIP/AHFct4J1HXLN21ee8S9tlugKFUC4h1BSSTI1ADbzrplnNzS3exrajz7afA/D/h/WsedlhkmpQ2OCa9H2dhi4sTBBkH5j/tXnPpL0F4jjZl9rNi+U7RmS5aVoILEggrv416H4devtPaoiCNtJk6pOxnwiPzp6BWGDkvA6qy3HseYk6LcZye61nLcf5msL8y5A/Orx0N6jGV1u55WFIIsIdUn/ADH5RPgs/jXZYorbJ8hkkqikhfWkIqiNuXw5fKlpaK57LEijTRNE0WAEf3vRSzSUgAUtJFE0AE0tJFEUAZE70wutk6u6LWifEvqj8B40/KHyqJ4lg5LOhRzoESoPZnV2k6y0GQFMafGKtK/QHORlXFVm7ItpBbuuJMA7KImTv/8AtUzG6FZhtNN429dvQySjAyJbtoADkuXZogfzrg5Gpw8MzNAAZg2mBN090wJn707wPCnjYGRqt6dSgCD/ADS0HUSZ+9IgfCPGrUa8JGXCuF5llbmq6bpZVVC7AC3AO8KPjM+OkT5034X0SuWrt647vkF07Je3uB9KlRqD93cFh8htBqRtcPyuySWC3EVx9ssGJt90uTzlySfwArD/AGTmGzbXttNyIueI/qIZSOZkgGeYHhTSrdhZFv0WzGtWx262rqTD2lCgaoJO5LElwpInSRqXYRVh4XZu2rKo/fYDdu05mRykGPgJrXiY+X2yvdZdGiCiFoVp+1y7+oRsTt8a25KZP8QpTR2PZOGknV20jQQORHnUvehjk3H+5/1L+1bbZPiI+Eg/6CofJ4dlsqKt0r/KIdjBIvalIIA8D3h+BrZm42UwOgqC1sahMAXAwPd8RIml0/YWStBMCofMxMw2yUZVuFbYie4GFwFyJ/wAfOacYPDrquXuXWfu6Akd0fZJJgSTI5z40OA0x/rPlt+NGo+X61F5mLlacjQw1MsWtRMSWJkxy2MfKtb42YEcoV7TSAupmKF+0DEnaQNJKil1HZMBj/Zok+X61lpPl+h/Sgg+R/KpaoQkn+zSSfL9ay0ny/SgKf7FIDGT/Zo1H+zWZU+X6GkAPl+hoAx1H+zWN4MVIU6SRsecHzgjes22EnYVpXMtn+pdhPj4ULQGWOjhQHbU3i0ASfwHKtk0ltwwldwfETFZQfL9DTAq/wBXWN7XJ9dqD1dY3tMj12oorVrQ7YfV3je0yPXakPV1je0yPWb9qWipQWZfV1j+1yfXasfq5xtv5uTt/ntRRV1oE2IOrnG9pk+u1H1c43tcn12oopJDtgOrbG9pkes37fCk+rjG9pk+u9LRTaDsxPq4xvaZHrtQerXFPO5keu1FFJITbFPVvje0yfXakHVti/fyPXaiiprYWxD1a4vtMn12pfq2xfaZHrtS0VVBbE+rXF9pkeu1H1a4vtMj12oooC2H1bYvtMj12pPq1xfaZHrtRRTSC2H1a4vtMj1mpD1a4v38j1moop0h9mZHq0xfv5HrNSfVpiffyPWaiigVs//Z"/>
          <p:cNvSpPr>
            <a:spLocks noChangeAspect="1" noChangeArrowheads="1"/>
          </p:cNvSpPr>
          <p:nvPr/>
        </p:nvSpPr>
        <p:spPr bwMode="auto">
          <a:xfrm>
            <a:off x="269875" y="-241300"/>
            <a:ext cx="1781175" cy="800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http://www.paydayblogger.com/wp-content/uploads/2011/03/NSF-ch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755" y="5181600"/>
            <a:ext cx="2733495" cy="123825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data:image/jpg;base64,/9j/4AAQSkZJRgABAQAAAQABAAD/2wCEAAkGBhQRERQQExQUFRUVGBcYGRcWEx4XHhsdFxceFh0ZGRcXGyYhHR4kJRYYHy8hIycpLSwyFh8xNTwqNSYuLCwBCQoKBQUFDQUFDSkYEhgpKSkpKSkpKSkpKSkpKSkpKSkpKSkpKSkpKSkpKSkpKSkpKSkpKSkpKSkpKSkpKSkpKf/AABEIAG4AswMBIgACEQEDEQH/xAAbAAEAAgMBAQAAAAAAAAAAAAAABQYDBAcCAf/EADcQAAIBBAEDAwIEAgkFAAAAAAECAwAEERIhBQYTIjFBUWEHFDJxI4EVMzVCcnSRobMWJFKCkv/EABQBAQAAAAAAAAAAAAAAAAAAAAD/xAAUEQEAAAAAAAAAAAAAAAAAAAAA/9oADAMBAAIRAxEAPwDuNKVhu7VZF0bOMg+lmU+k5HKkH49vn2oM1KUoMSwncvsxBAGvGBj5HGcn96y1jknClVPuxIHBPsC3uBxwD71koMcEWqhcs2Pljkn96yUpQKUpQKUpQKUpQKVrf0jF5PD5E8mM6bjbGM51zn259qpUv4luymYWdxHZMvpviyELs2glMIO3jGQ2c5x8UF+pXHY+87yOzjur2HzflZUYXUB44cQyxTRkqQxV3w36CTGcf3j0s2sstxFcpdEWwTPhSNSJGOcO0pydcMMKAOVBz7igrvRerXV75ro3KW0VtcTxGJYQ+ywnBMrM2c459GvvVu6X1NLmFLiIkxyDZSQRkH2ODzz71FX3YtrLK0pEi+TmRI5njSX7yxowVyfYkjkcHNTsUQRQigKqgAADAAHAAA9gKD3SlKBSlKDzHIGAYHIIBB+oPIrxcoCjArsCpBX65Htz9faqred2NbWFncRwSTLILcEKBlVdV5Iz784Hxn3IHNYYvxCZmUC1mCmbQuy4ATXP/lkuCyjga88E0FzjbIBwR9j7/wC1eqqVl38isYbsLFKNWwhMiaSa6HyAYz/EVSBnnkcEGpO67lX8qLqJS6l4lAIKk7zLEcA/4sj4PHwaCapVQ6/3LDIqxmWZBI0sDIihXLagHV2IKlC4IZT7/WtPp3eyQtb2yrNJGEaPySMrSNLG4iKcyZJ29JJHvjBI5oL3Sqp1vvtYYZSsTiZUYqj6gFhEZMFt8ekjUgHOQcZ96kut91Q2hiWTYmYnXUZ9KldmJ9sDdT9TnjNBM0qu33daqFiVkWaZpo49ipCNH8uN+cZViAckH4rT6L3z5DbRyR6vJEzSHZcK6JAx1AY7A/mOAMngUFupVF6p+K9qklsYnWSKVsM4IHLIxRRswIJZQDkYGecVQe8O7zNdS4e5Je0ZreGO68aRSoWjl2aN1DgeEupyQ2BgHYUHUOq9/RRXP5GKKa6uAAWjhUegHGC7uyqo9Q+ahu7fxDksL/WRYzaR28csgH9bmWcwgoSdWKlc68ZBY8kCqj1zvO2lljcSXEnhhWK68ExtvLIpxEXckYRWM/ORzIvuOKnu1emnqHUJLq7giX8vbrbfl3HnI/jSFWZ3yNxqyn3Pz80ER1rr9hbyzSiW2eXZLuMzWLyyuZQJYxHOlwmVUFVA1AUDnPJNo/6JvBanp0M8As5Y3U+aFnmhEinMcZV1VgCTqX5XP97UV87D7rsZ2EAW3S5V7h4o0T2RmODGeVUlFUsqkc5yByKpJ/Ei7uYYjNJcQx+co5gWNJX3VWVBn9KgCfD/ADqo9wTQdR6Z2jb9PiuCiySK8a+SM4fyeKLQkR4ALuBgj2JPxUD1Hv2cmwNnFBHZ3TxxJPKGflx6VWCFlK4xp6mHqBHpA2NK6vBLHPZ3lnJLHPMrAxM28oiGxhluEy3kURjB3yxyo98V7tOj3htZ+nkrKJJ2aFY4vGhV9nM8TBQY/G8ZIUAD1Y5BoO5xA6jYgtgZIGATjkgEnA+2TXuqH/SHVtIEjgCsLcCRpGD+tlUb/BZ0KtlAdW29+BVt6FJO0CG5VFl/vBDke/B+xIwSPjOOaDciBwNiCfkgYH8gScf6mvrNjHBOf9v3r1SgUpSghey/7Os/8tb/APCtTJOKhuy/7Os/8tb/APCtS08CupR1DKwwVYAgg+4IPBFBoWvb9uqri3jTAGBoOMFSBx9NE/8AhfoKzjo8IiMHjTxnkprxnO2cfuAf5Vp9c7kg6fAst3MqAkKGKkbMQTgBQSPY/tWx2/1tLy2iuo8hJUDAH3GfcH7g5H8qCPvO3reSZY3sY5Ew8hlZUIVmYtgKfUWYknIH86zf9LW0hEstrB5DznxLkZO3vz6vqR7kZqaqsdwd7eCSSCG2luZYVjkkVSkYWNyfVtIw24VuFB5ABIzQTcnR4WZnaKMs+uxKAltf05yOcZP+tRHW+t2HnhspvHNMzrpCI/MyHjDsqg+MDIOzY4yfYGqp1Pq8lzdRktePbXNvHPawWzpCX1H8VZZGZWB9acBvZj9K35ulq/5bqFnFELm3mAuYbaRHLCTVZ45HBUO6jDjfnK/eg2OqXFq9r/SEluF/LSsZYwDshEq7llTGWGkch2Byo+Qc1UJOjzJceb8u9wbK5R3vElBYxBVm0itAFXBjZVOp+uM4Aq59X7HnkkuEhuvFbXmxnjMQdgzII2MLk4XdRg5BxjI9+Nybqdn0944VDvO0MUaRRI0srxQEohIXgKPI/qbA/VzxwHPenfhit3BLHBiFS2YbwRrIs8DP5UTXYNG8bBV2wDhcc+1dA650KzW2ilvRCgtjFIZAoQbRcAe2Sp9tOc5AqH7r74BVDFepaW5eSKSY27ySpNHq3h8bY1JUsdipxr9xW/02Oa/6RIkjl3cTCKYx+MuFc+CbTjBOqP8AFBrXPdtmbS7mt7dS1vCspSW2MO6tkowDKCynUnI+1Y7Dqs145mt2WG8t/TNZyMBHIHUYk3QbEEYKSc+2MV4g7fur7p1xLNI/5i8g8axSw+BYMk5TXljyc7H3AHAzVg6F2PbWyWxEEKzQIB5I00JYpo5JXBYNycNn4PuKDm/SuwRcW3TLq2MglQPBPIuA8cm7N5cFlDeOUurAH1Kx98VNdJ/Cl5rXx3hWNzEYyIz5NWS4aeKVWIwGUSOmOeD78kV02KFVyFAGSScDGSxyTx8knJNe6CE7c7Pt7IExqWlYDyTSHaSQgDlmP+EcDgfFTdKUClKUClKUClKUHMo4ruG2suoJdlLeHp8RNrpnzPHAZSCcEKCoxvyVx7VlsvxYmkfw/kWWUQvLq0jKCVy6xhjH+p41ZxnHwPqRnve4bnp0dtaLaCZFtosyFnGugSFt0jhcgDOcLsSAeKmR1ydre0mW0QPcOqujOR4wysQ+RGSRhfkKRuAccigrX4tdAu+p9NtRDBmbyJI8ayL6QYnB9T65wWA9qlvwe7dksumRpIX2lJl0YAePcD0jBP02/dj7V8sO/p5OoRWb2jQxsgYyMGfJK5CAouin5ySeBjgni8UCuU9wdMW9v1N0jBfLLbtEsD6yWoj3WU3CJksJEBA29J4ABBZupvEGxkA4OR9iPmqN1Do12buZ/JdrbiRSPHcZLI8IDLHGM40kGwPB5I5HFB77H6ALixgN2jyGMlofMCHjV0A1LenbAJXOiZA9vk6fe9yOiW6PZRCKORnjYRhEVXkwUkd3jf0pq4Axg7AfAFWJrm+isoSI/PcbKrglV9OSN2wwXYDUkKcZzjionqtx1aSE6QxI50Ij8avrgsWXyPPq/wClOdFzsR6f1AK5e9dueoxJ4bkytEypJBZSMRJqpfeS5WFGiEhVouMJkhgQFNavbF9Kkltf2dgXhFmLcxJuMZunciMshBZRguzuAxY8jBqzp2peR38PUGaKWQr4njhQwRJHuCDgykscNI+W35AUAcMLd0HpYt4FjwFOWdgDkBpHMjYOBkZY84GeKDncvaVzdxXHUHje2mmmtZ44Y2Pli8AMcjjIUGV0d/QRjKrk/Scs7+6VLiJBcFEc6NcW8zSNHIQMq4ZSfHsWAPrYKF4I3N5r5kfag5/0jrvU0SKOaDgRwq0phlmcs0Z2kkVdPZmTKrkjV8kZGLF2/wBSupJp0njAjTXxuIWiyQWVgd5G2/SGBX06sOScgT9KBSlKBSlKBSlKBSlKBSlKChdU7wubaS1tYLfy720b7EOQSWCFQyAhdFBkJPuABwSKxR98dQVoY5LHDumzBVkYDLup/iAFV1VVbBOTtjir1YW5jjSMkHUBcgY4HA/ngDNULq/W+riS5jhjyfJrFm2Yqg8yRoTJysgdWd2I/qxHzjOKDf7e7xu7i4hR7UpC8YLSNG6FXKu2urfH8PGfv8ZGbk0wDBOckE+xxhSAefYH1Dj9/pX2IEKAxycDJxjJ+TivdB5jzgbYJwM4GBn5wDXqlKBSlKCp9+9Iu51U2jurKj5VZAgfMkR0LZBU4V8OPbkfNSPayXSpILsDZn3XDBsCRQ5j4A4jYsgPyFB+am6UGK6TKMME5UjAOCePYH4/euZ9P6J1BREGsVBhgMewu0bynw+EBw3GmOQnsW5P36jSghuzunS29jbQTttLHGqudtuQPbPzjgfyqZpSgUpSgUpSgUpSgUpSgUpSgwWpk9XkCD1HXQk+n42yBz+1Z8Vp9PuXk9TKgX1DhiTlZGX2I+ig/uT9K3KBSlKBSlKBSlKBSlKBSlKBSlKBSlKDzIuQQCVJBGRjI+4yCM/uDXqlKBSlKBSlKBSlKDS6R/V/+8n/ACNW7Ub0GR2jLMVx5JQNU14EzjnnBOAOfnk/NSVApSlApSlApSlBoydbgUMfKh1AYhW2OG9jquTz+1azd12wAJk4IY/ofgK2pLen0gEfOK1ul9nx2sbCAL5ckiV1ycbllRipDMqBioBPsBWp1Tsc3FrNE0oWeUuROqEFA8gcqvqzr8Yz8mgnJetxK7xlvXGjSFdT+lMbEZGGxsvsT7iop+/7YQxXB8oWXylQYWDawqXd2UjIUAZyfqK3l6Jm5edhEVaNo8CP1EOVJDsSQR6PbAqIt/w4g/JNZTaSgmUo/gjQx+RdcxrGoVWA5yByeaCVn7qhSaSFt18QJdzGdF1jExBf2yEIb+dZOjdxw3bTpCxJt5WhkBGMOvv+49+fsaxXvakEtwLlkXbSVJBqMSrKixkSceoAIBzUpDaohYqiqXOzFVA2P1bHufuaCOvu5Yo5BCNpJPJEjqg2MfmDMryfRcI3Na9v3nC6GTWZV8DXI2iI2jQKSUHyfWvHv6qyX/a8byPNG8kEsjQtJJGxBkEBOqOpypUglTxyODUd0TsBbZ5GFxcSK0TwxxysHSFHIOsasDgAIowcjCjNBKXfcapDDP45CsssUfIClfNII1dgT+nLLnGTzTqHciQtOrK//b2/5liBwVzINV+rfwjx9xUZL+H0T2C9OeSQxhw+w1jPEnk1CxhVVfjCgY+MGt+87ShmujdSbsTD4DGXYRlCXLBkBAfbyEEMCPSMYoNePvDNu8/5adWik8ckTlFaP0LJuzF9dNXRic8bfatK3/EuF3jjWN8yfluC6Kw/MqrqfGW2IVXBYgHGD9KkrHs6GOK5hYyzJdMxk8sruSCgjCbM22AoABzngc5Ga2Oq9q2t0yPNCjNGyurcqcr7AspBK8n0nIPyKCHtvxFjlt5p449vEYBr5o+TcOEXLKxCAZBO3sM/Ss8HfAfxIkLvM6RStGjBtIpJGiMm49LBShJA5Ird6B2fa2IZbeLQOFDAyPJwm2o/iM2AN29vrWVu17YlT4UDLrhlyrYWTyhSykErtk6k4OTkEGglaUpQf//Z"/>
          <p:cNvSpPr>
            <a:spLocks noChangeAspect="1" noChangeArrowheads="1"/>
          </p:cNvSpPr>
          <p:nvPr/>
        </p:nvSpPr>
        <p:spPr bwMode="auto">
          <a:xfrm>
            <a:off x="117475" y="-423863"/>
            <a:ext cx="1400175" cy="866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0" name="Picture 10" descr="http://checkwriter.net/images/stop-p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946" y="5181600"/>
            <a:ext cx="2979098" cy="131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572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p:txBody>
          <a:bodyPr/>
          <a:lstStyle/>
          <a:p>
            <a:r>
              <a:rPr lang="en-US" b="1" dirty="0" smtClean="0"/>
              <a:t>6.  Without notice of the following things at the time instrument acquired:</a:t>
            </a:r>
            <a:br>
              <a:rPr lang="en-US" b="1" dirty="0" smtClean="0"/>
            </a:br>
            <a:endParaRPr lang="en-US" b="1" dirty="0" smtClean="0"/>
          </a:p>
          <a:p>
            <a:pPr lvl="1"/>
            <a:r>
              <a:rPr lang="en-US" b="1" dirty="0" smtClean="0"/>
              <a:t>c.  Unauthorized signature</a:t>
            </a:r>
            <a:br>
              <a:rPr lang="en-US" b="1" dirty="0" smtClean="0"/>
            </a:br>
            <a:r>
              <a:rPr lang="en-US" b="1" dirty="0" smtClean="0"/>
              <a:t/>
            </a:r>
            <a:br>
              <a:rPr lang="en-US" b="1" dirty="0" smtClean="0"/>
            </a:br>
            <a:r>
              <a:rPr lang="en-US" b="1" dirty="0" smtClean="0"/>
              <a:t>    </a:t>
            </a:r>
          </a:p>
        </p:txBody>
      </p:sp>
      <p:pic>
        <p:nvPicPr>
          <p:cNvPr id="11266" name="Picture 2" descr="http://t3.gstatic.com/images?q=tbn:ANd9GcRmurzm7u_oGwVzFdZ4DlVq-2gMlWERPwle4co7X8WGT8zihZ1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245591"/>
            <a:ext cx="420109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811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pic>
        <p:nvPicPr>
          <p:cNvPr id="4" name="Content Placeholder 3" descr="HDC.JPG"/>
          <p:cNvPicPr>
            <a:picLocks noGrp="1" noChangeAspect="1"/>
          </p:cNvPicPr>
          <p:nvPr>
            <p:ph idx="1"/>
          </p:nvPr>
        </p:nvPicPr>
        <p:blipFill>
          <a:blip r:embed="rId2" cstate="print"/>
          <a:stretch>
            <a:fillRect/>
          </a:stretch>
        </p:blipFill>
        <p:spPr>
          <a:xfrm>
            <a:off x="533400" y="1828800"/>
            <a:ext cx="7772400" cy="4635822"/>
          </a:xfrm>
        </p:spPr>
      </p:pic>
    </p:spTree>
    <p:extLst>
      <p:ext uri="{BB962C8B-B14F-4D97-AF65-F5344CB8AC3E}">
        <p14:creationId xmlns:p14="http://schemas.microsoft.com/office/powerpoint/2010/main" val="351296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p:txBody>
          <a:bodyPr/>
          <a:lstStyle/>
          <a:p>
            <a:r>
              <a:rPr lang="en-US" b="1" dirty="0" smtClean="0"/>
              <a:t>6.  Without notice of the following things at the time instrument acquired:</a:t>
            </a:r>
            <a:br>
              <a:rPr lang="en-US" b="1" dirty="0" smtClean="0"/>
            </a:br>
            <a:endParaRPr lang="en-US" b="1" dirty="0" smtClean="0"/>
          </a:p>
          <a:p>
            <a:pPr lvl="1"/>
            <a:r>
              <a:rPr lang="en-US" b="1" dirty="0" smtClean="0"/>
              <a:t>d.  Alteration</a:t>
            </a:r>
          </a:p>
        </p:txBody>
      </p:sp>
      <p:pic>
        <p:nvPicPr>
          <p:cNvPr id="6146" name="Picture 2" descr="http://t1.gstatic.com/images?q=tbn:ANd9GcR-T2pUvDLKU_ezDr-yaxYRi-auNt5GTGSJvqFZPD0PvOQRuQLty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038599"/>
            <a:ext cx="3449383" cy="25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865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p:txBody>
          <a:bodyPr/>
          <a:lstStyle/>
          <a:p>
            <a:r>
              <a:rPr lang="en-US" b="1" dirty="0" smtClean="0"/>
              <a:t>6.  Without notice of the following things at the time instrument acquired:</a:t>
            </a:r>
            <a:br>
              <a:rPr lang="en-US" b="1" dirty="0" smtClean="0"/>
            </a:br>
            <a:endParaRPr lang="en-US" b="1" dirty="0" smtClean="0"/>
          </a:p>
          <a:p>
            <a:pPr lvl="1"/>
            <a:r>
              <a:rPr lang="en-US" b="1" dirty="0" smtClean="0"/>
              <a:t>e.  Any claim</a:t>
            </a:r>
            <a:br>
              <a:rPr lang="en-US" b="1" dirty="0" smtClean="0"/>
            </a:br>
            <a:endParaRPr lang="en-US" b="1" dirty="0" smtClean="0"/>
          </a:p>
          <a:p>
            <a:pPr marL="457200" lvl="1" indent="0">
              <a:buNone/>
            </a:pPr>
            <a:endParaRPr lang="en-US" b="1" dirty="0" smtClean="0"/>
          </a:p>
        </p:txBody>
      </p:sp>
      <p:sp>
        <p:nvSpPr>
          <p:cNvPr id="3" name="AutoShape 2" descr="data:image/jpg;base64,/9j/4AAQSkZJRgABAQAAAQABAAD/2wBDAAkGBwgHBgkIBwgKCgkLDRYPDQwMDRsUFRAWIB0iIiAdHx8kKDQsJCYxJx8fLT0tMTU3Ojo6Iys/RD84QzQ5Ojf/2wBDAQoKCg0MDRoPDxo3JR8lNzc3Nzc3Nzc3Nzc3Nzc3Nzc3Nzc3Nzc3Nzc3Nzc3Nzc3Nzc3Nzc3Nzc3Nzc3Nzc3Nzf/wAARCACDAMcDASIAAhEBAxEB/8QAGwABAAIDAQEAAAAAAAAAAAAAAAUGAQQHAwL/xAA7EAACAQMDAwIFAgMGBQUAAAABAgMABBEFEiEGEzEiQRQyUWFxQpEHUoEVIyRiocEWMzSxskRjkuHw/8QAGAEBAAMBAAAAAAAAAAAAAAAAAAECAwT/xAAfEQEBAAMAAwADAQAAAAAAAAAAAQIDERIhMQQTQVH/2gAMAwEAAhEDEQA/AO40pSgUpWCcUGaV4Wl5BeRGW2fuR7iA4Bw2PcH3H3HFe9ApSlApSlApSlApSlApSlApSlApSlApSlApSlApSlApSlArT1eZINLu5ZDhI4HZiD4AUmts+DXLOvbnW5tZubS31sQaQylJEOxFDdrJiLFc87l5LYG4f0i0T2m3mp6FpNreX94b6AW8bXkLqiGA7RkxYAyB42NknGQc8NJQ9X2l3GZNLsdUv4godpILRlXaecgvt3cc4XJ+1R1zDa36o93aLJxlY7mIEpnBIIPg8D9q+9Uknm0+SOF51DlVm+HQtKYs+sRgfqKk4x9yATisMd3bxe4cnVstLiK7tori3cSQyorxuPDKRkH9jXtWrpjWr2Fu2nmI2hjXsmL5NmPTj7YraroUKUr5yM/eg+qUpQKUpQKUrGaDNKUoFfErhEZzuIUZIUZJx9BX0arGra+91d/2dozRTRlXS7vEkJFsfZQV8uRu98qcEjBqLZPpPaMX+JWnXLBNPiWQtwDNdRxAn2A5JJ+oAJFb+ndXXEk8aaro81jC/wD6gTrJHHxn1+Co++MDjOKruvafNJoqtrdwl4tupEaW1iU2cjLAq3oJUYJ5HPAOcHxstZjOky3ksMrJEjbojEwJKD1AK/JHkc/cGuHf+Rs12XH3K2w145d66mpyoI5BrNaGhW0tlomn2s5UywW0cblTkFlUA4+2RW/XfGIRnzSlKBSlKBVc6r0J9Rt2kslUTskscqqwRpUdNpw2D6hhSM8HGDgHIsdaeo38Vkke5JJZZW2xwxLl5D74yQOPckgD3pRT9PYiN7NrR7SWzKRGByuQm0FWG0kYIz4JA2kZ4NZFrJe3jLdsfgEwBAjle+SOd5GDtHjb78k54Adc3vw2o2r6XE0mpRBVuPRmMQOThZDxkllO0A5ByflzmGvOsDaqRBo889wOWQzKigc8ZPJbxxj3rmunKZdjWZyzlW3pCIaZc6ho4dZFQreRsqBFCSs42hRwuGjbxwc585qyhsg4Pg4rlFl1Ffahqt7faRb3lpqkyxW0NnPEHheMMQjvyHyCzksAFHAOfeT0n+JQjupLXqSya07bsjTxKxCMDgh05K/kFh98c10T4yWm71K/fqBNKtIYo4vhjM1zKCc+rb6F8HGRnJ/UP6+k4tdMc3+oatMoiGH79wFj58ZQYGfpxms29/o+vQd6w1GC4ELcTW04JjYj6jx+D5qo9fyW+k6zBqilhcpa91njb1qsTAeofqDCZhyPwQaX1Bb73qPSrCSOK7vY42kQOpKsVIPj1AY8ZPnwM+Oaw/U+jKcJqVvM38tue8f2TJrk1nrfw1vYRLKmnxwO5gdIyrytsKk4fAX5s++SB7DB+u7rFrp8El1qL2drA4XspKI0WELhQQC3O4j9XI+niqTMvHVP+KNNHzfGqv8AM2n3AX9zHivWHqXRJnCJqtlv/kaZVb9jg1yGzdv7PuNTi1XUxfWskahdvpJ7aAtgsDklQcZz6sYyTjbjTWZSI2vknjil7UqXMbGSIqiAK6vkE7ecDAJIOSOat5I667d6nY2cCz3d5bwQv8skkgVW9+CTzUPedQafNbtNHrJsRC4VkeEb5CwGzCMNxBzxgc+1ctgSaO2u5/hLVrmVu0qCNIk7ZxuOI/lJH3Y+kHPtUnYXbx3r3XfiurzuwslvcMglklUtiKNljLPyBknAB5PkkRMu1M5XTrHU55dRbT7iBVlii3ySIfSTuwMA+ARyOT4Ye2alB4rzi8FmUKxxuxzzj6+9emRVwb5TXPNN0xLO4kktnZIraWe0CgD1orjt7j7lAGUE8ncck1er++s7GHuX11DbR5xumcID+9UOJIL3WCNKuZPhL28YRTpcO2QQ0s7R84AYgoCBxgkGsts7OLY3leXU9vfzT2aWd32pGDKLcSOJC3pKyBEBL7cHzgDPkeR4aH0beS6hcKsFxp+lTD/ERXYUyH1H0Jtds5Bbc5OPV6VHNdD07S7DTkPwNpDDv+dkQbn+7N5b8kmt4EHxUzXOcpcr3sF8VmlK0VKUpQKUpQYbwaq+i2w0nUJpNVQi6nSNBdklxKckn1Y9JLHO3gY2gfLxaaxig5T1nBd3Opazprwwn4ieK4UzZCtEERVIwDnDI49sE/cVFyQpsMJukBj2BI3YiN+ZGYZ3b0UbkXgk4UZzXSutdPtrnRLi4kRluLaJzbzRna8bEY4P0Jxkcg48VxHXUPfZrmaVVjzuKPjd9TVohYdVsm2duxv7e9gFwdkd1FE6pH2gxcekEnflQOCRx5INfNz0/YXVy8WlwW5k37keC7+FMiekZAbhjktxjwPuAY2bpa/07pqz1me9WMXkiKttIhkZchjnduH6Rk/ivG0a8kWZ7i6s07KNLEWhfL7FywGCcMAM/gE54NT4+unZ3j5j6X1C5vLfEKb7iQLGboxyb1XcWyyqTgCNvY8EVdH6fhj0xIiZO8qOJ2s7dTJOChHbUNnCgYCr9vYkmo3pjp2/6ujs7i7ltG0xJT8RGkzd1CAwKbdo2tkjnPgkjyCbPrGh6rbaWLN5LeaCRorUXYldJVDuqB2UDDEZGcMN2T4BxXPsmVs8V8eT6pWtQ6lF0jbRWzNumRX3wnLsjA7Tke/K5x75xWq9tfjo+KfUd8g+KRFWYnLAgDknnB9eM8gfisdTTarNqzabPplq1vCxVLIho9qjhNq7gWGPopAB4zXtBba2YZbWbQZTYzSCSeD4S4xMQc4JAGM4+Yc+PwUn+s2hayi10q9Z0d2njT4maaAbo5QSxwGYYHKetdxUDxwCJjpHUH/4kuU1CMTDUNJkLxsO4rSR5Zc8n9JIzz5AzWube6a0S1fQr0NEzNbyZuSImbG7KYy/JfyfBXOec+Wm2Nx01KZjo9+IkgaEGed0yrMDwHiAAB3HGfOD7VZLX0gtLqEkVpbEsyjKpaBQQQACuME4J5QZJ24GKuEOlQXGhxXWmie6uJIi477EF1kw52oSFRt211xt9Sr6sEmoF9akvxAmlFbJ3nWKSZpIZtjEqBwCcA5PJGMgcjJqd6K0i2uNUm0q/lkVDB8W1jAyrGxZtjCTYqn5UT0Njgnjkha+Nqcbz69te1PULiOC20qPUraKAxWiy3UxhPd2hyzqrhye39sZPtjIrV/c65b3KWs13cTNJ4PcuGUk/pBeZQzf5RXRb3olUuIJNHnFvEJnkeGcu8aZj2DYgYAYA8ffzxg1HqPSLiw6z0yxl1bbHe27du4ayiLCVc5HAB24xxnPPnzWvlMce1XJA2bO7zSNNIk0NsLsiC2hSVo/OQSzHIGGIJzg+KklvknuDp8sV5K8JCiK4lQxZwCBtT0tgEcHPvUfHf33a7MS2rWjnIOGXIxtB2YI+Xj5vGB4qa0PR11jVLUTALJcyFpTGgDmBVO7LYyATsTOc+rg8cX5LOqS/wAi/wDT1ha3fR1pbHu/DTw9xQ5AaMMd67f5QuRt+gC1J6De/H6XbzNKkkvbXulPAfaCePbOQcfcV8XmnyXQFqJRFYCMK0US4Z/baT4C4xwBz4yBwdnTbKLT7fsQlmBYuzucs7E5LE/Un/64qjVtUpSgUpSgUpSgUpXyzgUGlrkdvLo98l44jtzbv3HPhV2nJ/p5rh62M3UdzFaWqLHd/Dm5lDoWAKruCkf5nAX8bq6D/FfqCOw0WPTosSXd/KqLFnzGpDOT9F4Cn7Ma5bpttumnvJrU3k5OxJHAC7/mZiT8vlQMA/LxmnfXTnav3S+nHrLoSysZdRMFzpbmJexGpUjbhCynP6G9iPLV89NaKOnNWupOqfhIohbGGB+6Cs5c+vavzZ2qoxjjcfOarukadBZosQQuXjRJvU2yQqOCVzjHPj/fObBa6HYx6tBdC1WIRxKyy2z9txIrHzjlgQxz+KrNl5xNx99aHRV1f6FNLLa2U9zYQiUGQkI09qGyrbTyZVIkOzHIdhkYWunXQs9X0ySCYLcWd1F7Hh0YcEH8EEEc+9UdLWWC9ilXcf7wEke2DU/0w3a0g2ynKWtzcW8Z/wAiTOq/sAB/Ss8srItxLWFpY6ZH29PtILZT83aQKW+5Plj9zzXu1yM5IrReQ15M5+tZXZU+KR+JH8or7W6/1+lQ5kP1oJSD5qv7jxSU9lp15j4qxtZsHI7kKv8A9xWzZw2tnEI7O3ht48/JDGEGfwBUbDMT71B9bpqr6c09herb2kUbNcr3uyxH2faT/TcueOea2w2dVs4lOqOtNM6fidZJFlu1XIhDY2fQuf0j/U+wJ4rnGo3c9xdSajrk0kt3cKIY40UAW0TDPaRQeGccscltuFySwqEtrF7+9it44wskpJjQqG7S/qlcHy3598L9TUtYKFtxGlq1rFEQI42UggYzk5A5yTk45IOM1vdfeTrG5WxkQhrsRLxubHH+1dO6HsY7axu5VUF5buRe4TksqMVAz/KCGAHj9zVBsgsdwb2Qf3dqO6w87tvqx/pXUtBt2sNGsbWUASRQIsmPdsDd/rmr50wiSpWAc1mqNClKUClKUCsGs18ueKDzlkCitOSYnOKzO5JNa7NjknH5rHLJZz/rzT9LtGn1HW7+S4v7vMNorzGGOCMH2VCGIXcCeTuYgYGRjzi0z4bT1hhX/DIoKyYyWzzkn6nJNePWhmj1y5+JZMS7DB3Yg6vGFA2LkHkN3CQP5s+/HxoF1ObHUA84H+J2m3wx7JChcbj6TkAE7fBY5AIqJexaTjzYrG24En6mpO2122mYRQyxNJGP71BICy/ke1REEkEurLDqTzQWDbESWDaDvJwQ7E5UZKjIHvnIq63HTejyJEg06CLsAiF4R22jzwcMuD/+5zVbl4pal9eSS6VPeWttLcNbRcxRD1sfsMHn34B8VB6F1D8BeN8VcytbTlmut9vs+Gm9OWK5yuTuD+wYhsAE1sSd/QdWS0S57qyxGaF2ADjDAEEDAJGQcj+o45g73QtQ1TV7y6S4gkjuSNyzlk2jaVIG0e2BzyateZQdOPmvJ6jumdQS90qCIkrd20SRXULjDxuFAOR9DgkHwRyDUmy1zZSpjypQjFMH6Vmlr3eowaeqGcuzyEiKKNdzyEDJwPsPJOAPrVb1ifUtXybhOzbR4eO2DZGR4Zj+pvp7D2yfVW7qd7DeQiSWIHTkuFjWTsmaS4fdjbGoBwCRt3eTyBjIY/Q0W9uwq2ds2i2xYNJvkDs4+ghBKLn65B+xrq0WY+7GeyW/FONjNFcG6tJJIZ8AGSFiCQM4yPB8nyKLd6mHLSy21ww9prcg/up/2q2f2fqGnFg1ol3F7zWnD/1jY/8AiW/Fa8s2mz8Tzxwtkqe8jxMpHkHco5+1dmOzHL25/DKNDSptQ1KeLTh8BbJdhomkS3dymEZsjLgZOPpXVRMdxJ965xaPbrq+mR6e0lwYL1O+0MEjLEHRh6227RwwPJq/d0GsNuXv01wl4kYpc1sKeKjIHyakIjkVOGXVrHrSlK0VKUpQDWnc39nBJ2ri8t4pCMhJJVUkfgmtw1q3Vha3Y/xNrBMcYBljVsfuKDU3xzH+5ljlP/tsG/7V5zRyAfKwJ8cGoi46Lh2Ls+HkmL8yNaQRhR78LHk/jI/IqAXpHUHM+oaVM7FkuLdrW7xGrlHGw4RVwrNHjznaRzjIrLLX1PU3qtzpSf4XVZLZu4P+nlXuM34QAsf6Cq1DZ21taXcFtvhgjnX4USwvE8ibF8qwB9J9O4gbsAnJyTPab0vrFrp0cY/s8TH/AJzvJI0kpPuz45xwAMcAAZxXwOkdbkJ7k2lrn9RWWT/TK1GOvi3VP1K1ilMiqoZSMgEcA+xH0wfcVcel9aa/jhs9RjaLUEhBLFgUuNoAZ0PHuckEAjI8jmvtf4dJcSRyalrF2xjbKpZD4dfHg8sT/U/ipiw6L0SwmM1rbzpOY2Tum8mZsMME8sece/mpuvp5RDdX2MVxb6eFCrdfHRrBJtztyDvB9yCm4YHvt+lQMaTYLoj4B84q4W3SCn4uDU764vdPeRWt7aWaRjDtIIO8tuJz969H6I0VQhsYGsJFOe7ZkIzfUNwdw4/Vn6jBpMLDyVFXMk6ypcvZXaqEMsaITIoyQp3A8ZJOK3jrF3pwEmpx/EWXvdW8Lbo/u6DOV/zL491xzU6eh9OeQSS3uqSMDn/qyn/jivdui9Adi81iZ3P657iWV/8A5MxNLr79PJW+pOpbPQxCjduW4uFLxo0yxrtH6mY+B7Dgk88cEiuzdS3F4jG7u7W2smU7kspC0j/5e4eefHpUE+xrr3wNt2+0beMx4A2lRjH0xWsmiaRDOtxFpdkk6nKyrbqHB+xAzTHVjPsVtt+OS3eo69d6jZ9Ow2MNgL9BsMnm2QAspZAPScJlVzkYGccV0jV9QtNK0+e/1CURW8Q3M2M+/AAHkngAVJHQ9La8F42nWhuwVPf7K7wVGB6vPAJHmofqroyDqae1+MvZks4HVzZqilJCDkk55yR6fPAJx5NTdcp2q2vVDanp0t9Y7LWwRcmf/nXBBOPTGoKqefLFse61JWOn6qYEtbaE6Tag+p3mElwQeTwMqGJ5LMzHJzgnxWrnozqXTFubOwso7mzlDqXguFEkitnJIZVUE58A4HtwK37G2/iIZbdZUZYUkTeZzbFmXcN24KPV6SfBHNR+mfwmxcrayhtbft2kW1Mkk8szH3LMcljnyScnnNfBVt2OaidXt5rGVYrjTtHupLpn2CFJEmlY8sQgVj75LbhjOTjiq2/S2p6hHDLHot7bjvBQs2puAMHAduQ4GeRjJwM4HiqXVat5OiWi5wSalIhha5JqOrz6H1DLpWpX+o6dGkKyb0uJbkzqR5QvIMYII+Uk48VZbPqawsYt66nqNyjQRytPNbPJGAc4GQcbvIIXPIxjIxWuGPirb1e6Vo6RPPdWKTz7P7z1LsjePCnxlW5B+ua3qugpSlApSlArGPuazSgUpSgUpSgUpSgUpSgxSs0oMUOazSgximBWaUHwYoywYopZc4YjkfivraKzSgr2qdG6Vqd/LqFwbtb2SPtGeG4ZGEfPoAHGOTwQfNatr0BotpNaS2xuYntCTBh1IU/grg+cjPg8irXSg1tNsYdNso7S23dtMkbjkkkkk/uTWzSlApSlApSlApSlApSlApSlApSlApSlApSlApSlApSlApSlApSlApSlApSlB//Z"/>
          <p:cNvSpPr>
            <a:spLocks noChangeAspect="1" noChangeArrowheads="1"/>
          </p:cNvSpPr>
          <p:nvPr/>
        </p:nvSpPr>
        <p:spPr bwMode="auto">
          <a:xfrm>
            <a:off x="117475" y="-576263"/>
            <a:ext cx="1790700" cy="1181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http://www.nctq.org/docs/Stimul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962400"/>
            <a:ext cx="3969910" cy="261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212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a:xfrm>
            <a:off x="457200" y="1775191"/>
            <a:ext cx="8229600" cy="2415809"/>
          </a:xfrm>
        </p:spPr>
        <p:txBody>
          <a:bodyPr>
            <a:normAutofit lnSpcReduction="10000"/>
          </a:bodyPr>
          <a:lstStyle/>
          <a:p>
            <a:r>
              <a:rPr lang="en-US" b="1" dirty="0" smtClean="0"/>
              <a:t>6.  Without notice of the following things at the time instrument acquired:</a:t>
            </a:r>
            <a:br>
              <a:rPr lang="en-US" b="1" dirty="0" smtClean="0"/>
            </a:br>
            <a:endParaRPr lang="en-US" b="1" dirty="0" smtClean="0"/>
          </a:p>
          <a:p>
            <a:pPr lvl="1"/>
            <a:r>
              <a:rPr lang="en-US" b="1" dirty="0" smtClean="0"/>
              <a:t>f.   Any defense or claim in recoupment</a:t>
            </a:r>
            <a:br>
              <a:rPr lang="en-US" b="1" dirty="0" smtClean="0"/>
            </a:br>
            <a:r>
              <a:rPr lang="en-US" b="1" dirty="0" smtClean="0"/>
              <a:t>     (counterclaim)</a:t>
            </a:r>
          </a:p>
        </p:txBody>
      </p:sp>
      <p:pic>
        <p:nvPicPr>
          <p:cNvPr id="8194" name="Picture 2" descr="http://www.onlineamd.com/FileUploads/image/Military_Defen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810000"/>
            <a:ext cx="2625253"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311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a:xfrm>
            <a:off x="457200" y="1775191"/>
            <a:ext cx="8229600" cy="4701809"/>
          </a:xfrm>
        </p:spPr>
        <p:txBody>
          <a:bodyPr>
            <a:normAutofit/>
          </a:bodyPr>
          <a:lstStyle/>
          <a:p>
            <a:r>
              <a:rPr lang="en-US" b="1" dirty="0" smtClean="0"/>
              <a:t>6.  Without notice of the following things at the time instrument acquired:</a:t>
            </a:r>
            <a:br>
              <a:rPr lang="en-US" b="1" dirty="0" smtClean="0"/>
            </a:br>
            <a:endParaRPr lang="en-US" b="1" dirty="0" smtClean="0"/>
          </a:p>
          <a:p>
            <a:pPr lvl="1"/>
            <a:r>
              <a:rPr lang="en-US" b="1" i="1" dirty="0" smtClean="0"/>
              <a:t>General Investments</a:t>
            </a:r>
            <a:r>
              <a:rPr lang="en-US" b="1" dirty="0" smtClean="0"/>
              <a:t> – p. 346</a:t>
            </a:r>
            <a:endParaRPr lang="en-US" b="1" dirty="0"/>
          </a:p>
          <a:p>
            <a:pPr lvl="2"/>
            <a:r>
              <a:rPr lang="en-US" b="1" dirty="0" smtClean="0"/>
              <a:t>Holder has no duty to inquire but</a:t>
            </a:r>
            <a:br>
              <a:rPr lang="en-US" b="1" dirty="0" smtClean="0"/>
            </a:br>
            <a:r>
              <a:rPr lang="en-US" b="1" dirty="0" smtClean="0"/>
              <a:t>cannot have reason to inquire</a:t>
            </a:r>
            <a:br>
              <a:rPr lang="en-US" b="1" dirty="0" smtClean="0"/>
            </a:br>
            <a:r>
              <a:rPr lang="en-US" b="1" dirty="0" smtClean="0"/>
              <a:t>and fail to look for fear of what</a:t>
            </a:r>
            <a:br>
              <a:rPr lang="en-US" b="1" dirty="0" smtClean="0"/>
            </a:br>
            <a:r>
              <a:rPr lang="en-US" b="1" dirty="0" smtClean="0"/>
              <a:t>might see.</a:t>
            </a:r>
          </a:p>
          <a:p>
            <a:pPr lvl="2"/>
            <a:r>
              <a:rPr lang="en-US" b="1" dirty="0" smtClean="0"/>
              <a:t>“Closed eyes doctrine”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667000"/>
            <a:ext cx="1990725"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236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a:xfrm>
            <a:off x="457200" y="1775191"/>
            <a:ext cx="8229600" cy="4701809"/>
          </a:xfrm>
        </p:spPr>
        <p:txBody>
          <a:bodyPr>
            <a:normAutofit/>
          </a:bodyPr>
          <a:lstStyle/>
          <a:p>
            <a:r>
              <a:rPr lang="en-US" b="1" dirty="0" smtClean="0"/>
              <a:t>6.  Without notice of the following things at the time instrument acquired:</a:t>
            </a:r>
            <a:br>
              <a:rPr lang="en-US" b="1" dirty="0" smtClean="0"/>
            </a:br>
            <a:endParaRPr lang="en-US" b="1" dirty="0" smtClean="0"/>
          </a:p>
          <a:p>
            <a:pPr lvl="1"/>
            <a:r>
              <a:rPr lang="en-US" b="1" dirty="0" smtClean="0"/>
              <a:t>Problem 106 – p. 350</a:t>
            </a:r>
          </a:p>
          <a:p>
            <a:pPr marL="457200" lvl="1" indent="0">
              <a:buNone/>
            </a:pPr>
            <a:endParaRPr lang="en-US" b="1" dirty="0"/>
          </a:p>
          <a:p>
            <a:pPr marL="457200" lvl="1" indent="0">
              <a:buNone/>
            </a:pPr>
            <a:r>
              <a:rPr lang="en-US" b="1" dirty="0" smtClean="0"/>
              <a:t>	Can a payee be HDC?</a:t>
            </a:r>
            <a:endParaRPr lang="en-US" b="1" dirty="0"/>
          </a:p>
        </p:txBody>
      </p:sp>
    </p:spTree>
    <p:extLst>
      <p:ext uri="{BB962C8B-B14F-4D97-AF65-F5344CB8AC3E}">
        <p14:creationId xmlns:p14="http://schemas.microsoft.com/office/powerpoint/2010/main" val="101363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a:xfrm>
            <a:off x="457200" y="1775191"/>
            <a:ext cx="8229600" cy="4701809"/>
          </a:xfrm>
        </p:spPr>
        <p:txBody>
          <a:bodyPr>
            <a:normAutofit/>
          </a:bodyPr>
          <a:lstStyle/>
          <a:p>
            <a:r>
              <a:rPr lang="en-US" b="1" dirty="0" smtClean="0"/>
              <a:t>6.  Without notice of the following things at the time instrument acquired:</a:t>
            </a:r>
            <a:br>
              <a:rPr lang="en-US" b="1" dirty="0" smtClean="0"/>
            </a:br>
            <a:endParaRPr lang="en-US" b="1" dirty="0" smtClean="0"/>
          </a:p>
          <a:p>
            <a:pPr lvl="1"/>
            <a:r>
              <a:rPr lang="en-US" b="1" i="1" dirty="0" smtClean="0"/>
              <a:t>Any Kind Checks Cashed</a:t>
            </a:r>
            <a:r>
              <a:rPr lang="en-US" b="1" dirty="0" smtClean="0"/>
              <a:t> – p. 350</a:t>
            </a:r>
            <a:endParaRPr lang="en-US" b="1" i="1"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191000"/>
            <a:ext cx="58736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743200" y="6172200"/>
            <a:ext cx="4115037" cy="369332"/>
          </a:xfrm>
          <a:prstGeom prst="rect">
            <a:avLst/>
          </a:prstGeom>
        </p:spPr>
        <p:txBody>
          <a:bodyPr wrap="none">
            <a:spAutoFit/>
          </a:bodyPr>
          <a:lstStyle/>
          <a:p>
            <a:r>
              <a:rPr lang="en-US" dirty="0">
                <a:hlinkClick r:id="rId3"/>
              </a:rPr>
              <a:t>http://</a:t>
            </a:r>
            <a:r>
              <a:rPr lang="en-US" dirty="0" smtClean="0">
                <a:hlinkClick r:id="rId3"/>
              </a:rPr>
              <a:t>www.akccfinancial.com/index.htm</a:t>
            </a:r>
            <a:r>
              <a:rPr lang="en-US" dirty="0" smtClean="0"/>
              <a:t> </a:t>
            </a:r>
            <a:endParaRPr lang="en-US" dirty="0"/>
          </a:p>
        </p:txBody>
      </p:sp>
    </p:spTree>
    <p:extLst>
      <p:ext uri="{BB962C8B-B14F-4D97-AF65-F5344CB8AC3E}">
        <p14:creationId xmlns:p14="http://schemas.microsoft.com/office/powerpoint/2010/main" val="2851236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a:xfrm>
            <a:off x="457200" y="1775191"/>
            <a:ext cx="8229600" cy="4701809"/>
          </a:xfrm>
        </p:spPr>
        <p:txBody>
          <a:bodyPr>
            <a:normAutofit/>
          </a:bodyPr>
          <a:lstStyle/>
          <a:p>
            <a:r>
              <a:rPr lang="en-US" b="1" dirty="0" smtClean="0"/>
              <a:t>6.  Without notice of the following things at the time instrument acquired:</a:t>
            </a:r>
          </a:p>
          <a:p>
            <a:endParaRPr lang="en-US" b="1" dirty="0"/>
          </a:p>
          <a:p>
            <a:pPr lvl="1"/>
            <a:r>
              <a:rPr lang="en-US" b="1" dirty="0" smtClean="0"/>
              <a:t>Question – p. 359</a:t>
            </a:r>
          </a:p>
          <a:p>
            <a:pPr marL="768096" lvl="2" indent="0">
              <a:buNone/>
            </a:pPr>
            <a:endParaRPr lang="en-US" b="1" dirty="0" smtClean="0"/>
          </a:p>
          <a:p>
            <a:pPr marL="768096" lvl="2" indent="0">
              <a:buNone/>
            </a:pPr>
            <a:r>
              <a:rPr lang="en-US" b="1" dirty="0"/>
              <a:t>	</a:t>
            </a:r>
            <a:r>
              <a:rPr lang="en-US" b="1" dirty="0" smtClean="0"/>
              <a:t>Impact of taking post-dated check.</a:t>
            </a:r>
            <a:br>
              <a:rPr lang="en-US" b="1" dirty="0" smtClean="0"/>
            </a:br>
            <a:endParaRPr lang="en-US" b="1" dirty="0" smtClean="0"/>
          </a:p>
        </p:txBody>
      </p:sp>
    </p:spTree>
    <p:extLst>
      <p:ext uri="{BB962C8B-B14F-4D97-AF65-F5344CB8AC3E}">
        <p14:creationId xmlns:p14="http://schemas.microsoft.com/office/powerpoint/2010/main" val="2195163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a:xfrm>
            <a:off x="457200" y="1775191"/>
            <a:ext cx="8229600" cy="4701809"/>
          </a:xfrm>
        </p:spPr>
        <p:txBody>
          <a:bodyPr>
            <a:normAutofit/>
          </a:bodyPr>
          <a:lstStyle/>
          <a:p>
            <a:r>
              <a:rPr lang="en-US" b="1" dirty="0" smtClean="0"/>
              <a:t>6.  Without notice of the following things at the time instrument acquired:</a:t>
            </a:r>
          </a:p>
          <a:p>
            <a:endParaRPr lang="en-US" b="1" dirty="0"/>
          </a:p>
          <a:p>
            <a:pPr lvl="1"/>
            <a:r>
              <a:rPr lang="en-US" b="1" i="1" dirty="0" smtClean="0"/>
              <a:t>Winter v. Hirsch – p. 359</a:t>
            </a:r>
          </a:p>
          <a:p>
            <a:pPr marL="768096" lvl="2" indent="0">
              <a:buNone/>
            </a:pPr>
            <a:r>
              <a:rPr lang="en-US" b="1" dirty="0" smtClean="0"/>
              <a:t>Under the facts, could plaintiff qualify as HDC and take free of maker’s usury defense?</a:t>
            </a:r>
            <a:br>
              <a:rPr lang="en-US" b="1" dirty="0" smtClean="0"/>
            </a:br>
            <a:endParaRPr lang="en-US" b="1" dirty="0" smtClean="0"/>
          </a:p>
          <a:p>
            <a:pPr marL="960120" lvl="1" indent="-457200"/>
            <a:r>
              <a:rPr lang="en-US" b="1" dirty="0" smtClean="0"/>
              <a:t>Question – p. 363</a:t>
            </a:r>
          </a:p>
          <a:p>
            <a:pPr marL="502920" lvl="1" indent="0">
              <a:buNone/>
            </a:pPr>
            <a:r>
              <a:rPr lang="en-US" b="1" dirty="0"/>
              <a:t>	</a:t>
            </a:r>
            <a:r>
              <a:rPr lang="en-US" sz="2400" b="1" dirty="0" smtClean="0"/>
              <a:t>  Would Federal HDC rules apply to </a:t>
            </a:r>
            <a:r>
              <a:rPr lang="en-US" sz="2400" b="1" i="1" dirty="0" smtClean="0"/>
              <a:t>Winter?</a:t>
            </a:r>
            <a:r>
              <a:rPr lang="en-US" sz="2400" b="1" dirty="0" smtClean="0"/>
              <a:t/>
            </a:r>
            <a:br>
              <a:rPr lang="en-US" sz="2400" b="1" dirty="0" smtClean="0"/>
            </a:br>
            <a:endParaRPr lang="en-US" sz="2400" b="1" dirty="0" smtClean="0"/>
          </a:p>
        </p:txBody>
      </p:sp>
    </p:spTree>
    <p:extLst>
      <p:ext uri="{BB962C8B-B14F-4D97-AF65-F5344CB8AC3E}">
        <p14:creationId xmlns:p14="http://schemas.microsoft.com/office/powerpoint/2010/main" val="1242271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a:xfrm>
            <a:off x="457200" y="1775191"/>
            <a:ext cx="8229600" cy="4701809"/>
          </a:xfrm>
        </p:spPr>
        <p:txBody>
          <a:bodyPr>
            <a:normAutofit/>
          </a:bodyPr>
          <a:lstStyle/>
          <a:p>
            <a:r>
              <a:rPr lang="en-US" b="1" dirty="0" smtClean="0"/>
              <a:t>6.  Without notice of the following things at the time instrument acquired:</a:t>
            </a:r>
          </a:p>
          <a:p>
            <a:endParaRPr lang="en-US" b="1" dirty="0"/>
          </a:p>
          <a:p>
            <a:pPr lvl="1"/>
            <a:r>
              <a:rPr lang="en-US" b="1" dirty="0" smtClean="0"/>
              <a:t>Problem 107 – p. 363</a:t>
            </a:r>
          </a:p>
          <a:p>
            <a:pPr marL="768096" lvl="2" indent="0">
              <a:buNone/>
            </a:pPr>
            <a:endParaRPr lang="en-US" b="1" dirty="0" smtClean="0"/>
          </a:p>
          <a:p>
            <a:pPr marL="768096" lvl="2" indent="0">
              <a:buNone/>
            </a:pPr>
            <a:r>
              <a:rPr lang="en-US" b="1" dirty="0" smtClean="0"/>
              <a:t>Impact of altered date near beginning of year.</a:t>
            </a:r>
            <a:r>
              <a:rPr lang="en-US" sz="2000" b="1" dirty="0" smtClean="0"/>
              <a:t/>
            </a:r>
            <a:br>
              <a:rPr lang="en-US" sz="2000" b="1" dirty="0" smtClean="0"/>
            </a:br>
            <a:endParaRPr lang="en-US" sz="2000" b="1" dirty="0" smtClean="0"/>
          </a:p>
        </p:txBody>
      </p:sp>
    </p:spTree>
    <p:extLst>
      <p:ext uri="{BB962C8B-B14F-4D97-AF65-F5344CB8AC3E}">
        <p14:creationId xmlns:p14="http://schemas.microsoft.com/office/powerpoint/2010/main" val="2795110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a:xfrm>
            <a:off x="457200" y="1775191"/>
            <a:ext cx="8229600" cy="4701809"/>
          </a:xfrm>
        </p:spPr>
        <p:txBody>
          <a:bodyPr>
            <a:normAutofit/>
          </a:bodyPr>
          <a:lstStyle/>
          <a:p>
            <a:r>
              <a:rPr lang="en-US" b="1" dirty="0" smtClean="0"/>
              <a:t>6.  Without notice of the following things at the time instrument acquired:</a:t>
            </a:r>
          </a:p>
          <a:p>
            <a:endParaRPr lang="en-US" b="1" dirty="0"/>
          </a:p>
          <a:p>
            <a:pPr lvl="1"/>
            <a:r>
              <a:rPr lang="en-US" b="1" dirty="0" smtClean="0"/>
              <a:t>Problem 108 – p. 363</a:t>
            </a:r>
          </a:p>
          <a:p>
            <a:pPr marL="768096" lvl="2" indent="0">
              <a:buNone/>
            </a:pPr>
            <a:endParaRPr lang="en-US" b="1" dirty="0" smtClean="0"/>
          </a:p>
          <a:p>
            <a:pPr marL="768096" lvl="2" indent="0">
              <a:buNone/>
            </a:pPr>
            <a:r>
              <a:rPr lang="en-US" b="1" dirty="0" smtClean="0"/>
              <a:t>Impact of notice of overdue interest payments.</a:t>
            </a:r>
            <a:r>
              <a:rPr lang="en-US" sz="2000" b="1" dirty="0" smtClean="0"/>
              <a:t/>
            </a:r>
            <a:br>
              <a:rPr lang="en-US" sz="2000" b="1" dirty="0" smtClean="0"/>
            </a:br>
            <a:endParaRPr lang="en-US" sz="2000" b="1" dirty="0" smtClean="0"/>
          </a:p>
        </p:txBody>
      </p:sp>
    </p:spTree>
    <p:extLst>
      <p:ext uri="{BB962C8B-B14F-4D97-AF65-F5344CB8AC3E}">
        <p14:creationId xmlns:p14="http://schemas.microsoft.com/office/powerpoint/2010/main" val="2691753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p:txBody>
          <a:bodyPr>
            <a:normAutofit fontScale="92500"/>
          </a:bodyPr>
          <a:lstStyle/>
          <a:p>
            <a:r>
              <a:rPr lang="en-US" b="1" dirty="0" smtClean="0"/>
              <a:t>1.  Negotiable instrument.</a:t>
            </a:r>
          </a:p>
          <a:p>
            <a:pPr lvl="1"/>
            <a:r>
              <a:rPr lang="en-US" b="1" dirty="0" smtClean="0"/>
              <a:t>In writing</a:t>
            </a:r>
          </a:p>
          <a:p>
            <a:pPr lvl="1"/>
            <a:r>
              <a:rPr lang="en-US" b="1" dirty="0" smtClean="0"/>
              <a:t>Signed by obligor</a:t>
            </a:r>
          </a:p>
          <a:p>
            <a:pPr lvl="1"/>
            <a:r>
              <a:rPr lang="en-US" b="1" dirty="0" smtClean="0"/>
              <a:t>Unconditional promise or order to pay</a:t>
            </a:r>
          </a:p>
          <a:p>
            <a:pPr lvl="1"/>
            <a:r>
              <a:rPr lang="en-US" b="1" dirty="0" smtClean="0"/>
              <a:t>Fixed amount</a:t>
            </a:r>
          </a:p>
          <a:p>
            <a:pPr lvl="1"/>
            <a:r>
              <a:rPr lang="en-US" b="1" dirty="0" smtClean="0"/>
              <a:t>Payable in money</a:t>
            </a:r>
          </a:p>
          <a:p>
            <a:pPr lvl="1"/>
            <a:r>
              <a:rPr lang="en-US" b="1" dirty="0" smtClean="0"/>
              <a:t>No other undertaking or instruction</a:t>
            </a:r>
          </a:p>
          <a:p>
            <a:pPr lvl="1"/>
            <a:r>
              <a:rPr lang="en-US" b="1" dirty="0" smtClean="0"/>
              <a:t>Payable on demand or at a definite time</a:t>
            </a:r>
          </a:p>
          <a:p>
            <a:pPr lvl="1"/>
            <a:r>
              <a:rPr lang="en-US" b="1" dirty="0" smtClean="0"/>
              <a:t>Words of negotiability (order or bearer language)</a:t>
            </a:r>
            <a:endParaRPr lang="en-US" b="1" dirty="0"/>
          </a:p>
        </p:txBody>
      </p:sp>
    </p:spTree>
    <p:extLst>
      <p:ext uri="{BB962C8B-B14F-4D97-AF65-F5344CB8AC3E}">
        <p14:creationId xmlns:p14="http://schemas.microsoft.com/office/powerpoint/2010/main" val="2519583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a:xfrm>
            <a:off x="457200" y="1775191"/>
            <a:ext cx="8229600" cy="4701809"/>
          </a:xfrm>
        </p:spPr>
        <p:txBody>
          <a:bodyPr>
            <a:normAutofit/>
          </a:bodyPr>
          <a:lstStyle/>
          <a:p>
            <a:r>
              <a:rPr lang="en-US" b="1" dirty="0" smtClean="0"/>
              <a:t>6.  Without notice of the following things at the time instrument acquired:</a:t>
            </a:r>
          </a:p>
          <a:p>
            <a:endParaRPr lang="en-US" b="1" dirty="0"/>
          </a:p>
          <a:p>
            <a:pPr lvl="1"/>
            <a:r>
              <a:rPr lang="en-US" b="1" dirty="0" smtClean="0"/>
              <a:t>Problem 109 – p. 364</a:t>
            </a:r>
          </a:p>
          <a:p>
            <a:pPr marL="768096" lvl="2" indent="0">
              <a:buNone/>
            </a:pPr>
            <a:endParaRPr lang="en-US" b="1" dirty="0" smtClean="0"/>
          </a:p>
          <a:p>
            <a:pPr marL="768096" lvl="2" indent="0">
              <a:buNone/>
            </a:pPr>
            <a:r>
              <a:rPr lang="en-US" b="1" dirty="0" smtClean="0"/>
              <a:t>When is a check deemed overdue?</a:t>
            </a:r>
            <a:r>
              <a:rPr lang="en-US" sz="2000" b="1" dirty="0" smtClean="0"/>
              <a:t/>
            </a:r>
            <a:br>
              <a:rPr lang="en-US" sz="2000" b="1" dirty="0" smtClean="0"/>
            </a:br>
            <a:endParaRPr lang="en-US" sz="2000" b="1" dirty="0" smtClean="0"/>
          </a:p>
        </p:txBody>
      </p:sp>
    </p:spTree>
    <p:extLst>
      <p:ext uri="{BB962C8B-B14F-4D97-AF65-F5344CB8AC3E}">
        <p14:creationId xmlns:p14="http://schemas.microsoft.com/office/powerpoint/2010/main" val="17117885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a:xfrm>
            <a:off x="457200" y="1775191"/>
            <a:ext cx="8229600" cy="4701809"/>
          </a:xfrm>
        </p:spPr>
        <p:txBody>
          <a:bodyPr>
            <a:normAutofit/>
          </a:bodyPr>
          <a:lstStyle/>
          <a:p>
            <a:r>
              <a:rPr lang="en-US" b="1" dirty="0" smtClean="0"/>
              <a:t>6.  Without notice of the following things at the time instrument acquired:</a:t>
            </a:r>
          </a:p>
          <a:p>
            <a:endParaRPr lang="en-US" b="1" dirty="0"/>
          </a:p>
          <a:p>
            <a:pPr lvl="1"/>
            <a:r>
              <a:rPr lang="en-US" b="1" dirty="0" smtClean="0"/>
              <a:t>Problem 110 – p. 364</a:t>
            </a:r>
          </a:p>
          <a:p>
            <a:pPr marL="768096" lvl="2" indent="0">
              <a:buNone/>
            </a:pPr>
            <a:endParaRPr lang="en-US" b="1" dirty="0" smtClean="0"/>
          </a:p>
          <a:p>
            <a:pPr marL="768096" lvl="2" indent="0">
              <a:buNone/>
            </a:pPr>
            <a:r>
              <a:rPr lang="en-US" b="1" dirty="0" smtClean="0"/>
              <a:t>Forgotten Notice Doctrine</a:t>
            </a:r>
            <a:endParaRPr lang="en-US" sz="2000" b="1" dirty="0" smtClean="0"/>
          </a:p>
        </p:txBody>
      </p:sp>
    </p:spTree>
    <p:extLst>
      <p:ext uri="{BB962C8B-B14F-4D97-AF65-F5344CB8AC3E}">
        <p14:creationId xmlns:p14="http://schemas.microsoft.com/office/powerpoint/2010/main" val="823345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a:xfrm>
            <a:off x="457200" y="1775191"/>
            <a:ext cx="8229600" cy="4701809"/>
          </a:xfrm>
        </p:spPr>
        <p:txBody>
          <a:bodyPr>
            <a:normAutofit/>
          </a:bodyPr>
          <a:lstStyle/>
          <a:p>
            <a:r>
              <a:rPr lang="en-US" b="1" dirty="0" smtClean="0"/>
              <a:t>6.  Without notice of the following things at the time instrument acquired:</a:t>
            </a:r>
          </a:p>
          <a:p>
            <a:endParaRPr lang="en-US" b="1" dirty="0"/>
          </a:p>
          <a:p>
            <a:pPr lvl="1"/>
            <a:r>
              <a:rPr lang="en-US" b="1" dirty="0" smtClean="0"/>
              <a:t>Problem 111 – p. 365</a:t>
            </a:r>
          </a:p>
          <a:p>
            <a:pPr marL="768096" lvl="2" indent="0">
              <a:buNone/>
            </a:pPr>
            <a:endParaRPr lang="en-US" b="1" dirty="0" smtClean="0"/>
          </a:p>
          <a:p>
            <a:pPr marL="768096" lvl="2" indent="0">
              <a:buNone/>
            </a:pPr>
            <a:r>
              <a:rPr lang="en-US" b="1" dirty="0" smtClean="0"/>
              <a:t>Impact of transferee having notice prior to good title (indorsement) but after possession.</a:t>
            </a:r>
            <a:endParaRPr lang="en-US" sz="2000" b="1" dirty="0" smtClean="0"/>
          </a:p>
        </p:txBody>
      </p:sp>
    </p:spTree>
    <p:extLst>
      <p:ext uri="{BB962C8B-B14F-4D97-AF65-F5344CB8AC3E}">
        <p14:creationId xmlns:p14="http://schemas.microsoft.com/office/powerpoint/2010/main" val="6781209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a:xfrm>
            <a:off x="457200" y="1775191"/>
            <a:ext cx="8229600" cy="4701809"/>
          </a:xfrm>
        </p:spPr>
        <p:txBody>
          <a:bodyPr>
            <a:normAutofit/>
          </a:bodyPr>
          <a:lstStyle/>
          <a:p>
            <a:r>
              <a:rPr lang="en-US" b="1" dirty="0" smtClean="0"/>
              <a:t>6.  Without notice of the following things at the time instrument acquired:</a:t>
            </a:r>
          </a:p>
          <a:p>
            <a:endParaRPr lang="en-US" b="1" dirty="0"/>
          </a:p>
          <a:p>
            <a:pPr lvl="1"/>
            <a:r>
              <a:rPr lang="en-US" b="1" i="1" dirty="0" smtClean="0"/>
              <a:t>Jones v. Approved </a:t>
            </a:r>
            <a:r>
              <a:rPr lang="en-US" b="1" i="1" dirty="0" err="1" smtClean="0"/>
              <a:t>Bancredit</a:t>
            </a:r>
            <a:r>
              <a:rPr lang="en-US" b="1" i="1" dirty="0" smtClean="0"/>
              <a:t> Corp. – p. 365</a:t>
            </a:r>
          </a:p>
          <a:p>
            <a:pPr marL="768096" lvl="2" indent="0">
              <a:buNone/>
            </a:pPr>
            <a:endParaRPr lang="en-US" b="1" dirty="0" smtClean="0"/>
          </a:p>
          <a:p>
            <a:pPr marL="768096" lvl="2" indent="0">
              <a:buNone/>
            </a:pPr>
            <a:r>
              <a:rPr lang="en-US" b="1" dirty="0" smtClean="0"/>
              <a:t>Closely Connected Doctrine</a:t>
            </a:r>
            <a:endParaRPr lang="en-US" sz="2000" b="1" dirty="0" smtClean="0"/>
          </a:p>
        </p:txBody>
      </p:sp>
    </p:spTree>
    <p:extLst>
      <p:ext uri="{BB962C8B-B14F-4D97-AF65-F5344CB8AC3E}">
        <p14:creationId xmlns:p14="http://schemas.microsoft.com/office/powerpoint/2010/main" val="985164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a:xfrm>
            <a:off x="457200" y="1775191"/>
            <a:ext cx="8229600" cy="4701809"/>
          </a:xfrm>
        </p:spPr>
        <p:txBody>
          <a:bodyPr>
            <a:normAutofit/>
          </a:bodyPr>
          <a:lstStyle/>
          <a:p>
            <a:r>
              <a:rPr lang="en-US" b="1" dirty="0" smtClean="0"/>
              <a:t>6.  Without notice of the following things at the time instrument acquired:</a:t>
            </a:r>
          </a:p>
          <a:p>
            <a:endParaRPr lang="en-US" b="1" dirty="0"/>
          </a:p>
          <a:p>
            <a:pPr lvl="1"/>
            <a:r>
              <a:rPr lang="en-US" b="1" i="1" dirty="0" smtClean="0"/>
              <a:t>Sullivan v. United Deals Corp. – p. 371</a:t>
            </a:r>
          </a:p>
          <a:p>
            <a:pPr marL="768096" lvl="2" indent="0">
              <a:buNone/>
            </a:pPr>
            <a:endParaRPr lang="en-US" b="1" dirty="0" smtClean="0"/>
          </a:p>
          <a:p>
            <a:pPr marL="768096" lvl="2" indent="0">
              <a:buNone/>
            </a:pPr>
            <a:r>
              <a:rPr lang="en-US" b="1" dirty="0" smtClean="0"/>
              <a:t>Mere knowledge of underlying transaction is NOT sufficient to deny holder HDC status.</a:t>
            </a:r>
          </a:p>
          <a:p>
            <a:pPr marL="768096" lvl="2" indent="0">
              <a:buNone/>
            </a:pPr>
            <a:endParaRPr lang="en-US" b="1" dirty="0"/>
          </a:p>
          <a:p>
            <a:pPr marL="768096" lvl="2" indent="0">
              <a:buNone/>
            </a:pPr>
            <a:r>
              <a:rPr lang="en-US" b="1" dirty="0" smtClean="0"/>
              <a:t>Notice after value given will not destroy HDC status.</a:t>
            </a:r>
            <a:endParaRPr lang="en-US" dirty="0"/>
          </a:p>
        </p:txBody>
      </p:sp>
    </p:spTree>
    <p:extLst>
      <p:ext uri="{BB962C8B-B14F-4D97-AF65-F5344CB8AC3E}">
        <p14:creationId xmlns:p14="http://schemas.microsoft.com/office/powerpoint/2010/main" val="3076737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Shelter Rule -- § 3-203(b)</a:t>
            </a:r>
            <a:endParaRPr lang="en-US" dirty="0"/>
          </a:p>
        </p:txBody>
      </p:sp>
      <p:sp>
        <p:nvSpPr>
          <p:cNvPr id="5" name="Content Placeholder 4"/>
          <p:cNvSpPr>
            <a:spLocks noGrp="1"/>
          </p:cNvSpPr>
          <p:nvPr>
            <p:ph idx="1"/>
          </p:nvPr>
        </p:nvSpPr>
        <p:spPr/>
        <p:txBody>
          <a:bodyPr>
            <a:normAutofit fontScale="92500" lnSpcReduction="10000"/>
          </a:bodyPr>
          <a:lstStyle/>
          <a:p>
            <a:r>
              <a:rPr lang="en-US" b="1" dirty="0" smtClean="0"/>
              <a:t>Transferee obtains rights of transferor.</a:t>
            </a:r>
          </a:p>
          <a:p>
            <a:pPr marL="118872" indent="0">
              <a:buNone/>
            </a:pPr>
            <a:endParaRPr lang="en-US" b="1" dirty="0" smtClean="0"/>
          </a:p>
          <a:p>
            <a:r>
              <a:rPr lang="en-US" b="1" dirty="0" smtClean="0"/>
              <a:t>If transferor is HDC, transferee obtains HDC rights even if not qualify as HDC.</a:t>
            </a:r>
          </a:p>
          <a:p>
            <a:endParaRPr lang="en-US" b="1" dirty="0" smtClean="0"/>
          </a:p>
          <a:p>
            <a:pPr lvl="1">
              <a:buNone/>
            </a:pPr>
            <a:r>
              <a:rPr lang="en-US" b="1" dirty="0" smtClean="0"/>
              <a:t>  Maker                                 Payee</a:t>
            </a:r>
          </a:p>
          <a:p>
            <a:pPr lvl="1">
              <a:buNone/>
            </a:pPr>
            <a:endParaRPr lang="en-US" b="1" dirty="0" smtClean="0"/>
          </a:p>
          <a:p>
            <a:pPr lvl="1">
              <a:buNone/>
            </a:pPr>
            <a:r>
              <a:rPr lang="en-US" b="1" dirty="0" smtClean="0"/>
              <a:t>					     HDC</a:t>
            </a:r>
          </a:p>
          <a:p>
            <a:pPr lvl="1">
              <a:buNone/>
            </a:pPr>
            <a:endParaRPr lang="en-US" b="1" dirty="0" smtClean="0"/>
          </a:p>
          <a:p>
            <a:pPr lvl="1">
              <a:buNone/>
            </a:pPr>
            <a:r>
              <a:rPr lang="en-US" b="1" dirty="0" smtClean="0"/>
              <a:t>					   Holder with HDC rights</a:t>
            </a:r>
          </a:p>
        </p:txBody>
      </p:sp>
      <p:cxnSp>
        <p:nvCxnSpPr>
          <p:cNvPr id="6" name="Straight Arrow Connector 5"/>
          <p:cNvCxnSpPr/>
          <p:nvPr/>
        </p:nvCxnSpPr>
        <p:spPr>
          <a:xfrm>
            <a:off x="2209800" y="4152900"/>
            <a:ext cx="1905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818062" y="4308102"/>
            <a:ext cx="0" cy="4628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74418" y="5322332"/>
            <a:ext cx="0" cy="348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29200" y="5190972"/>
            <a:ext cx="609600" cy="277485"/>
          </a:xfrm>
          <a:prstGeom prst="rect">
            <a:avLst/>
          </a:prstGeom>
          <a:noFill/>
        </p:spPr>
        <p:txBody>
          <a:bodyPr wrap="square" rtlCol="0">
            <a:spAutoFit/>
          </a:bodyPr>
          <a:lstStyle/>
          <a:p>
            <a:r>
              <a:rPr lang="en-US" dirty="0">
                <a:solidFill>
                  <a:prstClr val="black"/>
                </a:solidFill>
              </a:rPr>
              <a:t> </a:t>
            </a:r>
            <a:r>
              <a:rPr lang="en-US" b="1" dirty="0">
                <a:solidFill>
                  <a:prstClr val="black"/>
                </a:solidFill>
              </a:rPr>
              <a:t>gift</a:t>
            </a:r>
          </a:p>
        </p:txBody>
      </p:sp>
    </p:spTree>
    <p:extLst>
      <p:ext uri="{BB962C8B-B14F-4D97-AF65-F5344CB8AC3E}">
        <p14:creationId xmlns:p14="http://schemas.microsoft.com/office/powerpoint/2010/main" val="1014077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Shelter Rule -- § </a:t>
            </a:r>
            <a:r>
              <a:rPr lang="en-US" dirty="0" smtClean="0"/>
              <a:t>3-203(b)</a:t>
            </a:r>
            <a:endParaRPr lang="en-US" dirty="0"/>
          </a:p>
        </p:txBody>
      </p:sp>
      <p:sp>
        <p:nvSpPr>
          <p:cNvPr id="3" name="Content Placeholder 2"/>
          <p:cNvSpPr>
            <a:spLocks noGrp="1"/>
          </p:cNvSpPr>
          <p:nvPr>
            <p:ph idx="1"/>
          </p:nvPr>
        </p:nvSpPr>
        <p:spPr/>
        <p:txBody>
          <a:bodyPr/>
          <a:lstStyle/>
          <a:p>
            <a:r>
              <a:rPr lang="en-US" b="1" dirty="0" smtClean="0"/>
              <a:t>Shelter Rule not apply if transferee engaged in:</a:t>
            </a:r>
          </a:p>
          <a:p>
            <a:endParaRPr lang="en-US" b="1" dirty="0"/>
          </a:p>
          <a:p>
            <a:pPr lvl="1"/>
            <a:r>
              <a:rPr lang="en-US" b="1" dirty="0" smtClean="0"/>
              <a:t>Fraud, or</a:t>
            </a:r>
          </a:p>
          <a:p>
            <a:pPr lvl="1"/>
            <a:r>
              <a:rPr lang="en-US" b="1" dirty="0" smtClean="0"/>
              <a:t>Illegality</a:t>
            </a:r>
          </a:p>
          <a:p>
            <a:pPr lvl="1"/>
            <a:endParaRPr lang="en-US" b="1" dirty="0"/>
          </a:p>
          <a:p>
            <a:pPr marL="457200" lvl="1" indent="0">
              <a:buNone/>
            </a:pPr>
            <a:r>
              <a:rPr lang="en-US" sz="3200" b="1" dirty="0" smtClean="0"/>
              <a:t>which affected the instrument.</a:t>
            </a:r>
          </a:p>
        </p:txBody>
      </p:sp>
    </p:spTree>
    <p:extLst>
      <p:ext uri="{BB962C8B-B14F-4D97-AF65-F5344CB8AC3E}">
        <p14:creationId xmlns:p14="http://schemas.microsoft.com/office/powerpoint/2010/main" val="20120712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Shelter Rule -- § </a:t>
            </a:r>
            <a:r>
              <a:rPr lang="en-US" dirty="0" smtClean="0"/>
              <a:t>3-203(b)</a:t>
            </a:r>
            <a:endParaRPr lang="en-US" dirty="0"/>
          </a:p>
        </p:txBody>
      </p:sp>
      <p:sp>
        <p:nvSpPr>
          <p:cNvPr id="3" name="Content Placeholder 2"/>
          <p:cNvSpPr>
            <a:spLocks noGrp="1"/>
          </p:cNvSpPr>
          <p:nvPr>
            <p:ph idx="1"/>
          </p:nvPr>
        </p:nvSpPr>
        <p:spPr/>
        <p:txBody>
          <a:bodyPr/>
          <a:lstStyle/>
          <a:p>
            <a:r>
              <a:rPr lang="en-US" b="1" dirty="0" smtClean="0"/>
              <a:t> Policies</a:t>
            </a:r>
            <a:r>
              <a:rPr lang="en-US" b="1" dirty="0"/>
              <a:t> </a:t>
            </a:r>
            <a:r>
              <a:rPr lang="en-US" b="1" dirty="0" smtClean="0"/>
              <a:t>supporting Shelter Rule:</a:t>
            </a:r>
          </a:p>
          <a:p>
            <a:endParaRPr lang="en-US" sz="3200" b="1" dirty="0"/>
          </a:p>
          <a:p>
            <a:pPr lvl="1"/>
            <a:r>
              <a:rPr lang="en-US" sz="2800" b="1" dirty="0" smtClean="0"/>
              <a:t>Assure market for instrument</a:t>
            </a:r>
            <a:br>
              <a:rPr lang="en-US" sz="2800" b="1" dirty="0" smtClean="0"/>
            </a:br>
            <a:endParaRPr lang="en-US" sz="2800" b="1" dirty="0" smtClean="0"/>
          </a:p>
          <a:p>
            <a:pPr lvl="1"/>
            <a:r>
              <a:rPr lang="en-US" b="1" dirty="0" smtClean="0"/>
              <a:t>No harm to obligor</a:t>
            </a:r>
            <a:endParaRPr lang="en-US" sz="2800" b="1" dirty="0" smtClean="0"/>
          </a:p>
        </p:txBody>
      </p:sp>
    </p:spTree>
    <p:extLst>
      <p:ext uri="{BB962C8B-B14F-4D97-AF65-F5344CB8AC3E}">
        <p14:creationId xmlns:p14="http://schemas.microsoft.com/office/powerpoint/2010/main" val="42651924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Shelter Rule -- § </a:t>
            </a:r>
            <a:r>
              <a:rPr lang="en-US" dirty="0" smtClean="0"/>
              <a:t>3-203(b)</a:t>
            </a:r>
            <a:endParaRPr lang="en-US" dirty="0"/>
          </a:p>
        </p:txBody>
      </p:sp>
      <p:sp>
        <p:nvSpPr>
          <p:cNvPr id="3" name="Content Placeholder 2"/>
          <p:cNvSpPr>
            <a:spLocks noGrp="1"/>
          </p:cNvSpPr>
          <p:nvPr>
            <p:ph idx="1"/>
          </p:nvPr>
        </p:nvSpPr>
        <p:spPr/>
        <p:txBody>
          <a:bodyPr/>
          <a:lstStyle/>
          <a:p>
            <a:r>
              <a:rPr lang="en-US" b="1" dirty="0" smtClean="0"/>
              <a:t> Problems</a:t>
            </a:r>
          </a:p>
          <a:p>
            <a:endParaRPr lang="en-US" sz="2800" b="1" dirty="0"/>
          </a:p>
          <a:p>
            <a:pPr lvl="1"/>
            <a:r>
              <a:rPr lang="en-US" sz="2400" b="1" dirty="0" smtClean="0"/>
              <a:t>Problem 112 – p. 374</a:t>
            </a:r>
            <a:br>
              <a:rPr lang="en-US" sz="2400" b="1" dirty="0" smtClean="0"/>
            </a:br>
            <a:endParaRPr lang="en-US" sz="2400" b="1" dirty="0" smtClean="0"/>
          </a:p>
          <a:p>
            <a:pPr lvl="1"/>
            <a:r>
              <a:rPr lang="en-US" sz="2400" b="1" dirty="0" smtClean="0"/>
              <a:t>Problem 113 – p. 374</a:t>
            </a:r>
            <a:br>
              <a:rPr lang="en-US" sz="2400" b="1" dirty="0" smtClean="0"/>
            </a:br>
            <a:endParaRPr lang="en-US" sz="2400" b="1" dirty="0" smtClean="0"/>
          </a:p>
          <a:p>
            <a:pPr lvl="1"/>
            <a:r>
              <a:rPr lang="en-US" sz="2400" b="1" dirty="0" smtClean="0"/>
              <a:t>Problem 114 – p. 374</a:t>
            </a:r>
          </a:p>
        </p:txBody>
      </p:sp>
    </p:spTree>
    <p:extLst>
      <p:ext uri="{BB962C8B-B14F-4D97-AF65-F5344CB8AC3E}">
        <p14:creationId xmlns:p14="http://schemas.microsoft.com/office/powerpoint/2010/main" val="2401821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Shelter Rule -- § </a:t>
            </a:r>
            <a:r>
              <a:rPr lang="en-US" dirty="0" smtClean="0"/>
              <a:t>3-203(b)</a:t>
            </a:r>
            <a:endParaRPr lang="en-US" dirty="0"/>
          </a:p>
        </p:txBody>
      </p:sp>
      <p:sp>
        <p:nvSpPr>
          <p:cNvPr id="3" name="Content Placeholder 2"/>
          <p:cNvSpPr>
            <a:spLocks noGrp="1"/>
          </p:cNvSpPr>
          <p:nvPr>
            <p:ph idx="1"/>
          </p:nvPr>
        </p:nvSpPr>
        <p:spPr/>
        <p:txBody>
          <a:bodyPr/>
          <a:lstStyle/>
          <a:p>
            <a:r>
              <a:rPr lang="en-US" b="1" dirty="0" smtClean="0"/>
              <a:t> </a:t>
            </a:r>
            <a:r>
              <a:rPr lang="en-US" b="1" i="1" dirty="0" err="1" smtClean="0"/>
              <a:t>Triffin</a:t>
            </a:r>
            <a:r>
              <a:rPr lang="en-US" b="1" i="1" dirty="0" smtClean="0"/>
              <a:t> v. Somerset Valley Bank</a:t>
            </a:r>
            <a:r>
              <a:rPr lang="en-US" b="1" dirty="0" smtClean="0"/>
              <a:t> – p. 375</a:t>
            </a:r>
            <a:endParaRPr lang="en-US" sz="2400" b="1" u="sng" dirty="0" smtClean="0"/>
          </a:p>
        </p:txBody>
      </p:sp>
      <p:pic>
        <p:nvPicPr>
          <p:cNvPr id="614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4971" t="30101"/>
          <a:stretch/>
        </p:blipFill>
        <p:spPr bwMode="auto">
          <a:xfrm>
            <a:off x="2209800" y="2590800"/>
            <a:ext cx="4757738" cy="3802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849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p:txBody>
          <a:bodyPr/>
          <a:lstStyle/>
          <a:p>
            <a:r>
              <a:rPr lang="en-US" b="1" dirty="0" smtClean="0"/>
              <a:t>2.  Held by a holder</a:t>
            </a:r>
            <a:br>
              <a:rPr lang="en-US" b="1" dirty="0" smtClean="0"/>
            </a:br>
            <a:endParaRPr lang="en-US" b="1" dirty="0" smtClean="0"/>
          </a:p>
          <a:p>
            <a:pPr lvl="1"/>
            <a:r>
              <a:rPr lang="en-US" b="1" dirty="0" smtClean="0"/>
              <a:t>Bearer paper = possession</a:t>
            </a:r>
            <a:br>
              <a:rPr lang="en-US" b="1" dirty="0" smtClean="0"/>
            </a:br>
            <a:endParaRPr lang="en-US" b="1" dirty="0" smtClean="0"/>
          </a:p>
          <a:p>
            <a:pPr lvl="1"/>
            <a:r>
              <a:rPr lang="en-US" b="1" dirty="0" smtClean="0"/>
              <a:t>Order paper = possession plus necessary indorsements</a:t>
            </a:r>
            <a:endParaRPr lang="en-US" b="1" dirty="0"/>
          </a:p>
        </p:txBody>
      </p:sp>
    </p:spTree>
    <p:extLst>
      <p:ext uri="{BB962C8B-B14F-4D97-AF65-F5344CB8AC3E}">
        <p14:creationId xmlns:p14="http://schemas.microsoft.com/office/powerpoint/2010/main" val="2150286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Defenses of maker/drawer that can defeat holder in due course</a:t>
            </a:r>
            <a:endParaRPr lang="en-US" dirty="0"/>
          </a:p>
        </p:txBody>
      </p:sp>
      <p:sp>
        <p:nvSpPr>
          <p:cNvPr id="3" name="Content Placeholder 2"/>
          <p:cNvSpPr>
            <a:spLocks noGrp="1"/>
          </p:cNvSpPr>
          <p:nvPr>
            <p:ph idx="1"/>
          </p:nvPr>
        </p:nvSpPr>
        <p:spPr/>
        <p:txBody>
          <a:bodyPr/>
          <a:lstStyle/>
          <a:p>
            <a:r>
              <a:rPr lang="en-US" b="1" dirty="0" smtClean="0"/>
              <a:t>The HDC is not invincible.</a:t>
            </a:r>
          </a:p>
          <a:p>
            <a:endParaRPr lang="en-US" b="1" dirty="0"/>
          </a:p>
          <a:p>
            <a:r>
              <a:rPr lang="en-US" b="1" dirty="0" smtClean="0"/>
              <a:t>If the obligor (e.g., maker or drawer) has a “real” defense, the HDC will lose.</a:t>
            </a:r>
            <a:endParaRPr lang="en-US" b="1" dirty="0"/>
          </a:p>
        </p:txBody>
      </p:sp>
      <p:pic>
        <p:nvPicPr>
          <p:cNvPr id="1026" name="Picture 2" descr="http://t2.gstatic.com/images?q=tbn:ANd9GcQYc6yxwT65IlOIXlyPkRk0VDiaNCEb46x0hEmuDpY71tfM3tQ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2" y="4191000"/>
            <a:ext cx="1952625" cy="234315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data:image/jpg;base64,/9j/4AAQSkZJRgABAQAAAQABAAD/2wBDAAkGBwgHBgkIBwgKCgkLDRYPDQwMDRsUFRAWIB0iIiAdHx8kKDQsJCYxJx8fLT0tMTU3Ojo6Iys/RD84QzQ5Ojf/2wBDAQoKCg0MDRoPDxo3JR8lNzc3Nzc3Nzc3Nzc3Nzc3Nzc3Nzc3Nzc3Nzc3Nzc3Nzc3Nzc3Nzc3Nzc3Nzc3Nzc3Nzf/wAARCACPALYDASIAAhEBAxEB/8QAGwAAAgIDAQAAAAAAAAAAAAAABAUDBgABAgf/xAA3EAACAQIEAwYFAwQCAwEAAAABAgMEEQASITEFQVEGEyJhcYEykaGx8BTB0SNC4fEzUgcWJFP/xAAUAQEAAAAAAAAAAAAAAAAAAAAA/8QAFBEBAAAAAAAAAAAAAAAAAAAAAP/aAAwDAQACEQMRAD8A9aFMomEovfUb6H2xMBlYnrjRNgNdscmVQNcB3uRfljh2tjl5bC+2IJJFMls1yPPAdSOC2Uam22BqmVVRrlTbqcaqJgi5zdgu2EPFavQSR7jSym9/LTlgCKjicUL9y5KllOZunl88VaamMfaISqLRSKucZTYkjQE9dvlbGqudqitjUsI6ZdHNzqPbQdN+fM4dRASzIM72v/TKbnTa+txrv/GAMpYDHEFIuW5lTudfbnjmVdSxTbmdb+/5ywUwZnBNiq87DywNWEAXXxdQGsTysOmAWSQIyyZizXNiRpbp97ehxr9NC2VHQusYAXoPUn83xNVDLHnWNZSgtYAi1zpqN+e+IJZhFErWKi2x6fxpgBSY6UyKzIqlrkBCdOZP5zwTTqqpmdYyrWOdASRf7n54E4hC88ZakIRrEnw6re+pty0H4cTvTPIqxI3hbXwldCNLW26fLANIJzK1mUZQB4hpffkR5X9scug1y6LrqFsdBiKmYqHcWL6HXlb8++J4xfwhyVNioA+LQbfXAQnN3Y7soY1HiBY6+d8LJaVXk73h0x8RIDHMFI35b639sNC6GF7L8XK3xXHy52xwlPlCq0RaGMkqwfmfn+2A6gjZmZpL5rWNiCoH59/TBjK91NhmvobW/L6Y5j/6uLA29T9fIYIiz5mzW3ut9z74ASW6GNkjDLqL2IPPn7nlgpSoAvETcXIP56YkeIzOMrEgb63seX55YiO2ZLHK2Ygttz6baYDRkAeyqRpyBP8AFsZiMlxJmK2sMuov9cZgLRPJljLDW2FlZxOCmXNUHIoI+I77j06YLqZBHd3ZVVd77YScXeCSmebMiBPFHMf7SRsNOe3v74A9uJIVQ5v+QgIQLjU25YXcWrTRJJU1VREIY1BY3IsL2JNxy01xSm4+KeKmp6kkqkuaGa5CSWYbFtxcEE6kX64hquO1/EGkpoKOWnnNiZRldAL3ucw22FrG4vzwD2ftNBq7PL+mYER1HdnIx1/utbliPw1zhUnRn0IC816+Wv4MAVdL2lio3rYe0FaZ11WAuBGAP7QlspGm1vLAXDK+igrUrDkWKtRnAjX+nFMotJGLnQAlTY/9tNNCFieBVhBkQKgUsMxy38/9+XS2JqeqjihijEip4t7ct9PPnio8c43BPUKDUKKhJMrDkbeelje+3QY7qJ6Ssig7licoFipJ3tobaDXbAX0VEcl5C5VgdBpY6cvljUhW5zF2Y6EA2JvffCaglmp1CSv3jRgWGbxbaDz2++uCabiNNWRurSZMoGmW4Zhy+uAImGVlaNgEyakk+Ee1r+uAqx47ANGCi76/ELEjQadcTtV0zy5QAXRuQ69PzmMc1C5nN2cC1/CefPT54AaN2mXKoC5rXIUa/tjQkKAtUPJ8QXKCQt+oG9vzbaKJyuWPTRhlA0PPU+9sY6yRCzoHpwbNmOY2HTe3P6+mAOgqCqDuypFtM17agD8+eIpZGiRzLOEVSbKpAFuYFuf5rjQIaEK7IoGnUEdPmMZFD+pXu5lTus4IYAZcAbRSrKVeUKGBuGv9+fXe2GMTARlixFtL3vmGuE4dYneF3KFAoUddrfn7YbU/dJTgkO9ib2AzDpb2wEIcmoVlzMmpJC/F4vTpgoNZSSpcNYAdb7eX8YVvM0LF0hszMWs2xHt6H6YMgqJJQzFbMBcAi5v6nYb4CZUnhqEAkRkZRm0GnX8/3jp5CSbDS9yQNAN9MbmQvBIAPAy3Ou55/f8ANMLx3oZZ3mKMBYBV8LDTcnbAMVi7yMCKRYrbhhe+mMxuE7WRpLi9xZfpjMAVxMS1NO8KoXNuR1xVu1wmoqOHu5C8HeKsgBtlvpe45G+G3Fa2JZTmcIYXB8TZTz0PPqDipcW7WSB5Y44qFkW5kjmAlDgbAg20Om2vngEVfxbgtLTyUUjSRuGLRSL/AFApJDc9Abi+2umFXDO2gpKvNVRd7ZiC6m2YXN9Ntd74VU78O4vxiSSqpGpoil+6hlZgGJA0Lm6gXvYk6DTkMR1MnCSsdKIjGENjOEs/ueeuA9Aru2NHW0Ev6NxHM8fwtoARpp7DHn1dWPJwSjgimZpBWVDmNf7brHa3rr628sLuJUMvDqowS5ToCGU3DA464PJJHxKneFlV1e4L7e/lgG1DwGkkpYZ67iRhkd8rJlBKaHe59PniBV4lwCVJ1YGHOVUq11ax36YW8SqJaitnkqNHZ7tYWF8OKGaWu7OVdK3eFadc6kAZQBrrgL1wKvfi1Cs0YjWTNqvJdL30+e3thu0M8cCtC0b3W7ktpp6ct9PvjzjsNxJKSWZJHyZl8BJ/u9eQ3xbE4oP69QtRdIljCtnsuctYIT53vfcW6WwEacSr6J5mljYq0hylRfMLkj8/zixQ1feUqVJkOwLIVtfn89sBzS27qlrYgA9vFYMt+l+otsb43UVUN1WB4u80coygjna4I19DfnpgFtdUvV1peKxRbhXvfcA7EX5+/lguDiazMyERKFte7G9/l5EHQDnpphcstX+oN3hBeZy2uU7CxA/tBvYWPywZT0sM1Y00rOY75Qt78tieV8AdUSMzKUdQSvi10PQelwDb/GF9DxOphmlkIZo84yqgvmubaa6mzeV9sdV1dD+l/VSC8SaArfXcEHUHY+eFfC6qKvdxSIQ2hYEkWB3vbfY+5HrgLbT1aVtCsgIQrcLc3Nvzyx2qvGWeLMAASEOo22+3z564VUvdQxsqqGKNcgEtY2sB0Gx/xyknrmkilSJe8tplFiVFrW99flgG8tUGKsxyuSAi2+IabC/l+W0np62J4zEJAXzZSHFrjcm/y99MUCXj0rVSJ3yRIhXvAF31sbm3UjpsTi3cKmp6n+pC4KyIQAq78t7+38YCxg3jMd9Rob63Pngd2uy93lIA2boMSxhlTKCy5QPiHK2/y56Y0IkDrlzEnW+ml/b0wA36OR615zLJYrlVIyQLaa6+mMw2pEDSMwkAsMoAta3LGYCDiFMWLNKkdR0SVMwHkOeKdxns/LU08lUaiSVnJLZyFUXsDlGtgbefLF9qkUoyh7yW0ty3xUe03FajhcSd0HdVF2awIsCLnX6DzwHlPCKk8D4m0dUtMYagWZ3GbILmx05abHyOOuOdl6qiLVlOyTUreMSqdhfr05DrhzxfgUPGonrKMPFVaOySplFjy0HXnpvt1pdQlXw95aaQtH/ay9RgD+K0NWY6VnaN2ZQgVXuynaxB54XVNBWUbgVFPLE3mOfrhvx2nmpaWmeKpaSGYK5BN8r22vpt5Yj4dxJmg7qdiyoR4X1Ujpa/mcAvaRK+pBqGSAkAM4UkMepwxaaXg3CamicQua4gAi5PdixDAjqdLeR0xAOHw1uY0zCGTKWyk3VgOn8YnheKo7O1FNVsq1NLKDCTqba3Xra+uAUUzusgyOUPIg4sPZ2tdIKqGVZD+pIaKVTqrL15ZdddCbDS2KyDYH74npquaAFYxm5hW1t7YD0ySrrG4RN3cMk0z5UjyWHj+K5O299fS/mIK+GghZpgvemUo7OdLg/273FrajyxVYavi7Blp6Vx3lrllJLHfnpjl+DcY4jUrJUKIzIAAZWy6DTTrpgG9T2p7utP6YAQ5wbCwJtbp6DX1x1UdqqT9MIxEXkBuRbQH9/W3XAcfY2ZnZZJnNh/yKmVRv1Omo39MTQcA4NEGjqaq06jwtJIFVyfQkC1+uAW8Q7RyVcJhCKImvcDqd9PznjngvaObhVS0iqjh1sQQL+R9f8AOGklZwClcdwIWZCVIKXUi+ljpf3xHHxPggqQyUsJeYKrl1IRPMC+n10wDaLtrw+aArU0xDAX0GpudQp3GD6DjPCawtIhhiH/AEawYkjW3XbCBOF9mKlmijq3WQ38feC3lYWJ9fU74Gl7JSSNm4dVJJFa5kY2ta3ufYYCxUnDoq3iEzRotjctlNhmJ6/wMP8AgUNVSBRNEqo0hCre9hcW+97fXXHnUNXxbs5N47PEzAZ0e6tbcXGPQeEcZhrqD9Qrrle2cm++w5jnz/xcLfEyyKPGC5AVmy6b3tfG8690GY6ZdX5g8ueFDSyZRZC0BIDMBe4I5gjQYPWZWjiTuGkVlyjXUfPX64BxR5LF1y5GAsbYzHUOZEGWTKbWNsZgNTU5aYSSAjLvrckfl8LuIUcEwCyxkqpzXPiF/wAOHkgJuTyHLXAswRorMup5bWwFbXhSxyFYgI4WN8gubXFtz74p3/kbs/E1C1VThRKhBdQLmx31x6NUMIRZHBZiWIAJ1/BhDxSohqqSaCoQxsE8JFvznrfzwHm3AK6l4h2fl4DJBH+sDk0xPhBvckk8iMJK3s/xKinZDEZCt/FGb9bn00w+rux1U1qrhneXIzINQQ1idD+dMB0/F+0vB4TTiMiJTlYSw5r7aE/LTAKKem4nmlWOnmcxrmYZT4R1tg6EcGqaeEVs/durEzt3Td61+m4Ou538sS1HbDjcveLnSN3a7mOMKT0B8vLHPC+z9TxaGTiFW7RI0pBYrqz6XsLdTgGBk7H00bstKtU0ZyoWlb+objxEdPL1xtOOdm6apMtLQzIrRsGjWMFc3LUm/XXEVd2SCULS0olnnRkBRPESCbGwAvuRgyi7KUbR5pe8BzFSjqQ221uuo+eABl7ZQiJEpeDwi3OaQvb00wvrO1XFaqQssqQjksca/e30w34rwyhoatImpmylb33Jvp+WxLF2SpZow8bG7H4c99ibn9vUHAVtU4txOR5i00rSaE5j4vLzwxo+x/EKlskrZCAbKbk+2LxwvhEdApWnfwMthmIOumxv+a4YsHogznLt4S51GhvuPyxwFC/9HmDZmmAjJyqxW1z88cVvY408EcplITUMx015a+emL5UcOaWOLOJGfPZlV7C2/wC+o/1iZqWepeNTAuvhIBsovp0vbAeW/wDrNWIBKmrXGUDmP40PywAJuI8KlCpK8Tg3Gtx9dMeu11CgiZe8YML3y6fIjrr88V/tPwxJKIlqa8oXSRgQWtp7C3U8h01ADhNZRdoaOSkqKf8A+oRXch8pLAnUX09uWmE/BGbg/HXoawSLEZMjKV3sdDY++3XCzhk7cO4xE4kypnyORzU74sPbyBWem4jAS0fwsDqLWBFudrDn5YD0uRogrZe8y5bsXBOnS/Ppb8BlJdxGwzKwYk3Gp/L4p/Z3ihXhtNFxEzLoLSOD3YGwu2wuDf54e8I4l3zXUrlvbS9m5A/bnbAWVqsQICGUX3BF8ZiGiWd0DMwYkbD74zAPBJmytlIHQ8vXEfIqw5bAX0xxTpnUZswJF7X1+mNuzxO8jMwXf0wAclLCZS4+ILYE++x9/pir1vCki4l+qJJR7LYHSw635adPPTF0WBZU1LE7k9cAT0Cs0hIUs/OxvY3P5pgK9ScQjpvBAismUgItrLblt+a+80iR11IUrIsqqdNTcelvIDnr747pODmndjFHnUML5hcm2u+nlg2enkhMTJqTqykAD81+mArNBwOjWpKy04cS63I8K9D9be2CpFdo5aBYEIhdsnhC5VbXS2m5YX8sHEvEQ0yRhb+9z99sblhkllFQmZJcpRZIyMwBHI9NNPb2BBJRSpA8scffFFzotzYnp+anANPV1Vek06otHKwACrdrmwFyTfW2/wBtTi1JBxCMLKs6yxaNlljysBtluLaHXTTYagYhh4UglItbwhjEpa6NpmALcr9b/wAhXaThtTXRlOIauP7rEnkfpv7bYcU3C1QAToGZVC22HXQ/m++G0VOqHOj2AB0/7EaW156fPGRT/wD6RhS/9the2nLAJBRyw1chgktHuFvvt528+XrpjT0TyWXvS3iIOZrgjlvv/nD2WEMwIUW6rufwYAkhAqMkItm+JmbzPlrgN0sdRDn74kp3nhJ10v8ATmMTcQrO5pl7tCCdRc28x5HfDGIpGVE8im50U6gfsevvgOdFqi9lJQjLa1iWBOAqtfUVbyHwAIMpJvYA3F736i/ywBxqdpeFCOEkRTFFDoSbAn4m++p9d8MuMLKKr9K8CrTMQGl1YkDW1xtz6m+9sAPS8Jg4dKkT5iuZpYmYAXOhv/sXwFA44Fp+MVK0sRp1gmKIpbMQV0vccza+Ll2jpDxLgkLxvAZEhib4hcnL4h88UnijQNLmgUop5k3v1OLvxTJxLsfBUsoSpeDPdVKrdAANbbmx/nAa7LQ1EUPczSKagooWJXBIJP8AcOZIJFiQOeuHvAcq1FXEO5tHUMuRD/xqOnXptvjznh3GKqnijhgaJArC8xjuyj5aWxbeAVbmvzxqUpQgjQHRm1GotuSb6b+mA9MWodUVlUaje1/rbGYDpZRVIEZwCg1zk/79sZgLPBG2pPxbEWt1/wAYkEe2YjTUm+NoLki50YjU47VfGRcm21xgB6dJEEgJLAary02xwsZsc2jnpsMGIra2sTsBbGNHdbt8umABlawBZMoHMfviEoHcsdiLeotg6aEZLfFrbXpgKZJA5CtZLg2I2OAEmpc5DE3AFwF2J/j+MRxQGNhcXXNYE7DBUsiibuXva4IN+Y0xkz5TkEgVyTZiL2PX9sBuRo5dI2DJbILi5t5YBqqUrVROkpJOjWOh1159f2wfGiomVRdmOuUfn4cCVjmPIWARALnO97acjgNPlhsp0AXUWvb5fvhfLlJEkd3cnRQbm199eVsHOv8AUuHD5xuDtf6b45p6ZTZ8ov8ACpOgIv8AW+A4eWNZliybXs17XOnPHa5EBbJmsRbxa3J/xjoKieJQtrEW8tL26WthNxji1PwuoHiCNI1wENtetvT83wDkyuk0eaNWVTqCeR35Y1Iihh3CkX0Obw77aYho6mOtiUDQasGVbXuemJXnhmAQnu5Ab6i5sMAJxaKMp3kkajW3w30vvf5/vtp5hx5KyuLLDThES5fW2l9CT6Y9P4s7dw0bZiCuttTy2Ht/GKXx2pkpo0jWeOOOW5JlQmxFjrblfAeeV9E9Gid+GSRjcKRbTfyxcOAQGTsw8wDZUp5EKyteN7X1Hlvv7Yp3E555Zf68sbldBkN+XQYuVXJJQdjYoZe7/wCAwqSLqc1jdSNz++ASdkaVJ1nzKCVGzC45csXbgcNFASJVCyhwqqyDKPl9L+3nW/8AxzOIppEKJ/V8Op1Gh1+WLnLTR9/mRE73bM2hU9MBZVhvGpUEEaZQBp874zCeOWbvFVJzopBsLiwItoLWO+MwF4jVo86ODYMbEdL88EIwA0G+NlblszA6n53xgIBtYbanlgO42C7j013xHMWUZkUNrqCbWxtCwsANb/PHchzfBcm5vfAQzo8kZUMBp6jAbxKsbMpKlt7c8HyZ/Hc3B0GAZpe7DpIoK2+LLf8A1vgApDAn9TMbrpocoJP+8Q1UTvJGyMHcEELfSx/x9sGVEUM0eRpAJc4AsbaflsR1DikSPvQFs/xHnpgO1uJGY6EkAKugB9cAVlI0kUyq5bvFJGext5WwximRS7l0ytupFvwYHcIXZjJmvqAF2GAXRQ1FIiAyXuABcaA3v0F/84LukIDZ2YNyzXF/2xzPGZH7xjaNNGUjX1Gn+MQ189PCB+rdIr3GZtLHyPp7aYA5cpJIIs1txv1/bCfiHDoKlnaY5pe8BZANLC38fXB8JeAXYrqx8Kg3tyvp0++IZDGxIYqXC2PMkcuV9fLr8wBIaKmZ6cjJnJAk2A+W9+vT3xzSBhF/WbKwUL4zt88ccWqH4cEkljYQvZXZBewJ3OFT10MjCWlWaZUsSFuGfqRl/wB3wDevqFiRs7IiaWKtcjz+WKh2kNPU0qtSBp5Zz3ccSrmud+f25fLDWsUMhaKGaqkRz45QUWEG9gRqCdPTbCrhnDZS81ZBO2WxjZF0Dk235WGh9xgKBFTpPxGlpyQizOqZm2FzYnFy7co1NwilgYjPI+VbKbkDe3Lp5nBvEuASVsuR1YIdQxN8hOvoL/muFfBKKuquPX4zUtLLSXULKx0A6Eabc74ArgHA8kVHVmQRFLE6Eqx+4P8An2ucFIJ8zBQxPgBuADf7aefXXEM7BqkRRRo9M1wF2O+3Ta2DaNJe9yKpVPhBB2B/j98BuioZI17ubUD4Q3T9rfLbGYYVMkMSD9YGLk6FT89BjMA/SbNmYMDqbAYnimSxDXudLkanAlZVR0KFirWWwuLG1/w42kiZw7MTc6emAOdkyk3F+gxC14z4AxG5BxHC6O+ZW1tcgX/OeJZJAt1YWBGYEYDoktYkZR1O+B5CjE5kAN9Mw6jE8ZVgMpsDc6jAtYCRe58idhgIQiStnVdSczHne3Xyx3JEJFN7MVIwBw2Sslh/+14xIsjISg0ty++GAva5O9zYYAGemkMYyysM7aKp0A2viKNgCe4CPGDY5SSNsHzRARsDzvce/XALZkcKptdgMttANT/OA07O6zZpFsosAo00tyxXO0tOtTHAmWVpRIAqrdQ2moF972++LRGqSRFdsxNwBocKuNwNUIEWxbN/Ta5Fj673F8AkpuI8LgpkWKrnDJ4lDeI3topNrW/LdJKGslllBEjK7xh3U3Fr36EX0sRgGuimoJD36RvHIWkkjKrlkuCCpsL30v0vrg7gVGIoVeeQkSKACRci2gv6AH2tgO+NVMVYVpXCkJu4uLNcWHO+/tY+eB6Gm7mZmhUT1WVS8koIWJBtca9AB6baYZPTIQO5RQwJOW2nPX86YWIRV5GBUxfrGSWxK3OQFdOdrMddPLXAEyyVtRTdyvE4WMhV1SNbK4PIOwFzqDb674hoqZKdlglq4Q2ndqqkoF2+O3iN/MgbXthtNBSzoqQG0anM102a3Ibdfr1xNDE0dR3bAOyqAhHPpvtvgFVTUCGnD0Kid2kKWsQMw3ufcffAcHCSOIVNUY3USMXUTMG5ai9th9rdL4s3co8xdlUg65T1uB/GJWotY5GsABaxN9T/AAfvgB+HU8LRqWsH+EAroByuMEw0/wDWljBAUm+jbi2OqWQIw8IsWK67kjX+TieZhAryLGLHUa623vgBpFYMSI2VQSM2mp+eMx1UzxyKrEGwsLev+sZgP//Z"/>
          <p:cNvSpPr>
            <a:spLocks noChangeAspect="1" noChangeArrowheads="1"/>
          </p:cNvSpPr>
          <p:nvPr/>
        </p:nvSpPr>
        <p:spPr bwMode="auto">
          <a:xfrm>
            <a:off x="117475" y="-523875"/>
            <a:ext cx="1352550" cy="1066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g;base64,/9j/4AAQSkZJRgABAQAAAQABAAD/2wBDAAkGBwgHBgkIBwgKCgkLDRYPDQwMDRsUFRAWIB0iIiAdHx8kKDQsJCYxJx8fLT0tMTU3Ojo6Iys/RD84QzQ5Ojf/2wBDAQoKCg0MDRoPDxo3JR8lNzc3Nzc3Nzc3Nzc3Nzc3Nzc3Nzc3Nzc3Nzc3Nzc3Nzc3Nzc3Nzc3Nzc3Nzc3Nzc3Nzf/wAARCACPALYDASIAAhEBAxEB/8QAGwAAAgIDAQAAAAAAAAAAAAAABAUDBgABAgf/xAA3EAACAQIEAwYFAwQCAwEAAAABAgMEEQASITEFQVEGEyJhcYEykaGx8BTB0SNC4fEzUgcWJFP/xAAUAQEAAAAAAAAAAAAAAAAAAAAA/8QAFBEBAAAAAAAAAAAAAAAAAAAAAP/aAAwDAQACEQMRAD8A9aFMomEovfUb6H2xMBlYnrjRNgNdscmVQNcB3uRfljh2tjl5bC+2IJJFMls1yPPAdSOC2Uam22BqmVVRrlTbqcaqJgi5zdgu2EPFavQSR7jSym9/LTlgCKjicUL9y5KllOZunl88VaamMfaISqLRSKucZTYkjQE9dvlbGqudqitjUsI6ZdHNzqPbQdN+fM4dRASzIM72v/TKbnTa+txrv/GAMpYDHEFIuW5lTudfbnjmVdSxTbmdb+/5ywUwZnBNiq87DywNWEAXXxdQGsTysOmAWSQIyyZizXNiRpbp97ehxr9NC2VHQusYAXoPUn83xNVDLHnWNZSgtYAi1zpqN+e+IJZhFErWKi2x6fxpgBSY6UyKzIqlrkBCdOZP5zwTTqqpmdYyrWOdASRf7n54E4hC88ZakIRrEnw6re+pty0H4cTvTPIqxI3hbXwldCNLW26fLANIJzK1mUZQB4hpffkR5X9scug1y6LrqFsdBiKmYqHcWL6HXlb8++J4xfwhyVNioA+LQbfXAQnN3Y7soY1HiBY6+d8LJaVXk73h0x8RIDHMFI35b639sNC6GF7L8XK3xXHy52xwlPlCq0RaGMkqwfmfn+2A6gjZmZpL5rWNiCoH59/TBjK91NhmvobW/L6Y5j/6uLA29T9fIYIiz5mzW3ut9z74ASW6GNkjDLqL2IPPn7nlgpSoAvETcXIP56YkeIzOMrEgb63seX55YiO2ZLHK2Ygttz6baYDRkAeyqRpyBP8AFsZiMlxJmK2sMuov9cZgLRPJljLDW2FlZxOCmXNUHIoI+I77j06YLqZBHd3ZVVd77YScXeCSmebMiBPFHMf7SRsNOe3v74A9uJIVQ5v+QgIQLjU25YXcWrTRJJU1VREIY1BY3IsL2JNxy01xSm4+KeKmp6kkqkuaGa5CSWYbFtxcEE6kX64hquO1/EGkpoKOWnnNiZRldAL3ucw22FrG4vzwD2ftNBq7PL+mYER1HdnIx1/utbliPw1zhUnRn0IC816+Wv4MAVdL2lio3rYe0FaZ11WAuBGAP7QlspGm1vLAXDK+igrUrDkWKtRnAjX+nFMotJGLnQAlTY/9tNNCFieBVhBkQKgUsMxy38/9+XS2JqeqjihijEip4t7ct9PPnio8c43BPUKDUKKhJMrDkbeelje+3QY7qJ6Ssig7licoFipJ3tobaDXbAX0VEcl5C5VgdBpY6cvljUhW5zF2Y6EA2JvffCaglmp1CSv3jRgWGbxbaDz2++uCabiNNWRurSZMoGmW4Zhy+uAImGVlaNgEyakk+Ee1r+uAqx47ANGCi76/ELEjQadcTtV0zy5QAXRuQ69PzmMc1C5nN2cC1/CefPT54AaN2mXKoC5rXIUa/tjQkKAtUPJ8QXKCQt+oG9vzbaKJyuWPTRhlA0PPU+9sY6yRCzoHpwbNmOY2HTe3P6+mAOgqCqDuypFtM17agD8+eIpZGiRzLOEVSbKpAFuYFuf5rjQIaEK7IoGnUEdPmMZFD+pXu5lTus4IYAZcAbRSrKVeUKGBuGv9+fXe2GMTARlixFtL3vmGuE4dYneF3KFAoUddrfn7YbU/dJTgkO9ib2AzDpb2wEIcmoVlzMmpJC/F4vTpgoNZSSpcNYAdb7eX8YVvM0LF0hszMWs2xHt6H6YMgqJJQzFbMBcAi5v6nYb4CZUnhqEAkRkZRm0GnX8/3jp5CSbDS9yQNAN9MbmQvBIAPAy3Ou55/f8ANMLx3oZZ3mKMBYBV8LDTcnbAMVi7yMCKRYrbhhe+mMxuE7WRpLi9xZfpjMAVxMS1NO8KoXNuR1xVu1wmoqOHu5C8HeKsgBtlvpe45G+G3Fa2JZTmcIYXB8TZTz0PPqDipcW7WSB5Y44qFkW5kjmAlDgbAg20Om2vngEVfxbgtLTyUUjSRuGLRSL/AFApJDc9Abi+2umFXDO2gpKvNVRd7ZiC6m2YXN9Ntd74VU78O4vxiSSqpGpoil+6hlZgGJA0Lm6gXvYk6DTkMR1MnCSsdKIjGENjOEs/ueeuA9Aru2NHW0Ev6NxHM8fwtoARpp7DHn1dWPJwSjgimZpBWVDmNf7brHa3rr628sLuJUMvDqowS5ToCGU3DA464PJJHxKneFlV1e4L7e/lgG1DwGkkpYZ67iRhkd8rJlBKaHe59PniBV4lwCVJ1YGHOVUq11ax36YW8SqJaitnkqNHZ7tYWF8OKGaWu7OVdK3eFadc6kAZQBrrgL1wKvfi1Cs0YjWTNqvJdL30+e3thu0M8cCtC0b3W7ktpp6ct9PvjzjsNxJKSWZJHyZl8BJ/u9eQ3xbE4oP69QtRdIljCtnsuctYIT53vfcW6WwEacSr6J5mljYq0hylRfMLkj8/zixQ1feUqVJkOwLIVtfn89sBzS27qlrYgA9vFYMt+l+otsb43UVUN1WB4u80coygjna4I19DfnpgFtdUvV1peKxRbhXvfcA7EX5+/lguDiazMyERKFte7G9/l5EHQDnpphcstX+oN3hBeZy2uU7CxA/tBvYWPywZT0sM1Y00rOY75Qt78tieV8AdUSMzKUdQSvi10PQelwDb/GF9DxOphmlkIZo84yqgvmubaa6mzeV9sdV1dD+l/VSC8SaArfXcEHUHY+eFfC6qKvdxSIQ2hYEkWB3vbfY+5HrgLbT1aVtCsgIQrcLc3Nvzyx2qvGWeLMAASEOo22+3z564VUvdQxsqqGKNcgEtY2sB0Gx/xyknrmkilSJe8tplFiVFrW99flgG8tUGKsxyuSAi2+IabC/l+W0np62J4zEJAXzZSHFrjcm/y99MUCXj0rVSJ3yRIhXvAF31sbm3UjpsTi3cKmp6n+pC4KyIQAq78t7+38YCxg3jMd9Rob63Pngd2uy93lIA2boMSxhlTKCy5QPiHK2/y56Y0IkDrlzEnW+ml/b0wA36OR615zLJYrlVIyQLaa6+mMw2pEDSMwkAsMoAta3LGYCDiFMWLNKkdR0SVMwHkOeKdxns/LU08lUaiSVnJLZyFUXsDlGtgbefLF9qkUoyh7yW0ty3xUe03FajhcSd0HdVF2awIsCLnX6DzwHlPCKk8D4m0dUtMYagWZ3GbILmx05abHyOOuOdl6qiLVlOyTUreMSqdhfr05DrhzxfgUPGonrKMPFVaOySplFjy0HXnpvt1pdQlXw95aaQtH/ay9RgD+K0NWY6VnaN2ZQgVXuynaxB54XVNBWUbgVFPLE3mOfrhvx2nmpaWmeKpaSGYK5BN8r22vpt5Yj4dxJmg7qdiyoR4X1Ujpa/mcAvaRK+pBqGSAkAM4UkMepwxaaXg3CamicQua4gAi5PdixDAjqdLeR0xAOHw1uY0zCGTKWyk3VgOn8YnheKo7O1FNVsq1NLKDCTqba3Xra+uAUUzusgyOUPIg4sPZ2tdIKqGVZD+pIaKVTqrL15ZdddCbDS2KyDYH74npquaAFYxm5hW1t7YD0ySrrG4RN3cMk0z5UjyWHj+K5O299fS/mIK+GghZpgvemUo7OdLg/273FrajyxVYavi7Blp6Vx3lrllJLHfnpjl+DcY4jUrJUKIzIAAZWy6DTTrpgG9T2p7utP6YAQ5wbCwJtbp6DX1x1UdqqT9MIxEXkBuRbQH9/W3XAcfY2ZnZZJnNh/yKmVRv1Omo39MTQcA4NEGjqaq06jwtJIFVyfQkC1+uAW8Q7RyVcJhCKImvcDqd9PznjngvaObhVS0iqjh1sQQL+R9f8AOGklZwClcdwIWZCVIKXUi+ljpf3xHHxPggqQyUsJeYKrl1IRPMC+n10wDaLtrw+aArU0xDAX0GpudQp3GD6DjPCawtIhhiH/AEawYkjW3XbCBOF9mKlmijq3WQ38feC3lYWJ9fU74Gl7JSSNm4dVJJFa5kY2ta3ufYYCxUnDoq3iEzRotjctlNhmJ6/wMP8AgUNVSBRNEqo0hCre9hcW+97fXXHnUNXxbs5N47PEzAZ0e6tbcXGPQeEcZhrqD9Qrrle2cm++w5jnz/xcLfEyyKPGC5AVmy6b3tfG8690GY6ZdX5g8ueFDSyZRZC0BIDMBe4I5gjQYPWZWjiTuGkVlyjXUfPX64BxR5LF1y5GAsbYzHUOZEGWTKbWNsZgNTU5aYSSAjLvrckfl8LuIUcEwCyxkqpzXPiF/wAOHkgJuTyHLXAswRorMup5bWwFbXhSxyFYgI4WN8gubXFtz74p3/kbs/E1C1VThRKhBdQLmx31x6NUMIRZHBZiWIAJ1/BhDxSohqqSaCoQxsE8JFvznrfzwHm3AK6l4h2fl4DJBH+sDk0xPhBvckk8iMJK3s/xKinZDEZCt/FGb9bn00w+rux1U1qrhneXIzINQQ1idD+dMB0/F+0vB4TTiMiJTlYSw5r7aE/LTAKKem4nmlWOnmcxrmYZT4R1tg6EcGqaeEVs/durEzt3Td61+m4Ou538sS1HbDjcveLnSN3a7mOMKT0B8vLHPC+z9TxaGTiFW7RI0pBYrqz6XsLdTgGBk7H00bstKtU0ZyoWlb+objxEdPL1xtOOdm6apMtLQzIrRsGjWMFc3LUm/XXEVd2SCULS0olnnRkBRPESCbGwAvuRgyi7KUbR5pe8BzFSjqQ221uuo+eABl7ZQiJEpeDwi3OaQvb00wvrO1XFaqQssqQjksca/e30w34rwyhoatImpmylb33Jvp+WxLF2SpZow8bG7H4c99ibn9vUHAVtU4txOR5i00rSaE5j4vLzwxo+x/EKlskrZCAbKbk+2LxwvhEdApWnfwMthmIOumxv+a4YsHogznLt4S51GhvuPyxwFC/9HmDZmmAjJyqxW1z88cVvY408EcplITUMx015a+emL5UcOaWOLOJGfPZlV7C2/wC+o/1iZqWepeNTAuvhIBsovp0vbAeW/wDrNWIBKmrXGUDmP40PywAJuI8KlCpK8Tg3Gtx9dMeu11CgiZe8YML3y6fIjrr88V/tPwxJKIlqa8oXSRgQWtp7C3U8h01ADhNZRdoaOSkqKf8A+oRXch8pLAnUX09uWmE/BGbg/HXoawSLEZMjKV3sdDY++3XCzhk7cO4xE4kypnyORzU74sPbyBWem4jAS0fwsDqLWBFudrDn5YD0uRogrZe8y5bsXBOnS/Ppb8BlJdxGwzKwYk3Gp/L4p/Z3ihXhtNFxEzLoLSOD3YGwu2wuDf54e8I4l3zXUrlvbS9m5A/bnbAWVqsQICGUX3BF8ZiGiWd0DMwYkbD74zAPBJmytlIHQ8vXEfIqw5bAX0xxTpnUZswJF7X1+mNuzxO8jMwXf0wAclLCZS4+ILYE++x9/pir1vCki4l+qJJR7LYHSw635adPPTF0WBZU1LE7k9cAT0Cs0hIUs/OxvY3P5pgK9ScQjpvBAismUgItrLblt+a+80iR11IUrIsqqdNTcelvIDnr747pODmndjFHnUML5hcm2u+nlg2enkhMTJqTqykAD81+mArNBwOjWpKy04cS63I8K9D9be2CpFdo5aBYEIhdsnhC5VbXS2m5YX8sHEvEQ0yRhb+9z99sblhkllFQmZJcpRZIyMwBHI9NNPb2BBJRSpA8scffFFzotzYnp+anANPV1Vek06otHKwACrdrmwFyTfW2/wBtTi1JBxCMLKs6yxaNlljysBtluLaHXTTYagYhh4UglItbwhjEpa6NpmALcr9b/wAhXaThtTXRlOIauP7rEnkfpv7bYcU3C1QAToGZVC22HXQ/m++G0VOqHOj2AB0/7EaW156fPGRT/wD6RhS/9the2nLAJBRyw1chgktHuFvvt528+XrpjT0TyWXvS3iIOZrgjlvv/nD2WEMwIUW6rufwYAkhAqMkItm+JmbzPlrgN0sdRDn74kp3nhJ10v8ATmMTcQrO5pl7tCCdRc28x5HfDGIpGVE8im50U6gfsevvgOdFqi9lJQjLa1iWBOAqtfUVbyHwAIMpJvYA3F736i/ywBxqdpeFCOEkRTFFDoSbAn4m++p9d8MuMLKKr9K8CrTMQGl1YkDW1xtz6m+9sAPS8Jg4dKkT5iuZpYmYAXOhv/sXwFA44Fp+MVK0sRp1gmKIpbMQV0vccza+Ll2jpDxLgkLxvAZEhib4hcnL4h88UnijQNLmgUop5k3v1OLvxTJxLsfBUsoSpeDPdVKrdAANbbmx/nAa7LQ1EUPczSKagooWJXBIJP8AcOZIJFiQOeuHvAcq1FXEO5tHUMuRD/xqOnXptvjznh3GKqnijhgaJArC8xjuyj5aWxbeAVbmvzxqUpQgjQHRm1GotuSb6b+mA9MWodUVlUaje1/rbGYDpZRVIEZwCg1zk/79sZgLPBG2pPxbEWt1/wAYkEe2YjTUm+NoLki50YjU47VfGRcm21xgB6dJEEgJLAary02xwsZsc2jnpsMGIra2sTsBbGNHdbt8umABlawBZMoHMfviEoHcsdiLeotg6aEZLfFrbXpgKZJA5CtZLg2I2OAEmpc5DE3AFwF2J/j+MRxQGNhcXXNYE7DBUsiibuXva4IN+Y0xkz5TkEgVyTZiL2PX9sBuRo5dI2DJbILi5t5YBqqUrVROkpJOjWOh1159f2wfGiomVRdmOuUfn4cCVjmPIWARALnO97acjgNPlhsp0AXUWvb5fvhfLlJEkd3cnRQbm199eVsHOv8AUuHD5xuDtf6b45p6ZTZ8ov8ACpOgIv8AW+A4eWNZliybXs17XOnPHa5EBbJmsRbxa3J/xjoKieJQtrEW8tL26WthNxji1PwuoHiCNI1wENtetvT83wDkyuk0eaNWVTqCeR35Y1Iihh3CkX0Obw77aYho6mOtiUDQasGVbXuemJXnhmAQnu5Ab6i5sMAJxaKMp3kkajW3w30vvf5/vtp5hx5KyuLLDThES5fW2l9CT6Y9P4s7dw0bZiCuttTy2Ht/GKXx2pkpo0jWeOOOW5JlQmxFjrblfAeeV9E9Gid+GSRjcKRbTfyxcOAQGTsw8wDZUp5EKyteN7X1Hlvv7Yp3E555Zf68sbldBkN+XQYuVXJJQdjYoZe7/wCAwqSLqc1jdSNz++ASdkaVJ1nzKCVGzC45csXbgcNFASJVCyhwqqyDKPl9L+3nW/8AxzOIppEKJ/V8Op1Gh1+WLnLTR9/mRE73bM2hU9MBZVhvGpUEEaZQBp874zCeOWbvFVJzopBsLiwItoLWO+MwF4jVo86ODYMbEdL88EIwA0G+NlblszA6n53xgIBtYbanlgO42C7j013xHMWUZkUNrqCbWxtCwsANb/PHchzfBcm5vfAQzo8kZUMBp6jAbxKsbMpKlt7c8HyZ/Hc3B0GAZpe7DpIoK2+LLf8A1vgApDAn9TMbrpocoJP+8Q1UTvJGyMHcEELfSx/x9sGVEUM0eRpAJc4AsbaflsR1DikSPvQFs/xHnpgO1uJGY6EkAKugB9cAVlI0kUyq5bvFJGext5WwximRS7l0ytupFvwYHcIXZjJmvqAF2GAXRQ1FIiAyXuABcaA3v0F/84LukIDZ2YNyzXF/2xzPGZH7xjaNNGUjX1Gn+MQ189PCB+rdIr3GZtLHyPp7aYA5cpJIIs1txv1/bCfiHDoKlnaY5pe8BZANLC38fXB8JeAXYrqx8Kg3tyvp0++IZDGxIYqXC2PMkcuV9fLr8wBIaKmZ6cjJnJAk2A+W9+vT3xzSBhF/WbKwUL4zt88ccWqH4cEkljYQvZXZBewJ3OFT10MjCWlWaZUsSFuGfqRl/wB3wDevqFiRs7IiaWKtcjz+WKh2kNPU0qtSBp5Zz3ccSrmud+f25fLDWsUMhaKGaqkRz45QUWEG9gRqCdPTbCrhnDZS81ZBO2WxjZF0Dk235WGh9xgKBFTpPxGlpyQizOqZm2FzYnFy7co1NwilgYjPI+VbKbkDe3Lp5nBvEuASVsuR1YIdQxN8hOvoL/muFfBKKuquPX4zUtLLSXULKx0A6Eabc74ArgHA8kVHVmQRFLE6Eqx+4P8An2ucFIJ8zBQxPgBuADf7aefXXEM7BqkRRRo9M1wF2O+3Ta2DaNJe9yKpVPhBB2B/j98BuioZI17ubUD4Q3T9rfLbGYYVMkMSD9YGLk6FT89BjMA/SbNmYMDqbAYnimSxDXudLkanAlZVR0KFirWWwuLG1/w42kiZw7MTc6emAOdkyk3F+gxC14z4AxG5BxHC6O+ZW1tcgX/OeJZJAt1YWBGYEYDoktYkZR1O+B5CjE5kAN9Mw6jE8ZVgMpsDc6jAtYCRe58idhgIQiStnVdSczHne3Xyx3JEJFN7MVIwBw2Sslh/+14xIsjISg0ty++GAva5O9zYYAGemkMYyysM7aKp0A2viKNgCe4CPGDY5SSNsHzRARsDzvce/XALZkcKptdgMttANT/OA07O6zZpFsosAo00tyxXO0tOtTHAmWVpRIAqrdQ2moF972++LRGqSRFdsxNwBocKuNwNUIEWxbN/Ta5Fj673F8AkpuI8LgpkWKrnDJ4lDeI3topNrW/LdJKGslllBEjK7xh3U3Fr36EX0sRgGuimoJD36RvHIWkkjKrlkuCCpsL30v0vrg7gVGIoVeeQkSKACRci2gv6AH2tgO+NVMVYVpXCkJu4uLNcWHO+/tY+eB6Gm7mZmhUT1WVS8koIWJBtca9AB6baYZPTIQO5RQwJOW2nPX86YWIRV5GBUxfrGSWxK3OQFdOdrMddPLXAEyyVtRTdyvE4WMhV1SNbK4PIOwFzqDb674hoqZKdlglq4Q2ndqqkoF2+O3iN/MgbXthtNBSzoqQG0anM102a3Ibdfr1xNDE0dR3bAOyqAhHPpvtvgFVTUCGnD0Kid2kKWsQMw3ufcffAcHCSOIVNUY3USMXUTMG5ai9th9rdL4s3co8xdlUg65T1uB/GJWotY5GsABaxN9T/AAfvgB+HU8LRqWsH+EAroByuMEw0/wDWljBAUm+jbi2OqWQIw8IsWK67kjX+TieZhAryLGLHUa623vgBpFYMSI2VQSM2mp+eMx1UzxyKrEGwsLev+sZgP//Z"/>
          <p:cNvSpPr>
            <a:spLocks noChangeAspect="1" noChangeArrowheads="1"/>
          </p:cNvSpPr>
          <p:nvPr/>
        </p:nvSpPr>
        <p:spPr bwMode="auto">
          <a:xfrm>
            <a:off x="269875" y="-371475"/>
            <a:ext cx="1352550" cy="1066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t3.gstatic.com/images?q=tbn:ANd9GcRa7KM0QyeH-Wvn2MO2rrX5_p6LbmpUQe9vI2CMWXQmlTbvehEP6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150" y="4452937"/>
            <a:ext cx="1998096" cy="15716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1.gstatic.com/images?q=tbn:ANd9GcSEr-XqWavSWL0RZPr3MrT_zLoP1gzjdXJF4PL6LqWNR1YUwO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000500"/>
            <a:ext cx="3521125"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6126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Defenses of maker/drawer that can defeat holder in due course</a:t>
            </a:r>
            <a:endParaRPr lang="en-US" dirty="0"/>
          </a:p>
        </p:txBody>
      </p:sp>
      <p:sp>
        <p:nvSpPr>
          <p:cNvPr id="3" name="Content Placeholder 2"/>
          <p:cNvSpPr>
            <a:spLocks noGrp="1"/>
          </p:cNvSpPr>
          <p:nvPr>
            <p:ph idx="1"/>
          </p:nvPr>
        </p:nvSpPr>
        <p:spPr/>
        <p:txBody>
          <a:bodyPr/>
          <a:lstStyle/>
          <a:p>
            <a:r>
              <a:rPr lang="en-US" b="1" dirty="0" smtClean="0"/>
              <a:t>1.  Infancy</a:t>
            </a:r>
          </a:p>
          <a:p>
            <a:endParaRPr lang="en-US" b="1" dirty="0" smtClean="0"/>
          </a:p>
          <a:p>
            <a:pPr lvl="1"/>
            <a:endParaRPr lang="en-US" b="1" dirty="0"/>
          </a:p>
        </p:txBody>
      </p:sp>
      <p:pic>
        <p:nvPicPr>
          <p:cNvPr id="102402" name="Picture 2" descr="http://www.infection-control-solutions.com/userfiles/Uploads/images/Happy%20child%202.jpg"/>
          <p:cNvPicPr>
            <a:picLocks noChangeAspect="1" noChangeArrowheads="1"/>
          </p:cNvPicPr>
          <p:nvPr/>
        </p:nvPicPr>
        <p:blipFill>
          <a:blip r:embed="rId2" cstate="print"/>
          <a:srcRect/>
          <a:stretch>
            <a:fillRect/>
          </a:stretch>
        </p:blipFill>
        <p:spPr bwMode="auto">
          <a:xfrm>
            <a:off x="3276600" y="1981200"/>
            <a:ext cx="2258646" cy="4267200"/>
          </a:xfrm>
          <a:prstGeom prst="rect">
            <a:avLst/>
          </a:prstGeom>
          <a:noFill/>
        </p:spPr>
      </p:pic>
      <p:sp>
        <p:nvSpPr>
          <p:cNvPr id="5" name="TextBox 4"/>
          <p:cNvSpPr txBox="1"/>
          <p:nvPr/>
        </p:nvSpPr>
        <p:spPr>
          <a:xfrm>
            <a:off x="6629400" y="3276600"/>
            <a:ext cx="1295400" cy="923330"/>
          </a:xfrm>
          <a:prstGeom prst="rect">
            <a:avLst/>
          </a:prstGeom>
          <a:noFill/>
        </p:spPr>
        <p:txBody>
          <a:bodyPr wrap="square" rtlCol="0">
            <a:spAutoFit/>
          </a:bodyPr>
          <a:lstStyle/>
          <a:p>
            <a:r>
              <a:rPr lang="en-US" b="1" dirty="0">
                <a:solidFill>
                  <a:prstClr val="black"/>
                </a:solidFill>
              </a:rPr>
              <a:t>Normally, under 18 years old</a:t>
            </a:r>
          </a:p>
        </p:txBody>
      </p:sp>
    </p:spTree>
    <p:extLst>
      <p:ext uri="{BB962C8B-B14F-4D97-AF65-F5344CB8AC3E}">
        <p14:creationId xmlns:p14="http://schemas.microsoft.com/office/powerpoint/2010/main" val="16330348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Defenses of maker/drawer that can defeat holder in due course</a:t>
            </a:r>
            <a:endParaRPr lang="en-US" dirty="0"/>
          </a:p>
        </p:txBody>
      </p:sp>
      <p:sp>
        <p:nvSpPr>
          <p:cNvPr id="3" name="Content Placeholder 2"/>
          <p:cNvSpPr>
            <a:spLocks noGrp="1"/>
          </p:cNvSpPr>
          <p:nvPr>
            <p:ph idx="1"/>
          </p:nvPr>
        </p:nvSpPr>
        <p:spPr/>
        <p:txBody>
          <a:bodyPr/>
          <a:lstStyle/>
          <a:p>
            <a:r>
              <a:rPr lang="en-US" b="1" dirty="0" smtClean="0"/>
              <a:t>2.  Duress</a:t>
            </a:r>
            <a:endParaRPr lang="en-US" b="1" dirty="0"/>
          </a:p>
        </p:txBody>
      </p:sp>
      <p:pic>
        <p:nvPicPr>
          <p:cNvPr id="114690" name="Picture 2" descr="dirtyharry.jpg image thehousenextdoor"/>
          <p:cNvPicPr>
            <a:picLocks noChangeAspect="1" noChangeArrowheads="1"/>
          </p:cNvPicPr>
          <p:nvPr/>
        </p:nvPicPr>
        <p:blipFill>
          <a:blip r:embed="rId2" cstate="print"/>
          <a:srcRect/>
          <a:stretch>
            <a:fillRect/>
          </a:stretch>
        </p:blipFill>
        <p:spPr bwMode="auto">
          <a:xfrm>
            <a:off x="1600200" y="2590800"/>
            <a:ext cx="5905500" cy="3596583"/>
          </a:xfrm>
          <a:prstGeom prst="rect">
            <a:avLst/>
          </a:prstGeom>
          <a:noFill/>
        </p:spPr>
      </p:pic>
    </p:spTree>
    <p:extLst>
      <p:ext uri="{BB962C8B-B14F-4D97-AF65-F5344CB8AC3E}">
        <p14:creationId xmlns:p14="http://schemas.microsoft.com/office/powerpoint/2010/main" val="6303857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Defenses of maker/drawer that can defeat holder in due course</a:t>
            </a:r>
            <a:endParaRPr lang="en-US" dirty="0"/>
          </a:p>
        </p:txBody>
      </p:sp>
      <p:sp>
        <p:nvSpPr>
          <p:cNvPr id="3" name="Content Placeholder 2"/>
          <p:cNvSpPr>
            <a:spLocks noGrp="1"/>
          </p:cNvSpPr>
          <p:nvPr>
            <p:ph idx="1"/>
          </p:nvPr>
        </p:nvSpPr>
        <p:spPr/>
        <p:txBody>
          <a:bodyPr/>
          <a:lstStyle/>
          <a:p>
            <a:r>
              <a:rPr lang="en-US" b="1" dirty="0" smtClean="0"/>
              <a:t>3.  Lack of Legal Capacity</a:t>
            </a:r>
            <a:endParaRPr lang="en-US" b="1" dirty="0"/>
          </a:p>
        </p:txBody>
      </p:sp>
      <p:pic>
        <p:nvPicPr>
          <p:cNvPr id="115714" name="Picture 2"/>
          <p:cNvPicPr>
            <a:picLocks noChangeAspect="1" noChangeArrowheads="1"/>
          </p:cNvPicPr>
          <p:nvPr/>
        </p:nvPicPr>
        <p:blipFill>
          <a:blip r:embed="rId2" cstate="print"/>
          <a:srcRect/>
          <a:stretch>
            <a:fillRect/>
          </a:stretch>
        </p:blipFill>
        <p:spPr bwMode="auto">
          <a:xfrm>
            <a:off x="5486400" y="2590800"/>
            <a:ext cx="2152891" cy="3918857"/>
          </a:xfrm>
          <a:prstGeom prst="rect">
            <a:avLst/>
          </a:prstGeom>
          <a:noFill/>
          <a:ln w="9525">
            <a:noFill/>
            <a:miter lim="800000"/>
            <a:headEnd/>
            <a:tailEnd/>
          </a:ln>
        </p:spPr>
      </p:pic>
    </p:spTree>
    <p:extLst>
      <p:ext uri="{BB962C8B-B14F-4D97-AF65-F5344CB8AC3E}">
        <p14:creationId xmlns:p14="http://schemas.microsoft.com/office/powerpoint/2010/main" val="11648175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Defenses of maker/drawer that can defeat holder in due course</a:t>
            </a:r>
            <a:endParaRPr lang="en-US" dirty="0"/>
          </a:p>
        </p:txBody>
      </p:sp>
      <p:sp>
        <p:nvSpPr>
          <p:cNvPr id="3" name="Content Placeholder 2"/>
          <p:cNvSpPr>
            <a:spLocks noGrp="1"/>
          </p:cNvSpPr>
          <p:nvPr>
            <p:ph idx="1"/>
          </p:nvPr>
        </p:nvSpPr>
        <p:spPr/>
        <p:txBody>
          <a:bodyPr/>
          <a:lstStyle/>
          <a:p>
            <a:r>
              <a:rPr lang="en-US" b="1" dirty="0" smtClean="0"/>
              <a:t>4.  Illegality making obligation void</a:t>
            </a:r>
            <a:endParaRPr lang="en-US" b="1" dirty="0"/>
          </a:p>
        </p:txBody>
      </p:sp>
      <p:pic>
        <p:nvPicPr>
          <p:cNvPr id="116740" name="Picture 4" descr="marijuana-leaf.jpg image by PhotozOnline"/>
          <p:cNvPicPr>
            <a:picLocks noChangeAspect="1" noChangeArrowheads="1"/>
          </p:cNvPicPr>
          <p:nvPr/>
        </p:nvPicPr>
        <p:blipFill>
          <a:blip r:embed="rId2" cstate="print"/>
          <a:srcRect/>
          <a:stretch>
            <a:fillRect/>
          </a:stretch>
        </p:blipFill>
        <p:spPr bwMode="auto">
          <a:xfrm>
            <a:off x="1371600" y="2895600"/>
            <a:ext cx="2857500" cy="2867026"/>
          </a:xfrm>
          <a:prstGeom prst="rect">
            <a:avLst/>
          </a:prstGeom>
          <a:noFill/>
        </p:spPr>
      </p:pic>
      <p:pic>
        <p:nvPicPr>
          <p:cNvPr id="116742" name="Picture 6" descr="http://roorback.com/wp-content/uploads/2010/05/prostitute.jpg"/>
          <p:cNvPicPr>
            <a:picLocks noChangeAspect="1" noChangeArrowheads="1"/>
          </p:cNvPicPr>
          <p:nvPr/>
        </p:nvPicPr>
        <p:blipFill>
          <a:blip r:embed="rId3" cstate="print"/>
          <a:srcRect/>
          <a:stretch>
            <a:fillRect/>
          </a:stretch>
        </p:blipFill>
        <p:spPr bwMode="auto">
          <a:xfrm>
            <a:off x="4648200" y="2895600"/>
            <a:ext cx="3771900" cy="2886075"/>
          </a:xfrm>
          <a:prstGeom prst="rect">
            <a:avLst/>
          </a:prstGeom>
          <a:noFill/>
        </p:spPr>
      </p:pic>
    </p:spTree>
    <p:extLst>
      <p:ext uri="{BB962C8B-B14F-4D97-AF65-F5344CB8AC3E}">
        <p14:creationId xmlns:p14="http://schemas.microsoft.com/office/powerpoint/2010/main" val="18494706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Defenses of maker/drawer that can defeat holder in due course</a:t>
            </a:r>
            <a:endParaRPr lang="en-US" dirty="0"/>
          </a:p>
        </p:txBody>
      </p:sp>
      <p:sp>
        <p:nvSpPr>
          <p:cNvPr id="3" name="Content Placeholder 2"/>
          <p:cNvSpPr>
            <a:spLocks noGrp="1"/>
          </p:cNvSpPr>
          <p:nvPr>
            <p:ph idx="1"/>
          </p:nvPr>
        </p:nvSpPr>
        <p:spPr/>
        <p:txBody>
          <a:bodyPr>
            <a:normAutofit/>
          </a:bodyPr>
          <a:lstStyle/>
          <a:p>
            <a:r>
              <a:rPr lang="en-US" b="1" dirty="0" smtClean="0"/>
              <a:t>5.  Fraud in the execution (fraud in the</a:t>
            </a:r>
            <a:br>
              <a:rPr lang="en-US" b="1" dirty="0" smtClean="0"/>
            </a:br>
            <a:r>
              <a:rPr lang="en-US" b="1" dirty="0" smtClean="0"/>
              <a:t>      factum)</a:t>
            </a:r>
            <a:endParaRPr lang="en-US" b="1" dirty="0"/>
          </a:p>
          <a:p>
            <a:pPr lvl="1"/>
            <a:r>
              <a:rPr lang="en-US" b="1" dirty="0" smtClean="0"/>
              <a:t>Lacked knowledge of</a:t>
            </a:r>
            <a:br>
              <a:rPr lang="en-US" b="1" dirty="0" smtClean="0"/>
            </a:br>
            <a:r>
              <a:rPr lang="en-US" b="1" dirty="0" smtClean="0"/>
              <a:t>instrument’s character</a:t>
            </a:r>
            <a:br>
              <a:rPr lang="en-US" b="1" dirty="0" smtClean="0"/>
            </a:br>
            <a:r>
              <a:rPr lang="en-US" b="1" dirty="0" smtClean="0"/>
              <a:t>or essential terms, and</a:t>
            </a:r>
          </a:p>
          <a:p>
            <a:pPr lvl="1"/>
            <a:r>
              <a:rPr lang="en-US" b="1" dirty="0" smtClean="0"/>
              <a:t>Lacked reasonable</a:t>
            </a:r>
            <a:br>
              <a:rPr lang="en-US" b="1" dirty="0" smtClean="0"/>
            </a:br>
            <a:r>
              <a:rPr lang="en-US" b="1" dirty="0" smtClean="0"/>
              <a:t>opportunity to learn</a:t>
            </a:r>
            <a:br>
              <a:rPr lang="en-US" b="1" dirty="0" smtClean="0"/>
            </a:br>
            <a:r>
              <a:rPr lang="en-US" b="1" dirty="0" smtClean="0"/>
              <a:t>character and terms.</a:t>
            </a:r>
            <a:endParaRPr lang="en-US" b="1" dirty="0"/>
          </a:p>
          <a:p>
            <a:pPr lvl="1"/>
            <a:r>
              <a:rPr lang="en-US" b="1" dirty="0"/>
              <a:t> </a:t>
            </a:r>
            <a:r>
              <a:rPr lang="en-US" b="1" dirty="0" smtClean="0"/>
              <a:t> “excusable ignorance”</a:t>
            </a:r>
          </a:p>
        </p:txBody>
      </p:sp>
      <p:pic>
        <p:nvPicPr>
          <p:cNvPr id="117762" name="Picture 2" descr="http://irom.files.wordpress.com/2009/09/stevie_wonder.jpg"/>
          <p:cNvPicPr>
            <a:picLocks noChangeAspect="1" noChangeArrowheads="1"/>
          </p:cNvPicPr>
          <p:nvPr/>
        </p:nvPicPr>
        <p:blipFill>
          <a:blip r:embed="rId2" cstate="print"/>
          <a:srcRect/>
          <a:stretch>
            <a:fillRect/>
          </a:stretch>
        </p:blipFill>
        <p:spPr bwMode="auto">
          <a:xfrm>
            <a:off x="5715000" y="3124200"/>
            <a:ext cx="2419350" cy="2419350"/>
          </a:xfrm>
          <a:prstGeom prst="rect">
            <a:avLst/>
          </a:prstGeom>
          <a:noFill/>
        </p:spPr>
      </p:pic>
    </p:spTree>
    <p:extLst>
      <p:ext uri="{BB962C8B-B14F-4D97-AF65-F5344CB8AC3E}">
        <p14:creationId xmlns:p14="http://schemas.microsoft.com/office/powerpoint/2010/main" val="11177842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Defenses of maker/drawer that can defeat holder in due course</a:t>
            </a:r>
            <a:endParaRPr lang="en-US" dirty="0"/>
          </a:p>
        </p:txBody>
      </p:sp>
      <p:sp>
        <p:nvSpPr>
          <p:cNvPr id="3" name="Content Placeholder 2"/>
          <p:cNvSpPr>
            <a:spLocks noGrp="1"/>
          </p:cNvSpPr>
          <p:nvPr>
            <p:ph idx="1"/>
          </p:nvPr>
        </p:nvSpPr>
        <p:spPr/>
        <p:txBody>
          <a:bodyPr/>
          <a:lstStyle/>
          <a:p>
            <a:r>
              <a:rPr lang="en-US" b="1" dirty="0" smtClean="0"/>
              <a:t>6.  Bankruptcy discharge</a:t>
            </a:r>
            <a:endParaRPr lang="en-US" b="1" dirty="0"/>
          </a:p>
        </p:txBody>
      </p:sp>
      <p:pic>
        <p:nvPicPr>
          <p:cNvPr id="118786" name="Picture 2" descr="http://www.broadbandevolved.com/my_weblog/wp-content/uploads/2009/03/bankruptcy.bmp"/>
          <p:cNvPicPr>
            <a:picLocks noChangeAspect="1" noChangeArrowheads="1"/>
          </p:cNvPicPr>
          <p:nvPr/>
        </p:nvPicPr>
        <p:blipFill>
          <a:blip r:embed="rId2" cstate="print"/>
          <a:srcRect/>
          <a:stretch>
            <a:fillRect/>
          </a:stretch>
        </p:blipFill>
        <p:spPr bwMode="auto">
          <a:xfrm>
            <a:off x="2133600" y="2971800"/>
            <a:ext cx="4962525" cy="3292781"/>
          </a:xfrm>
          <a:prstGeom prst="rect">
            <a:avLst/>
          </a:prstGeom>
          <a:noFill/>
        </p:spPr>
      </p:pic>
    </p:spTree>
    <p:extLst>
      <p:ext uri="{BB962C8B-B14F-4D97-AF65-F5344CB8AC3E}">
        <p14:creationId xmlns:p14="http://schemas.microsoft.com/office/powerpoint/2010/main" val="1715705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Defenses of maker/drawer that can defeat holder in due course</a:t>
            </a:r>
            <a:endParaRPr lang="en-US" dirty="0"/>
          </a:p>
        </p:txBody>
      </p:sp>
      <p:sp>
        <p:nvSpPr>
          <p:cNvPr id="3" name="Content Placeholder 2"/>
          <p:cNvSpPr>
            <a:spLocks noGrp="1"/>
          </p:cNvSpPr>
          <p:nvPr>
            <p:ph idx="1"/>
          </p:nvPr>
        </p:nvSpPr>
        <p:spPr/>
        <p:txBody>
          <a:bodyPr>
            <a:normAutofit lnSpcReduction="10000"/>
          </a:bodyPr>
          <a:lstStyle/>
          <a:p>
            <a:r>
              <a:rPr lang="en-US" b="1" dirty="0" smtClean="0"/>
              <a:t>7.  Omission of required consumer</a:t>
            </a:r>
            <a:br>
              <a:rPr lang="en-US" b="1" dirty="0" smtClean="0"/>
            </a:br>
            <a:r>
              <a:rPr lang="en-US" b="1" dirty="0" smtClean="0"/>
              <a:t>      protection language (if should have been </a:t>
            </a:r>
            <a:br>
              <a:rPr lang="en-US" b="1" dirty="0" smtClean="0"/>
            </a:br>
            <a:r>
              <a:rPr lang="en-US" b="1" dirty="0" smtClean="0"/>
              <a:t>      there, pretend it is)</a:t>
            </a:r>
          </a:p>
          <a:p>
            <a:pPr>
              <a:buNone/>
            </a:pPr>
            <a:endParaRPr lang="en-US" b="1" dirty="0" smtClean="0"/>
          </a:p>
          <a:p>
            <a:pPr>
              <a:buNone/>
            </a:pPr>
            <a:r>
              <a:rPr lang="en-US" sz="2400" b="1" dirty="0" smtClean="0"/>
              <a:t>	     ANY HOLDER OF THIS CONSUMER CREDIT CONTRACT IS SUBJECT TO ALL CLAIMS AND DEFENSES WHICH THE DEBTOR COULD ASSERT AGAINST THE SELLER OF GOODS OR SERVICES OBTAINED PURSUANT HERETO OR WITH THE PROCEEDS HEREOF. RECOVERY HEREUNDER BY THE DEBTOR SHALL NOT EXCEED AMOUNTS PAID BY THE DEBTOR. </a:t>
            </a:r>
            <a:endParaRPr lang="en-US" sz="2400" b="1" dirty="0"/>
          </a:p>
        </p:txBody>
      </p:sp>
    </p:spTree>
    <p:extLst>
      <p:ext uri="{BB962C8B-B14F-4D97-AF65-F5344CB8AC3E}">
        <p14:creationId xmlns:p14="http://schemas.microsoft.com/office/powerpoint/2010/main" val="5502301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Defenses of maker/drawer that can defeat holder in due course</a:t>
            </a:r>
            <a:endParaRPr lang="en-US" dirty="0"/>
          </a:p>
        </p:txBody>
      </p:sp>
      <p:sp>
        <p:nvSpPr>
          <p:cNvPr id="3" name="Content Placeholder 2"/>
          <p:cNvSpPr>
            <a:spLocks noGrp="1"/>
          </p:cNvSpPr>
          <p:nvPr>
            <p:ph idx="1"/>
          </p:nvPr>
        </p:nvSpPr>
        <p:spPr/>
        <p:txBody>
          <a:bodyPr>
            <a:normAutofit/>
          </a:bodyPr>
          <a:lstStyle/>
          <a:p>
            <a:r>
              <a:rPr lang="en-US" b="1" dirty="0" smtClean="0"/>
              <a:t>8.  Statute of Limitations</a:t>
            </a:r>
            <a:endParaRPr lang="en-US" sz="2400" b="1" dirty="0" smtClean="0"/>
          </a:p>
          <a:p>
            <a:endParaRPr lang="en-US" sz="2400" b="1" dirty="0" smtClean="0"/>
          </a:p>
          <a:p>
            <a:pPr lvl="1"/>
            <a:r>
              <a:rPr lang="en-US" b="1" dirty="0" smtClean="0"/>
              <a:t>Note = 6 years from due date</a:t>
            </a:r>
          </a:p>
        </p:txBody>
      </p:sp>
      <p:pic>
        <p:nvPicPr>
          <p:cNvPr id="2050" name="Picture 2" descr="http://t1.ftcdn.net/jpg/00/08/70/12/400_F_8701252_OjjPPXsasExM4LhGHti9MOjxi6P2AFz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10000"/>
            <a:ext cx="2819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6071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Defenses of maker/drawer that can defeat holder in due course</a:t>
            </a:r>
            <a:endParaRPr lang="en-US" dirty="0"/>
          </a:p>
        </p:txBody>
      </p:sp>
      <p:sp>
        <p:nvSpPr>
          <p:cNvPr id="3" name="Content Placeholder 2"/>
          <p:cNvSpPr>
            <a:spLocks noGrp="1"/>
          </p:cNvSpPr>
          <p:nvPr>
            <p:ph idx="1"/>
          </p:nvPr>
        </p:nvSpPr>
        <p:spPr/>
        <p:txBody>
          <a:bodyPr>
            <a:normAutofit/>
          </a:bodyPr>
          <a:lstStyle/>
          <a:p>
            <a:r>
              <a:rPr lang="en-US" b="1" dirty="0" smtClean="0"/>
              <a:t>8.  Statute of Limitations</a:t>
            </a:r>
            <a:endParaRPr lang="en-US" sz="2400" b="1" dirty="0" smtClean="0"/>
          </a:p>
          <a:p>
            <a:endParaRPr lang="en-US" sz="2400" b="1" dirty="0" smtClean="0"/>
          </a:p>
          <a:p>
            <a:pPr lvl="1"/>
            <a:r>
              <a:rPr lang="en-US" b="1" dirty="0" smtClean="0"/>
              <a:t>Check = earlier of:</a:t>
            </a:r>
            <a:br>
              <a:rPr lang="en-US" b="1" dirty="0" smtClean="0"/>
            </a:br>
            <a:r>
              <a:rPr lang="en-US" b="1" dirty="0" smtClean="0"/>
              <a:t/>
            </a:r>
            <a:br>
              <a:rPr lang="en-US" b="1" dirty="0" smtClean="0"/>
            </a:br>
            <a:r>
              <a:rPr lang="en-US" b="1" dirty="0" smtClean="0"/>
              <a:t>			1.  3 years after dishonor, or</a:t>
            </a:r>
            <a:br>
              <a:rPr lang="en-US" b="1" dirty="0" smtClean="0"/>
            </a:br>
            <a:r>
              <a:rPr lang="en-US" b="1" dirty="0" smtClean="0"/>
              <a:t/>
            </a:r>
            <a:br>
              <a:rPr lang="en-US" b="1" dirty="0" smtClean="0"/>
            </a:br>
            <a:r>
              <a:rPr lang="en-US" b="1" dirty="0" smtClean="0"/>
              <a:t>			2.  10 years after issue.</a:t>
            </a:r>
          </a:p>
        </p:txBody>
      </p:sp>
      <p:pic>
        <p:nvPicPr>
          <p:cNvPr id="4" name="Picture 2" descr="http://t1.ftcdn.net/jpg/00/08/70/12/400_F_8701252_OjjPPXsasExM4LhGHti9MOjxi6P2AFz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114800"/>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298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p:txBody>
          <a:bodyPr/>
          <a:lstStyle/>
          <a:p>
            <a:r>
              <a:rPr lang="en-US" b="1" dirty="0" smtClean="0"/>
              <a:t>3.  Authenticity of instrument not apparently questioned.</a:t>
            </a:r>
            <a:endParaRPr lang="en-US" b="1" dirty="0"/>
          </a:p>
        </p:txBody>
      </p:sp>
      <p:pic>
        <p:nvPicPr>
          <p:cNvPr id="86018" name="Picture 2" descr="http://www.charityfocus.org/blog/upload/2008/ripped_check.jpg"/>
          <p:cNvPicPr>
            <a:picLocks noChangeAspect="1" noChangeArrowheads="1"/>
          </p:cNvPicPr>
          <p:nvPr/>
        </p:nvPicPr>
        <p:blipFill>
          <a:blip r:embed="rId2" cstate="print"/>
          <a:srcRect/>
          <a:stretch>
            <a:fillRect/>
          </a:stretch>
        </p:blipFill>
        <p:spPr bwMode="auto">
          <a:xfrm>
            <a:off x="1143000" y="3124200"/>
            <a:ext cx="6854785" cy="3124200"/>
          </a:xfrm>
          <a:prstGeom prst="rect">
            <a:avLst/>
          </a:prstGeom>
          <a:noFill/>
        </p:spPr>
      </p:pic>
    </p:spTree>
    <p:extLst>
      <p:ext uri="{BB962C8B-B14F-4D97-AF65-F5344CB8AC3E}">
        <p14:creationId xmlns:p14="http://schemas.microsoft.com/office/powerpoint/2010/main" val="32930580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Defenses of maker/drawer that can defeat holder in due course</a:t>
            </a:r>
            <a:endParaRPr lang="en-US" dirty="0"/>
          </a:p>
        </p:txBody>
      </p:sp>
      <p:sp>
        <p:nvSpPr>
          <p:cNvPr id="3" name="Content Placeholder 2"/>
          <p:cNvSpPr>
            <a:spLocks noGrp="1"/>
          </p:cNvSpPr>
          <p:nvPr>
            <p:ph idx="1"/>
          </p:nvPr>
        </p:nvSpPr>
        <p:spPr/>
        <p:txBody>
          <a:bodyPr>
            <a:normAutofit/>
          </a:bodyPr>
          <a:lstStyle/>
          <a:p>
            <a:r>
              <a:rPr lang="en-US" b="1" dirty="0" smtClean="0"/>
              <a:t>9.  Obligor pays former holder before</a:t>
            </a:r>
            <a:br>
              <a:rPr lang="en-US" b="1" dirty="0" smtClean="0"/>
            </a:br>
            <a:r>
              <a:rPr lang="en-US" b="1" dirty="0" smtClean="0"/>
              <a:t>      receiving notice from current holder</a:t>
            </a:r>
            <a:br>
              <a:rPr lang="en-US" b="1" dirty="0" smtClean="0"/>
            </a:br>
            <a:r>
              <a:rPr lang="en-US" b="1" dirty="0" smtClean="0"/>
              <a:t>      that instrument has been transferred.</a:t>
            </a:r>
          </a:p>
        </p:txBody>
      </p:sp>
    </p:spTree>
    <p:extLst>
      <p:ext uri="{BB962C8B-B14F-4D97-AF65-F5344CB8AC3E}">
        <p14:creationId xmlns:p14="http://schemas.microsoft.com/office/powerpoint/2010/main" val="6066981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Defenses of maker/drawer that can defeat holder in due course</a:t>
            </a:r>
            <a:endParaRPr lang="en-US" dirty="0"/>
          </a:p>
        </p:txBody>
      </p:sp>
      <p:sp>
        <p:nvSpPr>
          <p:cNvPr id="3" name="Content Placeholder 2"/>
          <p:cNvSpPr>
            <a:spLocks noGrp="1"/>
          </p:cNvSpPr>
          <p:nvPr>
            <p:ph idx="1"/>
          </p:nvPr>
        </p:nvSpPr>
        <p:spPr/>
        <p:txBody>
          <a:bodyPr>
            <a:normAutofit/>
          </a:bodyPr>
          <a:lstStyle/>
          <a:p>
            <a:r>
              <a:rPr lang="en-US" b="1" dirty="0" smtClean="0"/>
              <a:t>10.  Alteration</a:t>
            </a:r>
          </a:p>
          <a:p>
            <a:endParaRPr lang="en-US" b="1" dirty="0" smtClean="0"/>
          </a:p>
          <a:p>
            <a:r>
              <a:rPr lang="en-US" b="1" dirty="0" smtClean="0"/>
              <a:t>11.  Unauthorized signatures and forgeries</a:t>
            </a:r>
          </a:p>
          <a:p>
            <a:endParaRPr lang="en-US" b="1" dirty="0" smtClean="0"/>
          </a:p>
          <a:p>
            <a:pPr lvl="1" algn="ctr">
              <a:buNone/>
            </a:pPr>
            <a:r>
              <a:rPr lang="en-US" b="1" dirty="0" smtClean="0"/>
              <a:t>[covered in detail later]</a:t>
            </a:r>
          </a:p>
        </p:txBody>
      </p:sp>
    </p:spTree>
    <p:extLst>
      <p:ext uri="{BB962C8B-B14F-4D97-AF65-F5344CB8AC3E}">
        <p14:creationId xmlns:p14="http://schemas.microsoft.com/office/powerpoint/2010/main" val="29961654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Holder in due course safe from all other defenses</a:t>
            </a:r>
            <a:endParaRPr lang="en-US" dirty="0"/>
          </a:p>
        </p:txBody>
      </p:sp>
      <p:sp>
        <p:nvSpPr>
          <p:cNvPr id="3" name="Content Placeholder 2"/>
          <p:cNvSpPr>
            <a:spLocks noGrp="1"/>
          </p:cNvSpPr>
          <p:nvPr>
            <p:ph idx="1"/>
          </p:nvPr>
        </p:nvSpPr>
        <p:spPr/>
        <p:txBody>
          <a:bodyPr/>
          <a:lstStyle/>
          <a:p>
            <a:r>
              <a:rPr lang="en-US" b="1" dirty="0" smtClean="0"/>
              <a:t>Examples of “personal defenses”:</a:t>
            </a:r>
          </a:p>
          <a:p>
            <a:pPr marL="118872" indent="0">
              <a:buNone/>
            </a:pPr>
            <a:endParaRPr lang="en-US" b="1" dirty="0" smtClean="0"/>
          </a:p>
          <a:p>
            <a:pPr lvl="1"/>
            <a:r>
              <a:rPr lang="en-US" b="1" dirty="0" smtClean="0"/>
              <a:t>Non-delivery of goods</a:t>
            </a:r>
          </a:p>
          <a:p>
            <a:pPr lvl="1"/>
            <a:r>
              <a:rPr lang="en-US" b="1" dirty="0" smtClean="0"/>
              <a:t>Defective goods</a:t>
            </a:r>
          </a:p>
          <a:p>
            <a:pPr lvl="1"/>
            <a:r>
              <a:rPr lang="en-US" b="1" dirty="0" smtClean="0"/>
              <a:t>Non-performance of services</a:t>
            </a:r>
          </a:p>
          <a:p>
            <a:pPr lvl="1"/>
            <a:r>
              <a:rPr lang="en-US" b="1" dirty="0" smtClean="0"/>
              <a:t>Misrepresentation of goods</a:t>
            </a:r>
          </a:p>
          <a:p>
            <a:pPr lvl="1"/>
            <a:r>
              <a:rPr lang="en-US" b="1" dirty="0" smtClean="0"/>
              <a:t>Breach of warranty</a:t>
            </a:r>
            <a:endParaRPr lang="en-US" b="1" dirty="0"/>
          </a:p>
        </p:txBody>
      </p:sp>
    </p:spTree>
    <p:extLst>
      <p:ext uri="{BB962C8B-B14F-4D97-AF65-F5344CB8AC3E}">
        <p14:creationId xmlns:p14="http://schemas.microsoft.com/office/powerpoint/2010/main" val="34727360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Holder in due course safe from all claims</a:t>
            </a:r>
            <a:endParaRPr lang="en-US" dirty="0"/>
          </a:p>
        </p:txBody>
      </p:sp>
      <p:sp>
        <p:nvSpPr>
          <p:cNvPr id="3" name="Content Placeholder 2"/>
          <p:cNvSpPr>
            <a:spLocks noGrp="1"/>
          </p:cNvSpPr>
          <p:nvPr>
            <p:ph idx="1"/>
          </p:nvPr>
        </p:nvSpPr>
        <p:spPr/>
        <p:txBody>
          <a:bodyPr/>
          <a:lstStyle/>
          <a:p>
            <a:r>
              <a:rPr lang="en-US" b="1" dirty="0" smtClean="0"/>
              <a:t>No one can take an instrument away from a holder in due course, even the true owner.</a:t>
            </a:r>
            <a:endParaRPr lang="en-US" b="1" dirty="0"/>
          </a:p>
        </p:txBody>
      </p:sp>
    </p:spTree>
    <p:extLst>
      <p:ext uri="{BB962C8B-B14F-4D97-AF65-F5344CB8AC3E}">
        <p14:creationId xmlns:p14="http://schemas.microsoft.com/office/powerpoint/2010/main" val="15362112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&amp; Cases</a:t>
            </a:r>
            <a:endParaRPr lang="en-US" dirty="0"/>
          </a:p>
        </p:txBody>
      </p:sp>
      <p:sp>
        <p:nvSpPr>
          <p:cNvPr id="3" name="Content Placeholder 2"/>
          <p:cNvSpPr>
            <a:spLocks noGrp="1"/>
          </p:cNvSpPr>
          <p:nvPr>
            <p:ph idx="1"/>
          </p:nvPr>
        </p:nvSpPr>
        <p:spPr>
          <a:xfrm>
            <a:off x="457200" y="1775191"/>
            <a:ext cx="8229600" cy="4854209"/>
          </a:xfrm>
        </p:spPr>
        <p:txBody>
          <a:bodyPr>
            <a:normAutofit/>
          </a:bodyPr>
          <a:lstStyle/>
          <a:p>
            <a:r>
              <a:rPr lang="en-US" b="1" dirty="0" smtClean="0"/>
              <a:t>Problem 115 – p. 382</a:t>
            </a:r>
            <a:br>
              <a:rPr lang="en-US" b="1" dirty="0" smtClean="0"/>
            </a:br>
            <a:endParaRPr lang="en-US" b="1" dirty="0" smtClean="0"/>
          </a:p>
          <a:p>
            <a:r>
              <a:rPr lang="en-US" b="1" i="1" dirty="0" smtClean="0"/>
              <a:t>FDIC v. Culver</a:t>
            </a:r>
            <a:r>
              <a:rPr lang="en-US" b="1" dirty="0" smtClean="0"/>
              <a:t> – p. 383</a:t>
            </a:r>
            <a:br>
              <a:rPr lang="en-US" b="1" dirty="0" smtClean="0"/>
            </a:br>
            <a:endParaRPr lang="en-US" b="1" dirty="0" smtClean="0"/>
          </a:p>
          <a:p>
            <a:r>
              <a:rPr lang="en-US" b="1" dirty="0" smtClean="0"/>
              <a:t>Problem 116 – p. 388</a:t>
            </a:r>
            <a:br>
              <a:rPr lang="en-US" b="1" dirty="0" smtClean="0"/>
            </a:br>
            <a:endParaRPr lang="en-US" b="1" dirty="0" smtClean="0"/>
          </a:p>
          <a:p>
            <a:r>
              <a:rPr lang="en-US" b="1" dirty="0" smtClean="0"/>
              <a:t>Problem 117 – p. 389</a:t>
            </a:r>
            <a:br>
              <a:rPr lang="en-US" b="1" dirty="0" smtClean="0"/>
            </a:br>
            <a:endParaRPr lang="en-US" b="1" dirty="0" smtClean="0"/>
          </a:p>
          <a:p>
            <a:r>
              <a:rPr lang="en-US" b="1" dirty="0" smtClean="0"/>
              <a:t>Problem 118 – p. 389</a:t>
            </a:r>
          </a:p>
          <a:p>
            <a:endParaRPr lang="en-US" b="1" i="1" dirty="0"/>
          </a:p>
        </p:txBody>
      </p:sp>
    </p:spTree>
    <p:extLst>
      <p:ext uri="{BB962C8B-B14F-4D97-AF65-F5344CB8AC3E}">
        <p14:creationId xmlns:p14="http://schemas.microsoft.com/office/powerpoint/2010/main" val="28083009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&amp; Cases </a:t>
            </a:r>
            <a:r>
              <a:rPr lang="en-US" sz="3200" dirty="0" smtClean="0"/>
              <a:t>(continued)</a:t>
            </a:r>
            <a:endParaRPr lang="en-US" sz="3200" dirty="0"/>
          </a:p>
        </p:txBody>
      </p:sp>
      <p:sp>
        <p:nvSpPr>
          <p:cNvPr id="3" name="Content Placeholder 2"/>
          <p:cNvSpPr>
            <a:spLocks noGrp="1"/>
          </p:cNvSpPr>
          <p:nvPr>
            <p:ph idx="1"/>
          </p:nvPr>
        </p:nvSpPr>
        <p:spPr>
          <a:xfrm>
            <a:off x="457200" y="1775191"/>
            <a:ext cx="8229600" cy="4854209"/>
          </a:xfrm>
        </p:spPr>
        <p:txBody>
          <a:bodyPr>
            <a:normAutofit/>
          </a:bodyPr>
          <a:lstStyle/>
          <a:p>
            <a:r>
              <a:rPr lang="en-US" b="1" i="1" dirty="0" smtClean="0"/>
              <a:t>Sea Air Support, Inc.</a:t>
            </a:r>
            <a:r>
              <a:rPr lang="en-US" b="1" dirty="0" smtClean="0"/>
              <a:t> – p. 390</a:t>
            </a:r>
            <a:br>
              <a:rPr lang="en-US" b="1" dirty="0" smtClean="0"/>
            </a:br>
            <a:endParaRPr lang="en-US" b="1" dirty="0" smtClean="0"/>
          </a:p>
        </p:txBody>
      </p:sp>
      <p:pic>
        <p:nvPicPr>
          <p:cNvPr id="3074" name="Picture 2" descr="http://images.quickblogcast.com/16926-16189/ormsbyo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743200"/>
            <a:ext cx="4972050" cy="373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9559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&amp; Cases </a:t>
            </a:r>
            <a:r>
              <a:rPr lang="en-US" sz="3200" dirty="0" smtClean="0"/>
              <a:t>(continued)</a:t>
            </a:r>
            <a:endParaRPr lang="en-US" sz="3200" dirty="0"/>
          </a:p>
        </p:txBody>
      </p:sp>
      <p:sp>
        <p:nvSpPr>
          <p:cNvPr id="3" name="Content Placeholder 2"/>
          <p:cNvSpPr>
            <a:spLocks noGrp="1"/>
          </p:cNvSpPr>
          <p:nvPr>
            <p:ph idx="1"/>
          </p:nvPr>
        </p:nvSpPr>
        <p:spPr>
          <a:xfrm>
            <a:off x="457200" y="1775191"/>
            <a:ext cx="8229600" cy="4854209"/>
          </a:xfrm>
        </p:spPr>
        <p:txBody>
          <a:bodyPr>
            <a:normAutofit/>
          </a:bodyPr>
          <a:lstStyle/>
          <a:p>
            <a:r>
              <a:rPr lang="en-US" b="1" i="1" dirty="0" err="1" smtClean="0"/>
              <a:t>Kedzie</a:t>
            </a:r>
            <a:r>
              <a:rPr lang="en-US" b="1" i="1" dirty="0" smtClean="0"/>
              <a:t> &amp; 103</a:t>
            </a:r>
            <a:r>
              <a:rPr lang="en-US" b="1" i="1" baseline="30000" dirty="0" smtClean="0"/>
              <a:t>rd</a:t>
            </a:r>
            <a:r>
              <a:rPr lang="en-US" b="1" i="1" dirty="0" smtClean="0"/>
              <a:t> Currency Exchange </a:t>
            </a:r>
            <a:r>
              <a:rPr lang="en-US" b="1" dirty="0" smtClean="0"/>
              <a:t> – p. 391</a:t>
            </a: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6999" y="2438400"/>
            <a:ext cx="3776663" cy="411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6441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&amp; Cases </a:t>
            </a:r>
            <a:r>
              <a:rPr lang="en-US" sz="3200" dirty="0" smtClean="0"/>
              <a:t>(continued)</a:t>
            </a:r>
            <a:endParaRPr lang="en-US" sz="3200" dirty="0"/>
          </a:p>
        </p:txBody>
      </p:sp>
      <p:sp>
        <p:nvSpPr>
          <p:cNvPr id="3" name="Content Placeholder 2"/>
          <p:cNvSpPr>
            <a:spLocks noGrp="1"/>
          </p:cNvSpPr>
          <p:nvPr>
            <p:ph idx="1"/>
          </p:nvPr>
        </p:nvSpPr>
        <p:spPr>
          <a:xfrm>
            <a:off x="457200" y="1775191"/>
            <a:ext cx="8229600" cy="4854209"/>
          </a:xfrm>
        </p:spPr>
        <p:txBody>
          <a:bodyPr>
            <a:normAutofit/>
          </a:bodyPr>
          <a:lstStyle/>
          <a:p>
            <a:r>
              <a:rPr lang="en-US" b="1" dirty="0" smtClean="0"/>
              <a:t> Problem 119 – p. 398</a:t>
            </a:r>
            <a:br>
              <a:rPr lang="en-US" b="1" dirty="0" smtClean="0"/>
            </a:br>
            <a:endParaRPr lang="en-US" b="1" dirty="0" smtClean="0"/>
          </a:p>
          <a:p>
            <a:r>
              <a:rPr lang="en-US" b="1" dirty="0" smtClean="0"/>
              <a:t>Problem 120 – p. 399</a:t>
            </a:r>
            <a:br>
              <a:rPr lang="en-US" b="1" dirty="0" smtClean="0"/>
            </a:br>
            <a:endParaRPr lang="en-US" b="1" dirty="0" smtClean="0"/>
          </a:p>
          <a:p>
            <a:r>
              <a:rPr lang="en-US" b="1" dirty="0" smtClean="0"/>
              <a:t>Problem 121 – p.400</a:t>
            </a:r>
          </a:p>
          <a:p>
            <a:endParaRPr lang="en-US" b="1" dirty="0"/>
          </a:p>
          <a:p>
            <a:r>
              <a:rPr lang="en-US" b="1" dirty="0" smtClean="0"/>
              <a:t>Problem 122 – p. 400</a:t>
            </a:r>
          </a:p>
        </p:txBody>
      </p:sp>
    </p:spTree>
    <p:extLst>
      <p:ext uri="{BB962C8B-B14F-4D97-AF65-F5344CB8AC3E}">
        <p14:creationId xmlns:p14="http://schemas.microsoft.com/office/powerpoint/2010/main" val="19868772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Burden of Proof -- Signatures</a:t>
            </a:r>
            <a:endParaRPr lang="en-US" dirty="0"/>
          </a:p>
        </p:txBody>
      </p:sp>
      <p:sp>
        <p:nvSpPr>
          <p:cNvPr id="3" name="Content Placeholder 2"/>
          <p:cNvSpPr>
            <a:spLocks noGrp="1"/>
          </p:cNvSpPr>
          <p:nvPr>
            <p:ph idx="1"/>
          </p:nvPr>
        </p:nvSpPr>
        <p:spPr>
          <a:xfrm>
            <a:off x="457200" y="1905000"/>
            <a:ext cx="8229600" cy="4724400"/>
          </a:xfrm>
        </p:spPr>
        <p:txBody>
          <a:bodyPr>
            <a:normAutofit/>
          </a:bodyPr>
          <a:lstStyle/>
          <a:p>
            <a:r>
              <a:rPr lang="en-US" b="1" dirty="0" smtClean="0"/>
              <a:t>Unless specifically denied in the pleadings, each signature is admitted.</a:t>
            </a:r>
            <a:br>
              <a:rPr lang="en-US" b="1" dirty="0" smtClean="0"/>
            </a:br>
            <a:endParaRPr lang="en-US" b="1" dirty="0" smtClean="0"/>
          </a:p>
          <a:p>
            <a:r>
              <a:rPr lang="en-US" b="1" dirty="0" smtClean="0"/>
              <a:t>If signature put in issue, person who wants it effective has burden of proof.</a:t>
            </a:r>
            <a:br>
              <a:rPr lang="en-US" b="1" dirty="0" smtClean="0"/>
            </a:br>
            <a:endParaRPr lang="en-US" b="1" dirty="0" smtClean="0"/>
          </a:p>
          <a:p>
            <a:r>
              <a:rPr lang="en-US" b="1" dirty="0" smtClean="0"/>
              <a:t>But, signature presumed good unless signer is dead or incompetent at the time of trial.</a:t>
            </a:r>
            <a:endParaRPr lang="en-US" b="1" dirty="0"/>
          </a:p>
        </p:txBody>
      </p:sp>
    </p:spTree>
    <p:extLst>
      <p:ext uri="{BB962C8B-B14F-4D97-AF65-F5344CB8AC3E}">
        <p14:creationId xmlns:p14="http://schemas.microsoft.com/office/powerpoint/2010/main" val="33952566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Burden of Proof -- Signatures</a:t>
            </a:r>
            <a:endParaRPr lang="en-US" dirty="0"/>
          </a:p>
        </p:txBody>
      </p:sp>
      <p:sp>
        <p:nvSpPr>
          <p:cNvPr id="3" name="Content Placeholder 2"/>
          <p:cNvSpPr>
            <a:spLocks noGrp="1"/>
          </p:cNvSpPr>
          <p:nvPr>
            <p:ph idx="1"/>
          </p:nvPr>
        </p:nvSpPr>
        <p:spPr>
          <a:xfrm>
            <a:off x="457200" y="1905000"/>
            <a:ext cx="8229600" cy="4724400"/>
          </a:xfrm>
        </p:spPr>
        <p:txBody>
          <a:bodyPr>
            <a:normAutofit/>
          </a:bodyPr>
          <a:lstStyle/>
          <a:p>
            <a:r>
              <a:rPr lang="en-US" b="1" i="1" dirty="0" smtClean="0"/>
              <a:t>Virginia National Bank – </a:t>
            </a:r>
            <a:r>
              <a:rPr lang="en-US" b="1" dirty="0" smtClean="0"/>
              <a:t>p.401</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endParaRPr lang="en-US" b="1" dirty="0" smtClean="0"/>
          </a:p>
          <a:p>
            <a:r>
              <a:rPr lang="en-US" b="1" dirty="0" smtClean="0"/>
              <a:t>Question – p.403</a:t>
            </a:r>
          </a:p>
        </p:txBody>
      </p:sp>
      <p:pic>
        <p:nvPicPr>
          <p:cNvPr id="1026" name="Picture 2" descr="http://www.seeklogo.com/images/V/Virginia_National_Bank-logo-F46A055F91-seeklogo.co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971800"/>
            <a:ext cx="28956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697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a:xfrm>
            <a:off x="457200" y="1775191"/>
            <a:ext cx="8229600" cy="4854209"/>
          </a:xfrm>
        </p:spPr>
        <p:txBody>
          <a:bodyPr>
            <a:normAutofit fontScale="92500" lnSpcReduction="10000"/>
          </a:bodyPr>
          <a:lstStyle/>
          <a:p>
            <a:r>
              <a:rPr lang="en-US" b="1" dirty="0" smtClean="0"/>
              <a:t>4.  Holder paid value (not a gift).</a:t>
            </a:r>
          </a:p>
          <a:p>
            <a:endParaRPr lang="en-US" b="1" dirty="0"/>
          </a:p>
          <a:p>
            <a:pPr lvl="1"/>
            <a:r>
              <a:rPr lang="en-US" b="1" dirty="0" smtClean="0"/>
              <a:t>Completed performance or irrevocable commitment; not </a:t>
            </a:r>
            <a:r>
              <a:rPr lang="en-US" b="1" dirty="0" err="1" smtClean="0"/>
              <a:t>executory</a:t>
            </a:r>
            <a:r>
              <a:rPr lang="en-US" b="1" dirty="0" smtClean="0"/>
              <a:t> contract.</a:t>
            </a:r>
            <a:br>
              <a:rPr lang="en-US" b="1" dirty="0" smtClean="0"/>
            </a:br>
            <a:endParaRPr lang="en-US" b="1" dirty="0" smtClean="0"/>
          </a:p>
          <a:p>
            <a:pPr lvl="1"/>
            <a:r>
              <a:rPr lang="en-US" b="1" dirty="0" smtClean="0"/>
              <a:t>Value may be different from face value.</a:t>
            </a:r>
            <a:br>
              <a:rPr lang="en-US" b="1" dirty="0" smtClean="0"/>
            </a:br>
            <a:endParaRPr lang="en-US" b="1" dirty="0" smtClean="0"/>
          </a:p>
          <a:p>
            <a:pPr lvl="1"/>
            <a:r>
              <a:rPr lang="en-US" b="1" dirty="0" smtClean="0"/>
              <a:t>Paying antecedent debt is value (even though doing so is not contract consideration)</a:t>
            </a:r>
            <a:br>
              <a:rPr lang="en-US" b="1" dirty="0" smtClean="0"/>
            </a:br>
            <a:endParaRPr lang="en-US" b="1" dirty="0" smtClean="0"/>
          </a:p>
          <a:p>
            <a:pPr lvl="1"/>
            <a:r>
              <a:rPr lang="en-US" b="1" dirty="0" smtClean="0"/>
              <a:t>Problems 102-103 (pages 343-344)</a:t>
            </a:r>
          </a:p>
        </p:txBody>
      </p:sp>
    </p:spTree>
    <p:extLst>
      <p:ext uri="{BB962C8B-B14F-4D97-AF65-F5344CB8AC3E}">
        <p14:creationId xmlns:p14="http://schemas.microsoft.com/office/powerpoint/2010/main" val="36069856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Burden of Proof – HDC Status</a:t>
            </a:r>
            <a:endParaRPr lang="en-US" dirty="0"/>
          </a:p>
        </p:txBody>
      </p:sp>
      <p:sp>
        <p:nvSpPr>
          <p:cNvPr id="3" name="Content Placeholder 2"/>
          <p:cNvSpPr>
            <a:spLocks noGrp="1"/>
          </p:cNvSpPr>
          <p:nvPr>
            <p:ph idx="1"/>
          </p:nvPr>
        </p:nvSpPr>
        <p:spPr/>
        <p:txBody>
          <a:bodyPr/>
          <a:lstStyle/>
          <a:p>
            <a:r>
              <a:rPr lang="en-US" dirty="0">
                <a:latin typeface="Arial"/>
                <a:ea typeface="Times New Roman"/>
                <a:cs typeface="Times New Roman"/>
              </a:rPr>
              <a:t>B</a:t>
            </a:r>
            <a:r>
              <a:rPr lang="en-US" dirty="0" smtClean="0">
                <a:latin typeface="Arial"/>
                <a:ea typeface="Times New Roman"/>
                <a:cs typeface="Times New Roman"/>
              </a:rPr>
              <a:t>urden of proof is on person claiming HDC status.</a:t>
            </a:r>
            <a:endParaRPr lang="en-US" dirty="0"/>
          </a:p>
        </p:txBody>
      </p:sp>
    </p:spTree>
    <p:extLst>
      <p:ext uri="{BB962C8B-B14F-4D97-AF65-F5344CB8AC3E}">
        <p14:creationId xmlns:p14="http://schemas.microsoft.com/office/powerpoint/2010/main" val="26055384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denial of HDC status</a:t>
            </a:r>
            <a:endParaRPr lang="en-US" dirty="0"/>
          </a:p>
        </p:txBody>
      </p:sp>
      <p:sp>
        <p:nvSpPr>
          <p:cNvPr id="3" name="Content Placeholder 2"/>
          <p:cNvSpPr>
            <a:spLocks noGrp="1"/>
          </p:cNvSpPr>
          <p:nvPr>
            <p:ph idx="1"/>
          </p:nvPr>
        </p:nvSpPr>
        <p:spPr/>
        <p:txBody>
          <a:bodyPr/>
          <a:lstStyle/>
          <a:p>
            <a:pPr marL="118872" indent="0">
              <a:buNone/>
            </a:pPr>
            <a:endParaRPr lang="en-US" b="1" dirty="0" smtClean="0"/>
          </a:p>
        </p:txBody>
      </p:sp>
    </p:spTree>
    <p:extLst>
      <p:ext uri="{BB962C8B-B14F-4D97-AF65-F5344CB8AC3E}">
        <p14:creationId xmlns:p14="http://schemas.microsoft.com/office/powerpoint/2010/main" val="7674535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denial of HDC status</a:t>
            </a:r>
            <a:endParaRPr lang="en-US" dirty="0"/>
          </a:p>
        </p:txBody>
      </p:sp>
      <p:sp>
        <p:nvSpPr>
          <p:cNvPr id="3" name="Content Placeholder 2"/>
          <p:cNvSpPr>
            <a:spLocks noGrp="1"/>
          </p:cNvSpPr>
          <p:nvPr>
            <p:ph idx="1"/>
          </p:nvPr>
        </p:nvSpPr>
        <p:spPr/>
        <p:txBody>
          <a:bodyPr>
            <a:normAutofit lnSpcReduction="10000"/>
          </a:bodyPr>
          <a:lstStyle/>
          <a:p>
            <a:r>
              <a:rPr lang="en-US" b="1" dirty="0" smtClean="0"/>
              <a:t>1.  Acquired by legal process or by purchase in an execution, bankruptcy, or creditor’s sale</a:t>
            </a:r>
            <a:r>
              <a:rPr lang="en-US" b="1" dirty="0" smtClean="0"/>
              <a:t>.</a:t>
            </a:r>
            <a:endParaRPr lang="en-US" b="1" dirty="0"/>
          </a:p>
          <a:p>
            <a:endParaRPr lang="en-US" b="1" dirty="0" smtClean="0"/>
          </a:p>
          <a:p>
            <a:pPr lvl="1"/>
            <a:r>
              <a:rPr lang="en-US" b="1" dirty="0" smtClean="0"/>
              <a:t>Federal courts granted federal agencies HDC status when they take over failed banks.</a:t>
            </a:r>
          </a:p>
          <a:p>
            <a:pPr lvl="1"/>
            <a:endParaRPr lang="en-US" b="1" dirty="0"/>
          </a:p>
          <a:p>
            <a:pPr lvl="1"/>
            <a:r>
              <a:rPr lang="en-US" b="1" dirty="0" smtClean="0"/>
              <a:t>But, only if instrument negotiable; federal law does not give HDC status if instrument nonnegotiable.</a:t>
            </a:r>
            <a:endParaRPr lang="en-US" b="1" dirty="0" smtClean="0"/>
          </a:p>
        </p:txBody>
      </p:sp>
    </p:spTree>
    <p:extLst>
      <p:ext uri="{BB962C8B-B14F-4D97-AF65-F5344CB8AC3E}">
        <p14:creationId xmlns:p14="http://schemas.microsoft.com/office/powerpoint/2010/main" val="20969863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denial of HDC status</a:t>
            </a:r>
            <a:endParaRPr lang="en-US" dirty="0"/>
          </a:p>
        </p:txBody>
      </p:sp>
      <p:sp>
        <p:nvSpPr>
          <p:cNvPr id="3" name="Content Placeholder 2"/>
          <p:cNvSpPr>
            <a:spLocks noGrp="1"/>
          </p:cNvSpPr>
          <p:nvPr>
            <p:ph idx="1"/>
          </p:nvPr>
        </p:nvSpPr>
        <p:spPr/>
        <p:txBody>
          <a:bodyPr/>
          <a:lstStyle/>
          <a:p>
            <a:r>
              <a:rPr lang="en-US" b="1" dirty="0" smtClean="0"/>
              <a:t>2.  Purchase as part of a bulk transaction not in the transferor’s ordinary course of business.</a:t>
            </a:r>
          </a:p>
        </p:txBody>
      </p:sp>
    </p:spTree>
    <p:extLst>
      <p:ext uri="{BB962C8B-B14F-4D97-AF65-F5344CB8AC3E}">
        <p14:creationId xmlns:p14="http://schemas.microsoft.com/office/powerpoint/2010/main" val="22577739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denial of HDC status</a:t>
            </a:r>
            <a:endParaRPr lang="en-US" dirty="0"/>
          </a:p>
        </p:txBody>
      </p:sp>
      <p:sp>
        <p:nvSpPr>
          <p:cNvPr id="3" name="Content Placeholder 2"/>
          <p:cNvSpPr>
            <a:spLocks noGrp="1"/>
          </p:cNvSpPr>
          <p:nvPr>
            <p:ph idx="1"/>
          </p:nvPr>
        </p:nvSpPr>
        <p:spPr/>
        <p:txBody>
          <a:bodyPr/>
          <a:lstStyle/>
          <a:p>
            <a:r>
              <a:rPr lang="en-US" b="1" dirty="0" smtClean="0"/>
              <a:t>3.  Successor in interest to an estate or other organization.</a:t>
            </a:r>
          </a:p>
        </p:txBody>
      </p:sp>
    </p:spTree>
    <p:extLst>
      <p:ext uri="{BB962C8B-B14F-4D97-AF65-F5344CB8AC3E}">
        <p14:creationId xmlns:p14="http://schemas.microsoft.com/office/powerpoint/2010/main" val="26271770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 </a:t>
            </a:r>
            <a:r>
              <a:rPr lang="en-US" dirty="0" err="1" smtClean="0"/>
              <a:t>Tertii</a:t>
            </a:r>
            <a:endParaRPr lang="en-US" dirty="0"/>
          </a:p>
        </p:txBody>
      </p:sp>
      <p:sp>
        <p:nvSpPr>
          <p:cNvPr id="3" name="Content Placeholder 2"/>
          <p:cNvSpPr>
            <a:spLocks noGrp="1"/>
          </p:cNvSpPr>
          <p:nvPr>
            <p:ph idx="1"/>
          </p:nvPr>
        </p:nvSpPr>
        <p:spPr/>
        <p:txBody>
          <a:bodyPr/>
          <a:lstStyle/>
          <a:p>
            <a:r>
              <a:rPr lang="en-US" b="1" dirty="0" smtClean="0"/>
              <a:t>General Rule – An obligor cannot raise the defenses of other parties in an attempt to avoid paying the holder.</a:t>
            </a:r>
          </a:p>
          <a:p>
            <a:endParaRPr lang="en-US" b="1" dirty="0"/>
          </a:p>
          <a:p>
            <a:r>
              <a:rPr lang="en-US" b="1" dirty="0" smtClean="0"/>
              <a:t>Exception – Against a non-HDC, the obligor may raise the defense that the instrument is lost or stolen (holder is not </a:t>
            </a:r>
            <a:r>
              <a:rPr lang="en-US" b="1" smtClean="0"/>
              <a:t>true owner).</a:t>
            </a:r>
            <a:endParaRPr lang="en-US" b="1" dirty="0" smtClean="0"/>
          </a:p>
          <a:p>
            <a:endParaRPr lang="en-US" b="1" dirty="0"/>
          </a:p>
          <a:p>
            <a:r>
              <a:rPr lang="en-US" b="1" dirty="0" smtClean="0"/>
              <a:t>Problem 123 – p. 410</a:t>
            </a:r>
            <a:endParaRPr lang="en-US" b="1" dirty="0"/>
          </a:p>
        </p:txBody>
      </p:sp>
    </p:spTree>
    <p:extLst>
      <p:ext uri="{BB962C8B-B14F-4D97-AF65-F5344CB8AC3E}">
        <p14:creationId xmlns:p14="http://schemas.microsoft.com/office/powerpoint/2010/main" val="954624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a:xfrm>
            <a:off x="457200" y="1775191"/>
            <a:ext cx="8229600" cy="4854209"/>
          </a:xfrm>
        </p:spPr>
        <p:txBody>
          <a:bodyPr>
            <a:normAutofit fontScale="92500" lnSpcReduction="10000"/>
          </a:bodyPr>
          <a:lstStyle/>
          <a:p>
            <a:r>
              <a:rPr lang="en-US" b="1" dirty="0" smtClean="0"/>
              <a:t>4.  Holder paid value (not a gift).</a:t>
            </a:r>
          </a:p>
          <a:p>
            <a:endParaRPr lang="en-US" b="1" dirty="0"/>
          </a:p>
          <a:p>
            <a:pPr lvl="1"/>
            <a:r>
              <a:rPr lang="en-US" b="1" dirty="0" smtClean="0"/>
              <a:t>In a bank context, bank gives value when it has a security interest in the item such as allowing the depositor to withdraw the money.</a:t>
            </a:r>
            <a:br>
              <a:rPr lang="en-US" b="1" dirty="0" smtClean="0"/>
            </a:br>
            <a:endParaRPr lang="en-US" b="1" dirty="0" smtClean="0"/>
          </a:p>
          <a:p>
            <a:pPr lvl="1"/>
            <a:r>
              <a:rPr lang="en-US" b="1" dirty="0" smtClean="0"/>
              <a:t>Problem 104 – p. 343</a:t>
            </a:r>
            <a:br>
              <a:rPr lang="en-US" b="1" dirty="0" smtClean="0"/>
            </a:br>
            <a:endParaRPr lang="en-US" b="1" dirty="0" smtClean="0"/>
          </a:p>
          <a:p>
            <a:pPr lvl="1"/>
            <a:r>
              <a:rPr lang="en-US" b="1" i="1" dirty="0" smtClean="0"/>
              <a:t>Falls Church Bank</a:t>
            </a:r>
            <a:r>
              <a:rPr lang="en-US" b="1" dirty="0" smtClean="0"/>
              <a:t> – p. 344</a:t>
            </a:r>
            <a:br>
              <a:rPr lang="en-US" b="1" dirty="0" smtClean="0"/>
            </a:br>
            <a:endParaRPr lang="en-US" b="1" dirty="0" smtClean="0"/>
          </a:p>
          <a:p>
            <a:pPr lvl="1"/>
            <a:r>
              <a:rPr lang="en-US" b="1" dirty="0" smtClean="0"/>
              <a:t>Problem 105 – p. 345</a:t>
            </a:r>
            <a:br>
              <a:rPr lang="en-US" b="1" dirty="0" smtClean="0"/>
            </a:br>
            <a:endParaRPr lang="en-US" b="1" dirty="0" smtClean="0"/>
          </a:p>
          <a:p>
            <a:pPr lvl="1"/>
            <a:endParaRPr lang="en-US" b="1" i="1" dirty="0" smtClean="0"/>
          </a:p>
        </p:txBody>
      </p:sp>
    </p:spTree>
    <p:extLst>
      <p:ext uri="{BB962C8B-B14F-4D97-AF65-F5344CB8AC3E}">
        <p14:creationId xmlns:p14="http://schemas.microsoft.com/office/powerpoint/2010/main" val="4083980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HDC Elements Already Covered:</a:t>
            </a:r>
            <a:endParaRPr lang="en-US" dirty="0"/>
          </a:p>
        </p:txBody>
      </p:sp>
      <p:sp>
        <p:nvSpPr>
          <p:cNvPr id="3" name="Content Placeholder 2"/>
          <p:cNvSpPr>
            <a:spLocks noGrp="1"/>
          </p:cNvSpPr>
          <p:nvPr>
            <p:ph idx="1"/>
          </p:nvPr>
        </p:nvSpPr>
        <p:spPr/>
        <p:txBody>
          <a:bodyPr/>
          <a:lstStyle/>
          <a:p>
            <a:pPr marL="633222" indent="-514350">
              <a:buFont typeface="+mj-lt"/>
              <a:buAutoNum type="arabicPeriod"/>
            </a:pPr>
            <a:r>
              <a:rPr lang="en-US" b="1" dirty="0" smtClean="0"/>
              <a:t>Negotiable Instrument</a:t>
            </a:r>
            <a:br>
              <a:rPr lang="en-US" b="1" dirty="0" smtClean="0"/>
            </a:br>
            <a:endParaRPr lang="en-US" b="1" dirty="0" smtClean="0"/>
          </a:p>
          <a:p>
            <a:pPr marL="633222" indent="-514350">
              <a:buFont typeface="+mj-lt"/>
              <a:buAutoNum type="arabicPeriod"/>
            </a:pPr>
            <a:r>
              <a:rPr lang="en-US" b="1" dirty="0" smtClean="0"/>
              <a:t>Properly negotiated into possession of a holder</a:t>
            </a:r>
            <a:br>
              <a:rPr lang="en-US" b="1" dirty="0" smtClean="0"/>
            </a:br>
            <a:endParaRPr lang="en-US" b="1" dirty="0" smtClean="0"/>
          </a:p>
          <a:p>
            <a:pPr marL="633222" indent="-514350">
              <a:buFont typeface="+mj-lt"/>
              <a:buAutoNum type="arabicPeriod"/>
            </a:pPr>
            <a:r>
              <a:rPr lang="en-US" b="1" dirty="0" smtClean="0"/>
              <a:t>Authenticity of instrument not apparently questioned</a:t>
            </a:r>
            <a:br>
              <a:rPr lang="en-US" b="1" dirty="0" smtClean="0"/>
            </a:br>
            <a:endParaRPr lang="en-US" b="1" dirty="0" smtClean="0"/>
          </a:p>
          <a:p>
            <a:pPr marL="633222" indent="-514350">
              <a:buFont typeface="+mj-lt"/>
              <a:buAutoNum type="arabicPeriod"/>
            </a:pPr>
            <a:r>
              <a:rPr lang="en-US" b="1" dirty="0" smtClean="0"/>
              <a:t>Holder paid value</a:t>
            </a:r>
            <a:endParaRPr lang="en-US" b="1" dirty="0"/>
          </a:p>
        </p:txBody>
      </p:sp>
    </p:spTree>
    <p:extLst>
      <p:ext uri="{BB962C8B-B14F-4D97-AF65-F5344CB8AC3E}">
        <p14:creationId xmlns:p14="http://schemas.microsoft.com/office/powerpoint/2010/main" val="3703952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Holders in Due Course</a:t>
            </a:r>
            <a:endParaRPr lang="en-US" dirty="0"/>
          </a:p>
        </p:txBody>
      </p:sp>
      <p:sp>
        <p:nvSpPr>
          <p:cNvPr id="5" name="Content Placeholder 4"/>
          <p:cNvSpPr>
            <a:spLocks noGrp="1"/>
          </p:cNvSpPr>
          <p:nvPr>
            <p:ph idx="1"/>
          </p:nvPr>
        </p:nvSpPr>
        <p:spPr/>
        <p:txBody>
          <a:bodyPr/>
          <a:lstStyle/>
          <a:p>
            <a:r>
              <a:rPr lang="en-US" b="1" dirty="0" smtClean="0"/>
              <a:t>5.  Holder in good faith:</a:t>
            </a:r>
          </a:p>
        </p:txBody>
      </p:sp>
    </p:spTree>
    <p:extLst>
      <p:ext uri="{BB962C8B-B14F-4D97-AF65-F5344CB8AC3E}">
        <p14:creationId xmlns:p14="http://schemas.microsoft.com/office/powerpoint/2010/main" val="1180288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TotalTime>
  <Words>1464</Words>
  <Application>Microsoft Office PowerPoint</Application>
  <PresentationFormat>On-screen Show (4:3)</PresentationFormat>
  <Paragraphs>287</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Module</vt:lpstr>
      <vt:lpstr>Holders in Due Course</vt:lpstr>
      <vt:lpstr>Holders in Due Course</vt:lpstr>
      <vt:lpstr>Holders in Due Course</vt:lpstr>
      <vt:lpstr>Holders in Due Course</vt:lpstr>
      <vt:lpstr>Holders in Due Course</vt:lpstr>
      <vt:lpstr>Holders in Due Course</vt:lpstr>
      <vt:lpstr>Holders in Due Course</vt:lpstr>
      <vt:lpstr>Review of HDC Elements Already Covered:</vt:lpstr>
      <vt:lpstr>Holders in Due Course</vt:lpstr>
      <vt:lpstr>Holders in Due Course</vt:lpstr>
      <vt:lpstr>Holders in Due Course</vt:lpstr>
      <vt:lpstr>Holders in Due Course</vt:lpstr>
      <vt:lpstr>Holders in Due Course</vt:lpstr>
      <vt:lpstr>Holders in Due Course</vt:lpstr>
      <vt:lpstr>Holders in Due Course</vt:lpstr>
      <vt:lpstr>Holders in Due Course</vt:lpstr>
      <vt:lpstr>Holders in Due Course</vt:lpstr>
      <vt:lpstr>Holders in Due Course</vt:lpstr>
      <vt:lpstr>Holders in Due Course</vt:lpstr>
      <vt:lpstr>Holders in Due Course</vt:lpstr>
      <vt:lpstr>Holders in Due Course</vt:lpstr>
      <vt:lpstr>Holders in Due Course</vt:lpstr>
      <vt:lpstr>Holders in Due Course</vt:lpstr>
      <vt:lpstr>Holders in Due Course</vt:lpstr>
      <vt:lpstr>Holders in Due Course</vt:lpstr>
      <vt:lpstr>Holders in Due Course</vt:lpstr>
      <vt:lpstr>Holders in Due Course</vt:lpstr>
      <vt:lpstr>Holders in Due Course</vt:lpstr>
      <vt:lpstr>Holders in Due Course</vt:lpstr>
      <vt:lpstr>Holders in Due Course</vt:lpstr>
      <vt:lpstr>Holders in Due Course</vt:lpstr>
      <vt:lpstr>Holders in Due Course</vt:lpstr>
      <vt:lpstr>Holders in Due Course</vt:lpstr>
      <vt:lpstr>Holders in Due Course</vt:lpstr>
      <vt:lpstr>Shelter Rule -- § 3-203(b)</vt:lpstr>
      <vt:lpstr>Shelter Rule -- § 3-203(b)</vt:lpstr>
      <vt:lpstr>Shelter Rule -- § 3-203(b)</vt:lpstr>
      <vt:lpstr>Shelter Rule -- § 3-203(b)</vt:lpstr>
      <vt:lpstr>Shelter Rule -- § 3-203(b)</vt:lpstr>
      <vt:lpstr>Defenses of maker/drawer that can defeat holder in due course</vt:lpstr>
      <vt:lpstr>Defenses of maker/drawer that can defeat holder in due course</vt:lpstr>
      <vt:lpstr>Defenses of maker/drawer that can defeat holder in due course</vt:lpstr>
      <vt:lpstr>Defenses of maker/drawer that can defeat holder in due course</vt:lpstr>
      <vt:lpstr>Defenses of maker/drawer that can defeat holder in due course</vt:lpstr>
      <vt:lpstr>Defenses of maker/drawer that can defeat holder in due course</vt:lpstr>
      <vt:lpstr>Defenses of maker/drawer that can defeat holder in due course</vt:lpstr>
      <vt:lpstr>Defenses of maker/drawer that can defeat holder in due course</vt:lpstr>
      <vt:lpstr>Defenses of maker/drawer that can defeat holder in due course</vt:lpstr>
      <vt:lpstr>Defenses of maker/drawer that can defeat holder in due course</vt:lpstr>
      <vt:lpstr>Defenses of maker/drawer that can defeat holder in due course</vt:lpstr>
      <vt:lpstr>Defenses of maker/drawer that can defeat holder in due course</vt:lpstr>
      <vt:lpstr>Holder in due course safe from all other defenses</vt:lpstr>
      <vt:lpstr>Holder in due course safe from all claims</vt:lpstr>
      <vt:lpstr>Problems &amp; Cases</vt:lpstr>
      <vt:lpstr>Problems &amp; Cases (continued)</vt:lpstr>
      <vt:lpstr>Problems &amp; Cases (continued)</vt:lpstr>
      <vt:lpstr>Problems &amp; Cases (continued)</vt:lpstr>
      <vt:lpstr>Burden of Proof -- Signatures</vt:lpstr>
      <vt:lpstr>Burden of Proof -- Signatures</vt:lpstr>
      <vt:lpstr>Burden of Proof – HDC Status</vt:lpstr>
      <vt:lpstr>Statutory denial of HDC status</vt:lpstr>
      <vt:lpstr>Statutory denial of HDC status</vt:lpstr>
      <vt:lpstr>Statutory denial of HDC status</vt:lpstr>
      <vt:lpstr>Statutory denial of HDC status</vt:lpstr>
      <vt:lpstr>Jus Tertii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Holders in Due Course</dc:title>
  <dc:creator>Gerry W. Beyer</dc:creator>
  <cp:lastModifiedBy>Gerry W. Beyer</cp:lastModifiedBy>
  <cp:revision>36</cp:revision>
  <dcterms:created xsi:type="dcterms:W3CDTF">2011-08-25T12:45:38Z</dcterms:created>
  <dcterms:modified xsi:type="dcterms:W3CDTF">2011-09-11T16:03:55Z</dcterms:modified>
</cp:coreProperties>
</file>