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627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3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64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898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018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308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98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97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111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8/24/2011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0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764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Negotiation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04035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Indorsement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smtClean="0"/>
              <a:t>Signature </a:t>
            </a:r>
            <a:r>
              <a:rPr lang="en-US" b="1" dirty="0" smtClean="0"/>
              <a:t>by payee which names new person entitled to the money.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Creates </a:t>
            </a:r>
            <a:r>
              <a:rPr lang="en-US" b="1" i="1" dirty="0" smtClean="0"/>
              <a:t>order paper </a:t>
            </a:r>
            <a:r>
              <a:rPr lang="en-US" b="1" dirty="0" smtClean="0"/>
              <a:t>so later negotiations need indorsement of new person.</a:t>
            </a:r>
            <a:endParaRPr lang="en-US" b="1" dirty="0"/>
          </a:p>
        </p:txBody>
      </p:sp>
      <p:pic>
        <p:nvPicPr>
          <p:cNvPr id="79874" name="Picture 2" descr="http://etc.usf.edu/clipart/48200/48236/48236_checkind_mt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1793" y="2882465"/>
            <a:ext cx="2667000" cy="1760220"/>
          </a:xfrm>
          <a:prstGeom prst="rect">
            <a:avLst/>
          </a:prstGeom>
          <a:noFill/>
        </p:spPr>
      </p:pic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3" cstate="print">
            <a:biLevel thresh="50000"/>
          </a:blip>
          <a:srcRect/>
          <a:stretch>
            <a:fillRect/>
          </a:stretch>
        </p:blipFill>
        <p:spPr bwMode="auto">
          <a:xfrm>
            <a:off x="4343400" y="3066368"/>
            <a:ext cx="390144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8471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Restrictive Indorsement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 smtClean="0"/>
              <a:t>Signature </a:t>
            </a:r>
            <a:r>
              <a:rPr lang="en-US" b="1" dirty="0" smtClean="0"/>
              <a:t>by payee indicating “for deposit” or “for collection” only.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If bank does not comply, bank is liable for conversion.</a:t>
            </a:r>
            <a:endParaRPr lang="en-US" b="1" dirty="0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2209800" y="3124200"/>
            <a:ext cx="404254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78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Intent of issuer determines payee identification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“Pay to the order of George Bush.”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First U.S. President named George Bush?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Second U.S. President named George Bush?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Some other person with the name of George Bush?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7980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indorsements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“Pay to the order of William Bell and Walter Bishop.”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Both must indorse to negotiate.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149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indorsements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“Pay to the order of William Bell or Walter Bishop.”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Only one must indorse to negotiate.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38665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Required indorsements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“Pay to the order of William Bell and/or Walter Bishop.”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Only one must indorse to negotiate.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845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Missing indorsement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transferred for value, transferee has specifically enforceable right to transferor’s indorsement.</a:t>
            </a:r>
          </a:p>
        </p:txBody>
      </p:sp>
    </p:spTree>
    <p:extLst>
      <p:ext uri="{BB962C8B-B14F-4D97-AF65-F5344CB8AC3E}">
        <p14:creationId xmlns:p14="http://schemas.microsoft.com/office/powerpoint/2010/main" val="13230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Missing indorsement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transferred for value, transferee has specifically enforceable right to transferor’s indorsement.</a:t>
            </a:r>
          </a:p>
          <a:p>
            <a:endParaRPr lang="en-US" b="1" dirty="0" smtClean="0"/>
          </a:p>
          <a:p>
            <a:r>
              <a:rPr lang="en-US" b="1" dirty="0" smtClean="0"/>
              <a:t>If check deposited in your account, bank becomes holder even without your indorsement.</a:t>
            </a:r>
          </a:p>
        </p:txBody>
      </p:sp>
    </p:spTree>
    <p:extLst>
      <p:ext uri="{BB962C8B-B14F-4D97-AF65-F5344CB8AC3E}">
        <p14:creationId xmlns:p14="http://schemas.microsoft.com/office/powerpoint/2010/main" val="56148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Misspelled Payee’s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“Pay to the order of Jerry W. Beyer.”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Indorse in incorrect name (“Jerry W. Beyer”), or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Indorse in correct name (“Gerry W. Beyer”), but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Person giving value may require both indorsements.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51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Payee lacking 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payee without legal capacity (e.g., minor or incompetent) may indorse.</a:t>
            </a:r>
          </a:p>
          <a:p>
            <a:endParaRPr lang="en-US" b="1" dirty="0" smtClean="0"/>
          </a:p>
          <a:p>
            <a:endParaRPr lang="en-US" b="1" dirty="0"/>
          </a:p>
        </p:txBody>
      </p:sp>
      <p:pic>
        <p:nvPicPr>
          <p:cNvPr id="1026" name="Picture 2" descr="http://t3.gstatic.com/images?q=tbn:ANd9GcT2dSwfPAmv6Q8RW04_LxmyPGBSAnYdQ4l7rvPP0d9blo1XTBY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323228"/>
            <a:ext cx="2684332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3.gstatic.com/images?q=tbn:ANd9GcSUci3iZpRCAR-g9lUhai5fuBt6yNI0DJUHkkgC-cHixLUvnSK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365309"/>
            <a:ext cx="1876425" cy="243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3.gstatic.com/images?q=tbn:ANd9GcTtdjhJbOozIZnqcnzCLTY0yS-KSl_XD4WLVMBpCS47Ae6N7R7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54" y="3804240"/>
            <a:ext cx="2371725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51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Negotiation</a:t>
            </a:r>
            <a:endParaRPr lang="en-US" dirty="0"/>
          </a:p>
        </p:txBody>
      </p:sp>
      <p:pic>
        <p:nvPicPr>
          <p:cNvPr id="4" name="Content Placeholder 3" descr="Negoti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2209800"/>
            <a:ext cx="7863362" cy="3429000"/>
          </a:xfrm>
        </p:spPr>
      </p:pic>
    </p:spTree>
    <p:extLst>
      <p:ext uri="{BB962C8B-B14F-4D97-AF65-F5344CB8AC3E}">
        <p14:creationId xmlns:p14="http://schemas.microsoft.com/office/powerpoint/2010/main" val="309286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94-101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0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Payee transfers instrument (rather than just keeping it and getting money from obligor):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Payment to creditor (goods, services, land, loan repayment, etc.)</a:t>
            </a:r>
          </a:p>
          <a:p>
            <a:pPr lvl="1"/>
            <a:r>
              <a:rPr lang="en-US" b="1" dirty="0" smtClean="0"/>
              <a:t>Gift to a donee</a:t>
            </a:r>
          </a:p>
          <a:p>
            <a:pPr lvl="1"/>
            <a:r>
              <a:rPr lang="en-US" b="1" dirty="0" smtClean="0"/>
              <a:t>Deposit in payee’s bank account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0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</a:t>
            </a:r>
            <a:r>
              <a:rPr lang="en-US" dirty="0" smtClean="0"/>
              <a:t>Holder 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Possession of the instrument</a:t>
            </a: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667000"/>
            <a:ext cx="4210050" cy="3795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2466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</a:t>
            </a:r>
            <a:r>
              <a:rPr lang="en-US" dirty="0" smtClean="0"/>
              <a:t>Holder 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Good Title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Depends on words of negotiability found on the instrument.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211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</a:t>
            </a:r>
            <a:r>
              <a:rPr lang="en-US" dirty="0" smtClean="0"/>
              <a:t>Holder 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Good Title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Bearer words = possession alone is good title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895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</a:t>
            </a:r>
            <a:r>
              <a:rPr lang="en-US" dirty="0" smtClean="0"/>
              <a:t>Holder 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Good Title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Order words = properly indorsed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52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Indorsements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/>
              <a:t>Generally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Signature by payee (or later holder</a:t>
            </a:r>
            <a:r>
              <a:rPr lang="en-US" b="1" dirty="0" smtClean="0"/>
              <a:t>)</a:t>
            </a:r>
          </a:p>
          <a:p>
            <a:pPr lvl="1"/>
            <a:r>
              <a:rPr lang="en-US" b="1" dirty="0" smtClean="0"/>
              <a:t>Normally </a:t>
            </a:r>
            <a:r>
              <a:rPr lang="en-US" b="1" dirty="0" smtClean="0"/>
              <a:t>on the </a:t>
            </a:r>
            <a:r>
              <a:rPr lang="en-US" b="1" dirty="0" smtClean="0"/>
              <a:t>back</a:t>
            </a:r>
          </a:p>
          <a:p>
            <a:pPr lvl="1"/>
            <a:r>
              <a:rPr lang="en-US" b="1" dirty="0" smtClean="0"/>
              <a:t>Can be on </a:t>
            </a:r>
            <a:r>
              <a:rPr lang="en-US" b="1" dirty="0" err="1" smtClean="0"/>
              <a:t>allonge</a:t>
            </a:r>
            <a:endParaRPr lang="en-US" b="1" dirty="0" smtClean="0"/>
          </a:p>
          <a:p>
            <a:pPr lvl="1"/>
            <a:r>
              <a:rPr lang="en-US" b="1" dirty="0" smtClean="0"/>
              <a:t>Must transfer entire instrument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4023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Blank Indorsement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 smtClean="0"/>
              <a:t>Signature </a:t>
            </a:r>
            <a:r>
              <a:rPr lang="en-US" b="1" dirty="0" smtClean="0"/>
              <a:t>by payee only.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Creates </a:t>
            </a:r>
            <a:r>
              <a:rPr lang="en-US" b="1" i="1" dirty="0" smtClean="0"/>
              <a:t>bearer paper </a:t>
            </a:r>
            <a:r>
              <a:rPr lang="en-US" b="1" dirty="0" smtClean="0"/>
              <a:t>so later negotiations are by transfer of possession.</a:t>
            </a:r>
            <a:endParaRPr lang="en-US" b="1" dirty="0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1524000" y="2667000"/>
            <a:ext cx="520432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148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410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Module</vt:lpstr>
      <vt:lpstr>Negotiation</vt:lpstr>
      <vt:lpstr>Negotiation</vt:lpstr>
      <vt:lpstr>Negotiation</vt:lpstr>
      <vt:lpstr>Requirements for Holder Status</vt:lpstr>
      <vt:lpstr>Requirements for Holder Status</vt:lpstr>
      <vt:lpstr>Requirements for Holder Status</vt:lpstr>
      <vt:lpstr>Requirements for Holder Status</vt:lpstr>
      <vt:lpstr>Indorsements</vt:lpstr>
      <vt:lpstr>Blank Indorsement</vt:lpstr>
      <vt:lpstr>Special Indorsement</vt:lpstr>
      <vt:lpstr>Restrictive Indorsement</vt:lpstr>
      <vt:lpstr>Intent of issuer determines payee identification</vt:lpstr>
      <vt:lpstr>Required indorsements</vt:lpstr>
      <vt:lpstr>Required indorsements</vt:lpstr>
      <vt:lpstr>Required indorsements</vt:lpstr>
      <vt:lpstr>Missing indorsement</vt:lpstr>
      <vt:lpstr>Missing indorsement</vt:lpstr>
      <vt:lpstr>Misspelled Payee’s Name</vt:lpstr>
      <vt:lpstr>Payee lacking capacity</vt:lpstr>
      <vt:lpstr>Problems 94-101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Negotiation</dc:title>
  <dc:creator>Gerry W. Beyer</dc:creator>
  <cp:lastModifiedBy>Gerry W. Beyer</cp:lastModifiedBy>
  <cp:revision>4</cp:revision>
  <dcterms:created xsi:type="dcterms:W3CDTF">2011-08-24T12:27:31Z</dcterms:created>
  <dcterms:modified xsi:type="dcterms:W3CDTF">2011-08-24T19:24:53Z</dcterms:modified>
</cp:coreProperties>
</file>