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3" r:id="rId3"/>
    <p:sldId id="294" r:id="rId4"/>
    <p:sldId id="295" r:id="rId5"/>
    <p:sldId id="258" r:id="rId6"/>
    <p:sldId id="259" r:id="rId7"/>
    <p:sldId id="260" r:id="rId8"/>
    <p:sldId id="261" r:id="rId9"/>
    <p:sldId id="262" r:id="rId10"/>
    <p:sldId id="296" r:id="rId11"/>
    <p:sldId id="299" r:id="rId12"/>
    <p:sldId id="263" r:id="rId13"/>
    <p:sldId id="264" r:id="rId14"/>
    <p:sldId id="265" r:id="rId15"/>
    <p:sldId id="266" r:id="rId16"/>
    <p:sldId id="267" r:id="rId17"/>
    <p:sldId id="268" r:id="rId18"/>
    <p:sldId id="269" r:id="rId19"/>
    <p:sldId id="270" r:id="rId20"/>
    <p:sldId id="300" r:id="rId21"/>
    <p:sldId id="297" r:id="rId22"/>
    <p:sldId id="271" r:id="rId23"/>
    <p:sldId id="272" r:id="rId24"/>
    <p:sldId id="273" r:id="rId25"/>
    <p:sldId id="274" r:id="rId26"/>
    <p:sldId id="275" r:id="rId27"/>
    <p:sldId id="276" r:id="rId28"/>
    <p:sldId id="277" r:id="rId29"/>
    <p:sldId id="278" r:id="rId30"/>
    <p:sldId id="301" r:id="rId31"/>
    <p:sldId id="279" r:id="rId32"/>
    <p:sldId id="302" r:id="rId33"/>
    <p:sldId id="280" r:id="rId34"/>
    <p:sldId id="281" r:id="rId35"/>
    <p:sldId id="282" r:id="rId36"/>
    <p:sldId id="283" r:id="rId37"/>
    <p:sldId id="284" r:id="rId38"/>
    <p:sldId id="285" r:id="rId39"/>
    <p:sldId id="286" r:id="rId40"/>
    <p:sldId id="287" r:id="rId41"/>
    <p:sldId id="288" r:id="rId42"/>
    <p:sldId id="289" r:id="rId43"/>
    <p:sldId id="305" r:id="rId44"/>
    <p:sldId id="303" r:id="rId45"/>
    <p:sldId id="290" r:id="rId46"/>
    <p:sldId id="291" r:id="rId47"/>
    <p:sldId id="292"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2C24AFC-3B71-4C19-8BF7-E2667179E3D2}" type="datetimeFigureOut">
              <a:rPr lang="en-US" smtClean="0">
                <a:solidFill>
                  <a:prstClr val="white">
                    <a:tint val="95000"/>
                  </a:prstClr>
                </a:solidFill>
              </a:rPr>
              <a:pPr/>
              <a:t>8/28/2011</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7D989C6C-3C0B-4B21-98BA-68C5A765C3D7}" type="slidenum">
              <a:rPr lang="en-US" smtClean="0">
                <a:solidFill>
                  <a:prstClr val="white">
                    <a:tint val="95000"/>
                  </a:prstClr>
                </a:solidFill>
              </a:rPr>
              <a:pPr/>
              <a:t>‹#›</a:t>
            </a:fld>
            <a:endParaRPr lang="en-US" dirty="0">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9280894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4AFC-3B71-4C19-8BF7-E2667179E3D2}" type="datetimeFigureOut">
              <a:rPr lang="en-US" smtClean="0">
                <a:solidFill>
                  <a:prstClr val="black">
                    <a:tint val="95000"/>
                  </a:prstClr>
                </a:solidFill>
              </a:rPr>
              <a:pPr/>
              <a:t>8/28/2011</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0485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4AFC-3B71-4C19-8BF7-E2667179E3D2}" type="datetimeFigureOut">
              <a:rPr lang="en-US" smtClean="0">
                <a:solidFill>
                  <a:prstClr val="black">
                    <a:tint val="95000"/>
                  </a:prstClr>
                </a:solidFill>
              </a:rPr>
              <a:pPr/>
              <a:t>8/28/2011</a:t>
            </a:fld>
            <a:endParaRPr lang="en-US" dirty="0">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364049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4AFC-3B71-4C19-8BF7-E2667179E3D2}" type="datetimeFigureOut">
              <a:rPr lang="en-US" smtClean="0">
                <a:solidFill>
                  <a:prstClr val="black">
                    <a:tint val="95000"/>
                  </a:prstClr>
                </a:solidFill>
              </a:rPr>
              <a:pPr/>
              <a:t>8/28/2011</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361268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C24AFC-3B71-4C19-8BF7-E2667179E3D2}" type="datetimeFigureOut">
              <a:rPr lang="en-US" smtClean="0">
                <a:solidFill>
                  <a:prstClr val="white">
                    <a:tint val="95000"/>
                  </a:prstClr>
                </a:solidFill>
              </a:rPr>
              <a:pPr/>
              <a:t>8/28/2011</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7D989C6C-3C0B-4B21-98BA-68C5A765C3D7}"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1535302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C24AFC-3B71-4C19-8BF7-E2667179E3D2}" type="datetimeFigureOut">
              <a:rPr lang="en-US" smtClean="0">
                <a:solidFill>
                  <a:prstClr val="black">
                    <a:tint val="95000"/>
                  </a:prstClr>
                </a:solidFill>
              </a:rPr>
              <a:pPr/>
              <a:t>8/28/2011</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13575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C24AFC-3B71-4C19-8BF7-E2667179E3D2}" type="datetimeFigureOut">
              <a:rPr lang="en-US" smtClean="0">
                <a:solidFill>
                  <a:prstClr val="black">
                    <a:tint val="95000"/>
                  </a:prstClr>
                </a:solidFill>
              </a:rPr>
              <a:pPr/>
              <a:t>8/28/2011</a:t>
            </a:fld>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5144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C24AFC-3B71-4C19-8BF7-E2667179E3D2}" type="datetimeFigureOut">
              <a:rPr lang="en-US" smtClean="0">
                <a:solidFill>
                  <a:prstClr val="black">
                    <a:tint val="95000"/>
                  </a:prstClr>
                </a:solidFill>
              </a:rPr>
              <a:pPr/>
              <a:t>8/28/2011</a:t>
            </a:fld>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35151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24AFC-3B71-4C19-8BF7-E2667179E3D2}" type="datetimeFigureOut">
              <a:rPr lang="en-US" smtClean="0">
                <a:solidFill>
                  <a:prstClr val="black">
                    <a:tint val="95000"/>
                  </a:prstClr>
                </a:solidFill>
              </a:rPr>
              <a:pPr/>
              <a:t>8/28/2011</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76202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C24AFC-3B71-4C19-8BF7-E2667179E3D2}" type="datetimeFigureOut">
              <a:rPr lang="en-US" smtClean="0">
                <a:solidFill>
                  <a:prstClr val="black">
                    <a:tint val="95000"/>
                  </a:prstClr>
                </a:solidFill>
              </a:rPr>
              <a:pPr/>
              <a:t>8/28/2011</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0835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2C24AFC-3B71-4C19-8BF7-E2667179E3D2}" type="datetimeFigureOut">
              <a:rPr lang="en-US" smtClean="0">
                <a:solidFill>
                  <a:prstClr val="black">
                    <a:tint val="95000"/>
                  </a:prstClr>
                </a:solidFill>
              </a:rPr>
              <a:pPr/>
              <a:t>8/28/2011</a:t>
            </a:fld>
            <a:endParaRPr lang="en-US" dirty="0">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9415875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2C24AFC-3B71-4C19-8BF7-E2667179E3D2}" type="datetimeFigureOut">
              <a:rPr lang="en-US" smtClean="0">
                <a:solidFill>
                  <a:prstClr val="black">
                    <a:tint val="95000"/>
                  </a:prstClr>
                </a:solidFill>
              </a:rPr>
              <a:pPr/>
              <a:t>8/28/2011</a:t>
            </a:fld>
            <a:endParaRPr lang="en-US" dirty="0">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D989C6C-3C0B-4B21-98BA-68C5A765C3D7}"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887129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hyperlink" Target="http://www.google.com/imgres?imgurl=http://ifightrobots.com/images/prince_symbol.jpg&amp;imgrefurl=http://ifightrobots.com/?p=25&amp;h=306&amp;w=256&amp;sz=10&amp;tbnid=F7mjJIvGhUe7HM:&amp;tbnh=244&amp;tbnw=204&amp;prev=/images?q=prince+symbol&amp;usg=__NWXoQ5mRCPIQZNQcd72vZ_dZ4jI=&amp;sa=X&amp;ei=k4o5TJyNGIalcenEhf0O&amp;ved=0CBkQ9QEwAA"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com/imgres?imgurl=http://i193.photobucket.com/albums/z10/innermagicclub/printcopy.jpg&amp;imgrefurl=http://innermagicclub.wordpress.com/2009/10/13/signature-act/&amp;usg=__NQQz1PSzInxpDOfsnhj751NOGKY=&amp;h=1024&amp;w=761&amp;sz=201&amp;hl=en&amp;start=10&amp;um=1&amp;itbs=1&amp;tbnid=PmINr-ug6zUyWM:&amp;tbnh=150&amp;tbnw=111&amp;prev=/images?q=signature+illiterate&amp;um=1&amp;hl=en&amp;safe=off&amp;rlz=1T4RNWN_enUS252US252&amp;tbs=isch: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Negotiability</a:t>
            </a:r>
            <a:endParaRPr lang="en-US" dirty="0"/>
          </a:p>
        </p:txBody>
      </p:sp>
      <p:pic>
        <p:nvPicPr>
          <p:cNvPr id="4" name="Content Placeholder 3" descr="Negotiability.JPG"/>
          <p:cNvPicPr>
            <a:picLocks noGrp="1" noChangeAspect="1"/>
          </p:cNvPicPr>
          <p:nvPr>
            <p:ph idx="1"/>
          </p:nvPr>
        </p:nvPicPr>
        <p:blipFill>
          <a:blip r:embed="rId2" cstate="print"/>
          <a:stretch>
            <a:fillRect/>
          </a:stretch>
        </p:blipFill>
        <p:spPr>
          <a:xfrm>
            <a:off x="152400" y="2133600"/>
            <a:ext cx="8577943" cy="2743200"/>
          </a:xfrm>
        </p:spPr>
      </p:pic>
      <p:sp>
        <p:nvSpPr>
          <p:cNvPr id="5" name="Rectangle 4"/>
          <p:cNvSpPr/>
          <p:nvPr/>
        </p:nvSpPr>
        <p:spPr>
          <a:xfrm>
            <a:off x="2648083" y="5426413"/>
            <a:ext cx="3623108" cy="584775"/>
          </a:xfrm>
          <a:prstGeom prst="rect">
            <a:avLst/>
          </a:prstGeom>
        </p:spPr>
        <p:txBody>
          <a:bodyPr wrap="none">
            <a:spAutoFit/>
          </a:bodyPr>
          <a:lstStyle/>
          <a:p>
            <a:pPr lvl="0" algn="ctr"/>
            <a:r>
              <a:rPr lang="en-US" sz="3200" b="1" dirty="0">
                <a:solidFill>
                  <a:prstClr val="black"/>
                </a:solidFill>
              </a:rPr>
              <a:t>Form of instrument</a:t>
            </a:r>
          </a:p>
        </p:txBody>
      </p:sp>
    </p:spTree>
    <p:extLst>
      <p:ext uri="{BB962C8B-B14F-4D97-AF65-F5344CB8AC3E}">
        <p14:creationId xmlns:p14="http://schemas.microsoft.com/office/powerpoint/2010/main" val="25974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i="1" dirty="0" err="1" smtClean="0"/>
              <a:t>Triffin</a:t>
            </a:r>
            <a:r>
              <a:rPr lang="en-US" b="1" dirty="0" smtClean="0"/>
              <a:t> – p. 315</a:t>
            </a:r>
          </a:p>
          <a:p>
            <a:endParaRPr lang="en-US" b="1" i="1" dirty="0"/>
          </a:p>
          <a:p>
            <a:pPr lvl="1"/>
            <a:r>
              <a:rPr lang="en-US" b="1" dirty="0" smtClean="0"/>
              <a:t>Drawer = American Express</a:t>
            </a:r>
          </a:p>
          <a:p>
            <a:pPr lvl="1"/>
            <a:r>
              <a:rPr lang="en-US" b="1" dirty="0" smtClean="0"/>
              <a:t>Drawee = Chase Bank</a:t>
            </a:r>
          </a:p>
          <a:p>
            <a:pPr lvl="1"/>
            <a:r>
              <a:rPr lang="en-US" b="1" dirty="0" smtClean="0"/>
              <a:t>Payees = </a:t>
            </a:r>
            <a:r>
              <a:rPr lang="en-US" b="1" dirty="0" err="1" smtClean="0"/>
              <a:t>Dillabough</a:t>
            </a:r>
            <a:r>
              <a:rPr lang="en-US" b="1" dirty="0" smtClean="0"/>
              <a:t> (2) and Lynn (1)</a:t>
            </a:r>
          </a:p>
          <a:p>
            <a:pPr lvl="1"/>
            <a:r>
              <a:rPr lang="en-US" b="1" dirty="0" smtClean="0"/>
              <a:t>Holder = </a:t>
            </a:r>
            <a:r>
              <a:rPr lang="en-US" b="1" dirty="0" err="1" smtClean="0"/>
              <a:t>Chuckie</a:t>
            </a:r>
            <a:r>
              <a:rPr lang="en-US" b="1" dirty="0" smtClean="0"/>
              <a:t> who assigned to </a:t>
            </a:r>
            <a:r>
              <a:rPr lang="en-US" b="1" dirty="0" err="1" smtClean="0"/>
              <a:t>Triffin</a:t>
            </a:r>
            <a:r>
              <a:rPr lang="en-US" b="1" dirty="0"/>
              <a:t/>
            </a:r>
            <a:br>
              <a:rPr lang="en-US" b="1" dirty="0"/>
            </a:br>
            <a:endParaRPr lang="en-US" b="1" dirty="0" smtClean="0"/>
          </a:p>
          <a:p>
            <a:pPr lvl="1"/>
            <a:r>
              <a:rPr lang="en-US" b="1" dirty="0" smtClean="0"/>
              <a:t>Issue = Is instrument negotiable so </a:t>
            </a:r>
            <a:r>
              <a:rPr lang="en-US" b="1" dirty="0" err="1" smtClean="0"/>
              <a:t>Triffin</a:t>
            </a:r>
            <a:r>
              <a:rPr lang="en-US" b="1" dirty="0" smtClean="0"/>
              <a:t> can raise HDC shield and win over </a:t>
            </a:r>
            <a:r>
              <a:rPr lang="en-US" b="1" dirty="0" err="1" smtClean="0"/>
              <a:t>AmEx’s</a:t>
            </a:r>
            <a:r>
              <a:rPr lang="en-US" b="1" dirty="0" smtClean="0"/>
              <a:t> defenses?</a:t>
            </a:r>
          </a:p>
        </p:txBody>
      </p:sp>
    </p:spTree>
    <p:extLst>
      <p:ext uri="{BB962C8B-B14F-4D97-AF65-F5344CB8AC3E}">
        <p14:creationId xmlns:p14="http://schemas.microsoft.com/office/powerpoint/2010/main" val="1748708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err="1" smtClean="0"/>
              <a:t>Triffin</a:t>
            </a:r>
            <a:r>
              <a:rPr lang="en-US" b="1" dirty="0" smtClean="0"/>
              <a:t> – p. 315</a:t>
            </a:r>
          </a:p>
          <a:p>
            <a:pPr marL="118872" indent="0">
              <a:buNone/>
            </a:pPr>
            <a:endParaRPr lang="en-US" b="1" dirty="0" smtClean="0"/>
          </a:p>
          <a:p>
            <a:pPr marL="118872" indent="0">
              <a:buNone/>
            </a:pPr>
            <a:r>
              <a:rPr lang="en-US" b="1" dirty="0" smtClean="0"/>
              <a:t>Does this language make instrument conditional and thus not negotiable?</a:t>
            </a:r>
          </a:p>
          <a:p>
            <a:endParaRPr lang="en-US" b="1" i="1" dirty="0"/>
          </a:p>
          <a:p>
            <a:pPr marL="457200" lvl="1" indent="0">
              <a:buNone/>
            </a:pPr>
            <a:r>
              <a:rPr lang="en-US" sz="2400" b="1" i="1" dirty="0"/>
              <a:t>IMPORTANT DO NOT CASH FOR STRANGERS</a:t>
            </a:r>
            <a:r>
              <a:rPr lang="en-US" sz="2400" b="1" dirty="0"/>
              <a:t> THIS MONEY ORDER WILL NOT BE PAID IF IT HAS BEEN ALTERED OR STOLEN OR IF AN ENDORSEMENT IS MISSING OR FORGED</a:t>
            </a:r>
            <a:r>
              <a:rPr lang="en-US" sz="2400" b="1" dirty="0" smtClean="0"/>
              <a:t>.</a:t>
            </a:r>
          </a:p>
          <a:p>
            <a:pPr marL="457200" lvl="1" indent="0">
              <a:buNone/>
            </a:pPr>
            <a:endParaRPr lang="en-US" sz="2400" b="1" dirty="0" smtClean="0"/>
          </a:p>
          <a:p>
            <a:pPr marL="457200" lvl="1" indent="0">
              <a:buNone/>
            </a:pPr>
            <a:r>
              <a:rPr lang="en-US" sz="2400" b="1" dirty="0" smtClean="0"/>
              <a:t>BE </a:t>
            </a:r>
            <a:r>
              <a:rPr lang="en-US" sz="2400" b="1" dirty="0"/>
              <a:t>SURE YOU HAVE EFFECTIVE RECOURSE AGAINST YOUR CUSTOMER</a:t>
            </a:r>
            <a:r>
              <a:rPr lang="en-US" sz="2400" b="1" dirty="0" smtClean="0"/>
              <a:t>.</a:t>
            </a:r>
          </a:p>
        </p:txBody>
      </p:sp>
    </p:spTree>
    <p:extLst>
      <p:ext uri="{BB962C8B-B14F-4D97-AF65-F5344CB8AC3E}">
        <p14:creationId xmlns:p14="http://schemas.microsoft.com/office/powerpoint/2010/main" val="2678442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dirty="0" smtClean="0"/>
              <a:t>“Subject to” or “Governed by” another contract </a:t>
            </a:r>
            <a:r>
              <a:rPr lang="en-US" b="1" u="sng" dirty="0" smtClean="0"/>
              <a:t>not</a:t>
            </a:r>
            <a:r>
              <a:rPr lang="en-US" b="1" dirty="0" smtClean="0"/>
              <a:t> allowed.</a:t>
            </a:r>
          </a:p>
          <a:p>
            <a:endParaRPr lang="en-US" b="1" u="sng" dirty="0" smtClean="0"/>
          </a:p>
          <a:p>
            <a:pPr lvl="1"/>
            <a:r>
              <a:rPr lang="en-US" b="1" dirty="0" smtClean="0"/>
              <a:t>“This note is governed by the contract the parties signed on June 1, 2011.”</a:t>
            </a:r>
            <a:endParaRPr lang="en-US" dirty="0"/>
          </a:p>
        </p:txBody>
      </p:sp>
    </p:spTree>
    <p:extLst>
      <p:ext uri="{BB962C8B-B14F-4D97-AF65-F5344CB8AC3E}">
        <p14:creationId xmlns:p14="http://schemas.microsoft.com/office/powerpoint/2010/main" val="2282905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dirty="0" smtClean="0"/>
              <a:t>Incorporating other writings generally </a:t>
            </a:r>
            <a:r>
              <a:rPr lang="en-US" b="1" u="sng" dirty="0" smtClean="0"/>
              <a:t>not </a:t>
            </a:r>
            <a:r>
              <a:rPr lang="en-US" b="1" dirty="0" smtClean="0"/>
              <a:t>allowed.</a:t>
            </a:r>
          </a:p>
          <a:p>
            <a:endParaRPr lang="en-US" b="1" u="sng" dirty="0" smtClean="0"/>
          </a:p>
          <a:p>
            <a:pPr lvl="1"/>
            <a:r>
              <a:rPr lang="en-US" b="1" i="1" dirty="0" smtClean="0"/>
              <a:t>“</a:t>
            </a:r>
            <a:r>
              <a:rPr lang="en-US" b="1" dirty="0" smtClean="0"/>
              <a:t>This provision incorporates by reference the contract the parties signed on June 1, 2011.”</a:t>
            </a:r>
            <a:endParaRPr lang="en-US" dirty="0"/>
          </a:p>
        </p:txBody>
      </p:sp>
    </p:spTree>
    <p:extLst>
      <p:ext uri="{BB962C8B-B14F-4D97-AF65-F5344CB8AC3E}">
        <p14:creationId xmlns:p14="http://schemas.microsoft.com/office/powerpoint/2010/main" val="234441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dirty="0" smtClean="0"/>
              <a:t>Statement of consideration </a:t>
            </a:r>
            <a:r>
              <a:rPr lang="en-US" b="1" u="sng" dirty="0" smtClean="0"/>
              <a:t>is</a:t>
            </a:r>
            <a:r>
              <a:rPr lang="en-US" b="1" dirty="0" smtClean="0"/>
              <a:t> allowed.</a:t>
            </a:r>
          </a:p>
          <a:p>
            <a:endParaRPr lang="en-US" b="1" u="sng" dirty="0" smtClean="0"/>
          </a:p>
          <a:p>
            <a:pPr lvl="1"/>
            <a:r>
              <a:rPr lang="en-US" b="1" i="1" dirty="0" smtClean="0"/>
              <a:t>“</a:t>
            </a:r>
            <a:r>
              <a:rPr lang="en-US" b="1" dirty="0" smtClean="0"/>
              <a:t>This note is to pay for an Apple </a:t>
            </a:r>
            <a:r>
              <a:rPr lang="en-US" b="1" dirty="0" err="1" smtClean="0"/>
              <a:t>iPhone</a:t>
            </a:r>
            <a:r>
              <a:rPr lang="en-US" b="1" dirty="0" smtClean="0"/>
              <a:t>.”</a:t>
            </a:r>
            <a:endParaRPr lang="en-US" dirty="0"/>
          </a:p>
        </p:txBody>
      </p:sp>
      <p:sp>
        <p:nvSpPr>
          <p:cNvPr id="4" name="AutoShape 2" descr="data:image/jpg;base64,/9j/4AAQSkZJRgABAQAAAQABAAD/2wCEAAkGBhAQEBIUEBMWEBQUExcSFRQUFhQQFRASFxIVFBQQFhYXGyYeGBolGRYUHy8gJScpLCwsFx4xNTIqNSYrOCkBCQoKDgwOGg8PGC0kHCUqMDUwKSw0Ki01KSw1Li0vLC0sLC0rLDUqKSwpKiwuLC4qLCksKSkwKiwsLywsKSwsKf/AABEIAOEA4QMBIgACEQEDEQH/xAAcAAEAAgIDAQAAAAAAAAAAAAAABgcEBQECAwj/xABdEAABAwIDAwUFDw4MBAcAAAABAAIDBBEFEiEGBzETIkFRcxRhcYGyFjI0NVJUdJGSk6Gxs7TSCBUXJjM2QlNjlKLB0eIjJCVDYmRypMTU4fBEVYLTRYOEo8LD4//EABoBAQADAQEBAAAAAAAAAAAAAAABAgQFAwb/xAAtEQACAQMEAAMIAgMAAAAAAAAAAQIDBBESITFBE1FxBRRhgZGh0fCxwSIyM//aAAwDAQACEQMRAD8AvFERAEREAREQBdJpmsBLjYBd1V+0+KVeJVz6OjfyMUABqJzo2PpNz1gdHXe9g24EN4JfX7WMYbZoYb8HVEzIL/2Wm7j7QXVmOPcLiphI/oQTTD22vF1RmJ7wI6R7o8HY1lrh1dK1s1TUnpe1zwRGw9AA7+i0T94WKk3NdUeKVzR7Q0UkH0c7Gn+uG+KjqT/811+vj/XA/Mar6S+cfN9inr6p9+k/anm9xT19U+/yftQH0d9fH+uP7jV/ST6+v/H/ANxq/pL5w83uKevqn3+T9qebzFPX1T7/ACftQH0f9fn/AI/+41f0lx9fn/j/AO41f0l84+bzFPX1T7/J+1PN7inr6p9/k/agPomfFS+16gi3qaSuj9vLIL+NeXd39af+bYh/3F8+eb3FPX1T7/J+1c+b/FfX1T79J+1Bg+gXV3D+NO0IOsFewaG+pMnBZ1NtWS7KHQVB9RDM0Te8yWPwk95fOTd4eKjhXVHjkcfjW4w/e1VG0eIsjxKA+eZMxgkaPVRyNAyu6ib+JAfSFBiUczSWHgbOaQWuY7pa5p1ae8VlKm4cSkoORrqSV1Vh8tgC8l0sDb2dTy31OU3AJ4EW6STb9NUNkY17TdrmhwPWCLhCUz1REUEhERAEREAREQBERAEREAREQHlUvsxx6gfiVNVdW6n2aq6gaSVspzO6bTTWcPcXCs7bCUtphlNiZom+IytBHtKrdsBbZSAflYR+kVPRV8lL3S64RCTm6XXCIDsLnhqvTuaT1LvaK601Rke12Vr7G+V1y1w6WusQbEdRBW480kP/AC+l91Wf5hCDU9zv9S72ivNwI0It4dFuvNJD/wAvpfdVv+YWtxGuEzwWxMgAFgyPlC0akk3kc5xJJ60BjXS64RCTm6XXCIC29zkndFBilI/nNDWTNB6C4Pa+3uGK0t19UZMKpsxuWB8R/wDLkcwfAAqr+p++64h7GZ5T1Zm6Y/ycPZFR8u5COyZIiKCwREQBERAEREAREQBERAEREBhYxTtfC/OA7KC8X6HtBLXeEHVU5tkftVg7aH9auDHZC2B1uktb4nPa0/ASqg2w+9en7aDySrLgq+SlbpdbahbRCJ5mmldKWOyMYwhjX5Tlu4nna26h4V6xxYe5wHLTN484gWsCbfg3vbvdFum4gGkul1t5RQBhyyzueAbDKGh7tcoJI0HAHxrHFRTdz+dfy97XzOt15vU26LWv3+lAYCXXHKHrK2VNJS5Y+UModz+Uy6g/irX+H/dgNci29LLQ68oZhdwsG65WclZ2ulzyhvw4Mt+EtbWys5R/JZhHmOQON3Bl+aD37IDyS645Q9ZTlD1lAcouOUPWVJcJmwnucd090cvzr5CcnHm/AgJv9T591xD2Ozynqy90npaPZFR8u9VruAP8JiB/qzOPHz8nFWVuk9LG9vUfLvTodkzREUFgiIgCIiAIiIAiIgCIiAIiIDBxuIuhdboLXeJrg4/AFT+2g+1el7WDyHFXNiP3GXs3eSVTO2v3r0nawfJuVkVfJTuDYPNWTMhp255HnQXDRYC5cSdAAATdTT7B+KfkPfT9Fa3dVPkxJhH4uTyV9FwVTWNtyRlNmm/G+ZmYdFhqQOvW651a60VfD+Ge/j5ehkq3Oipo+Hx+Pl6Hzvje6fEqSB80jY3sjGZ/JyZ3Nb0vykC4HTZR3BMCmrJeThAJtclzgxrRe1yT3yF9E7fVIFBUloyZoJ2lt76CM2cPDf8A3qqw3I7ORVtRVNlc9oZExw5N2Q3MltdF6W9w6rku1+MnvZ1oVZtVOE98eme8Gq+xJiP5Ljbz7uPV5xarHth6uiYHzBhbcAljs2UnhcEA2PWrhxuOKmlqGt7qkhoxD3VL3XyboxNYt5OPKc9hYnUdQXTexsXBBhc87ZJpHN5IDlJM4IdOwdWvniVq38jpy900vS5Z62XP1Kh2U2GrMTL+5WNLY7Z3vcI2gm9m34kmx0AUk+wTi35D3791SjcLVZKWquNOXab2vY8kFvajeK9mI9zlvNDmgDK4lzXWu6/eFz1aFY7i68KfhxWXp1PfrgyUoOplrzx8ymNrNgq3DMhqmNyyEhr43CRuYC5YekG2uo11twKydlN2WIYlE6WmYwRhxZnkeIw5wtcN0JNrjW1lYm/atz0UAANu6Qb9F+Rk0WDgW1U1DswHU5yyumfG13Hk88rryC/SADbvkLVSmqsI1I8NJnkm90+U8Gl+wHi/VB79+6oltVshV4ZKIqtgaXNzsc1wex7b2Ja4dR4g2PthSZ1VW0bGV1NVTP5wa+R8j3NfNfnRPY93OadeI1sTYaLZ78cT7oGGyWy54Hvy+pz8k7L4r2XrKLjyIzUuDL3AmzsQ9is8qRWXui9K2dtP8u9VpuCHOxD2KzypFZe6H0rZ20/y706HZNERFUuEREAREQBERAEREAREQBERAYONS5YH26Rl90Q0/Gqf23H2sUna0/yTlbm0I/i7unVntco259pVFtsftYo+1p/kXKyKvkrLYPE4qeujfM7IzK5hceDS5uhPev099XbTbxqeNgYysgAF+MjHHXo1OgXziFn0WLcmwsMUcozZv4QE2PN4WI0sPhK5lxYKtU8WM3F4xt5GOtaeJU8RSaeMbFvbYbZ0klLUXqY5pHxOjaGPEji5zS0ABvAa+BRvcftPS0VZP3VIIWywhrXv0Zma/Nlc78G4vqdNFXdRNne51g3Mb2aLNHeA6Au1HUmJ4eAHWvoeGoIv3iL3B6CAvSzs42qaUm23ltl7a2VBNJt5fLLy2zkw6vqHEVmGiOVsbHTGZ7KiJrHXfzWu5OYkaNLrFt+8F6739usOlwuSCnqY55JHRhrYnCTK1kjXlziNALNtrxJCpc480gDuan0t+A7Xr/C6Vj4jiQmtaKOKxJJjblLr9fg7y3Gosjc5tDRxU9ZT1FS2jfI9r2veQ0FmXK7K53NDtOn1QIvZTR+KYXnfkxGmdljBY6WZjg95c8lriCDYWA01sQvnukqTG9rwA4tNwHC4J74Ww+v4PnqeBxIsTktfhrYGw4dCzV7alXx4kc4Ig505OVOTWfIsDe5tRT1FJTwxyQyPbNymWnkNQ1jGxuZd0uUC5c7RtuDbnisTYzHqJ2GmlqpGM577teclw52dr2k9IPtEKuqqcPeXBrYwfwWCzRoBoD7fjXehreSLjla/M3KQ6/C4PQe9bwErQttkVUElgsOnwzCmubnrGSRtNxGZGhvj1+IBaneftBDVSwCF4kETHAlurQXFtmg8Do3o61Hn4403/i1OL8LMPN8GvxrX1Mwe9zg1rA43yt0a3vC/QrN5CjgtncF57EPYrPKkVmbo/StnbVHzh6rX6n8c/EPY0flyKyt0npYztqj5w9OieyZoiKpcIiIAiIgCIiAIiIAiIgCIiAxsT+4S9m/yCqY22P2s0na0/wAg5XNin3CXs3+QVTG24tszSdrTfN3KyKvkr/dfh8E2IsFRFy8ccU03JHUSOjiLmtI6dejp0VjYftLRm7nYdRSh0Es4ZHTw5ouTa52V/N4c34QfDXe62qMWIB7RmcIJiB6p3JkhvjOinGF7VljnPgjjfJJDJJK1kTWOjc0Ehri1oJubad/r4VLLsVNTRVtLWxuo6VrmUctVHLTxMidC+MAtaXMF7Enh3ra30jG57DKaaqmdUxsmEcQLGyAPYHOfYuLToTYaX61IIceaaaujiZHlfRzPe6NjY8r8hDWuytbfi7T2ulR/dBR8pUT2Fy2NjhqRY5+kA6jvFe1vFSqJS4M91Pw6cpcYLgbhOHkgNo6Yk8B3PDrpf1Kh+9TBaH63Svip4opInMLXRRtiIDpGsc12QC4s7gemylT6ac6/hWtmtY6gZvCTbiddT1qL7z4JfrdO5/XFc8Ljlm2HVxcf9gLpVKEFBtY4OPRvtVSMdXLRqdyeDUUkNTLUwNnkEjY2coxsjWNyZjZrtLknja+g76mONso4pA2OjoY2cmDmmpouc7McwBFhwA076jG5eSQYdXCJ4jdyzSHHUNIiBuR4AR41Z1LLykTBO0PIyg52tOcgAGTJqG3NzboXzdLMbtyqPMMf68P6/ufufTalGmnHGrPe/wBmsfcp3ejQ0xooZ44IYJe6XQ5qeMQxyw8mXA2B5xDm2DvCtzunwWiOHiSSnimlkkfd0rGSkBrsrWjODlGl9OtZW/eW+HUwHAVIsOr+BlWDuvw6Q0Eb2E/dJNOg2kPELpUYeI56cZw9K/hP8nOvLhUoqcvNZ/snBwjD+ilpSekdzQi/gOVVLvlwulhnp300TIeUjfnbGAxpLXNyuyjQGziNONgrfna8ss2MNNvPZr2vpoOKp7e9QuikpsxJLmycdeDmftWP2dG6lQqSu46WmsLb58E1bu3ncQhbt4aef6N/9T957EPY8flSqyd0Z/kuPtqj5xIq1+p/OuIex4vLlVk7oD/JUfbVHziRaOjR2TRERVLBERAEREAREQBERAEREAREQGJi3oebsn+QVTu3wts1R9rTfN3K4cY9Dz9k/wAgqod4gts3RdpTfNnqyKsprBKh0c7HMl5BzbkP0NuaebZxAN+Gptqpa3amrBFq2lGaxcRGwEfo842/X44XR0pkeGggX6TwAHErbeZofjx7g/SVNWC6puXRsMZx6pfA9hrIHtcOeyJoY6Ql1i24bqOk8Onx6XANoqmhl5Wmk5N5GU6BzXNJByua4WIuAfEvSrwDIwubKH2F7WLbjptqV4YPg7ql5a0hoaLlx1trYADpP7FKlngrKGFiSJ6/eLiAdZuIUxbexJhYDa9ibAG+mvH/AFje1e2tdVMEM9QyaPR5ELWsaXa2DrAEkcbcNQVmU+62qkaHR53tPBwicQ6wucvO53iutNi+yr6dhfnDsps4ZSxzdbcCevQjirOUn2eEaNKLTUV9Dps7tZV0DnGlkyZ7ZgWte0kcHWcNCLnUdamsu32Ia5MQpHNHSYWMOrrXtlJ4W9vvXUX2O2FmxIvMb2xMZYFztbuOtgLjo7/SFK/sFy+u4/e//wBF56I51Y38z2yQnaTa2sri0VMokbGTlDGtYy/AvAaBfTpPQtjsZtdVUrXxRVTKaP7oBLGJWl2gIbcXaTp3jYrH2w2Gnw0s5RzZGPuGvb1joIubKNq624KyhGaxJZRZn2RMRtriFJe9h/BNItci5OXTQdXUoVtPj9RWT5qiYTloyNcwBrA3jzGgDS99bXK1K4UuTfLKxo04PMYpMt7cKbfXH2PF5cqsrc96UxdrUfOJFWm4gaYj7Hi8uVWVud9KYu1n+cSKOj07JsiIoLBERAEREAREQBERAEREAREQGFjXoafsZPIcqj3j/e5RdpTfNnq3Mb9DT9jJ8m5VJvJ+9yi7Sm+bPUoqyut1GDw1eJMiqG8owxSOLbluoZcG4IKvKPdfhJA/iw98l+mqD3c7SRYfiEU8wcYw17HZRctD22zAdNjbTquruZvnwcAXnfw/Ez9X9lcm7VXxf8E8Y6yei4PPavdzhkVBVyR04a9lNK9p5SU2c2JxBsX2OoVN7syx2IQxSAOZNIxhBNr2zODP+ojL/wBStDbHfFhktBUxU73zSSxPha3k5GAF7S3MXPAFhe6oinncxwcxxY5rg9rhoWuabhwI4EHXxLTZ61F68/MrLc+t6Wse6dkbIeUiDbuqOa1ubIW5LZQH9AzMJFtNFVu/3k4zFlAzzteHkEcInRFrrDp5xZrrzO8sOg+qBqY4WtqKZskmX7o2R0DZOblDizkzboPMIF+pV5tVtVUYjUOmqSM1sjWNBDYmA3yNB14kkk6kk3Wwh7kr3dYm2npXueSGcu8vy+eIbDEQ1tyBck6X6baEXUv82M/JveOQeMuZkLWkEtJbzsxs++S4AzXvbqCrnYfaWnp2yQ1MTJWPdnGdj35eaA62TnN0A1APBZ76zD+6ListSF1zHkqOUy2+5g8lY9V78FJRrc9N4uMiop2EAhplY8Nd55hMcocw+A94eDrr1TPbraGiqIoY6RjG5HFxMbJGANykBrnSc57rkm9gB49IYjLIIiKCS3two0xHsIfLlVlbnvSmLtZ/nD1W24XhiPYQ+XKrJ3PelMXaz/OHqeiOyaoiKCwREQBERAEREAREQBERAEREBg456FqOxk+Tcql3lfe5Q9pTfNXq2sd9C1HYyfJuVT7zR9rtF2lN81epRVlEBbSHaSpY1rWvGVgytBYx1m2tluRwWrRQSZFbXPmdmkIJsG6BrdBfoAHWsdEQGzbtFUBuXMLWA1Yw8AG8bXvYDXvLCq6p8r3Pebucbk2DbnrsNF4ogMiirXwvD4zZwBF7B2hBBFjodCs/zVVWl3ggG9ixluNyLAaDwLUIgMmvr3zvzvte1uaA0AXJAsPCsZEQBERAXBuD/wDEewh8uVWPud9KYu1n+cPVcbgh6Y9hD5cqsfc76UxdrP8AOHqSOybIiKCwREQBERAEREAREQBERAEREBg476FqOxk8gqqd6Its9RdpTfNXq1ce9C1HYyeQVVO88/a7Q9pS/NXqUVZQ6LmyWUEnCLmyWQHCLmyWQHCLmyWQHCLmyWQHCLmyIC4vqfhc4h2MHlyqw9znpTF2s/y71Xv1PnGv7KDy5VYW5w/yVH20/wAs5SR2TdERQWCIiAIiIAiIgCIiAIiIAiIgMDHvQtR2MnkFVTvLH2u0HaUvzZ6tbHvQtR2L/IKqneSftdw/tKX5s9SirIjs7shDU1DI3cxpuXEamzRewuLX6FORukwz1U3uo/8AtqN7LuIqWkepd8SsqOd08DI2W5SMnm6AyNPS0np6wuRfX06Vd0oc6cpebzx9DkV7qUKjgucZXx34Ifiu6+gjhe+Jz8zWl1nljgQBcjmtBC1Ozew9LUSESDK1rbnLa5NwABcWHSpljsEsLHsktcxk6G+hBCj2DPka4mPq18FwtvsetO7coVVhp439CtO7m4TclhxNoN1+GflPdR/QWDjO7qhiizxZiQRcPym4JtpZosdVZxrmfgyRWPWWkt8GuvgPDv8ABRPa9+ZzsrubZmgF8x6SXXt7S60IqedsbGupNwx/knlpEXwDd/Rzh5lBaGkABtgSbXuSQdFtHbrsN6eU90zq/sLwwyqkjJygnvC1idND08L8O8t5VR90mNpe5kd/4RoLLF2XSDMBdzr8TwtcL0dDFNSxnP7+/k8feH4jjJ4iu+ft5/uy3IdtFsFRQsZJBd7XHKQ6x6CQ4EAXGh6Ope2ze7SiqIs8xcCXFrWsyiwBtclzTxKztpQ9rslyWtPTa17G1tB0frXts5VSNawDhynxuC5ftWr7nBNdtfc6fsuPvcnnybO7tzeG686XTjZ8J4cfwFDtsNhKajkYIiXse0kZrZmkGxBIFiNR0K1JpgOWLQ7VsuQl7XXyus7M0C7e8q92vne90eboDre2Fzre+c68aT7z/GTo17RRoyqLrB6bkogyfE2jQBkA/SlU33NelMfazfKuUM3MeiMV/sweVKpluZ9KY+1m+VK6r5OcuicoiKC4REQBERAEREAREQBERAEREBotuat0WHVb2eebC4i4v0W/Wq23jfe7h/a0w/u8gVi7wfSus7ByrfeQ+2zdAfytP8hKpKvkxKMck8OblJF9CbAg6EX6FtW4048I2++j6KqUbVfk/wBL/RZbNuyAAYWOAFhextpbqWS59n29zLXVjl+rMNWzp1Xqmty031z5Lgta2+hcZM5t4Mo+NZ+C1nczi5rWyBwyuaXZbi44Gx+JU47bm5+4NHgOUeHzq7t29t/Mj3f7q9ra1o20XGksZ9S1K2jSTUUXe7HAeFOweCYfQXjUVjpRlc1rB0/wmcm3ADmi3BU8zeRYW7nafC7w/wBHvlPsj/1ce7/dWzxHxkorKkpKShuW7CeTvZrZAegvyEHhcGx612biZBBELdLWtKLCw0Fsip/7I/8AVx7v91djvJv/AMMzq89+6pVWSWEyJ2VKpJylHf1LUxCo5bzzWxi5Oj85cdRcmwsFiwVRh0DWvF7g58hB06wbqrXbfX/mB7v91eTtt7/zI91+6st1Qp3UdFXdGu2Ttf8AlsXBLtdIc94mc8WcQ+MF3eJEd1ocUn5cgkNYALAB2Y98k2HUq/l28Lr3gZqLX6QOoGyxDtX+T/S/0WalYUKVRVVnUu22/wCWaJ3FWcdD4+RaW6RtqrGLdDYfjlUl3HTl2GEHgyoka3wZWP8AjcVDNyFVyhxV9rXiiNuNtZlMdxbbYY7v1Mh/QiWx9nmuixERFUuEREAREQBERAEREAREQBERARneU62E1p/In4wq43juvsxQ9rD8EUw/UrS22o+Ww6sYNSaeS3hDC4fEqa2jrzUbN5Omlq4gf7DhI0H3TiFJV8lTIiIAiIgC9qKhlncWxNLiBmPABrbgZnOJAAuQLk8SB0rpBAZHNY213ENFyGi5NgLnQarf4fs/UMZUxTRvhMsbQ17mSPZmZMx5aTE11rhp1t0IDTV2FzQZTKzKHXDTdr2uItcZmki4uNOOo61jKRVGATCmZDG107jO6U8nHMGsbybWAF0jG6k34dS0lbQSQPMcoyvFrtuHZbi4BsbXsRogPBERAEREBbW4l1o8V7CL/wC5T/ckP5MPsiTyY1We6ioMNBi8vAZIIwesufICPaKtTc3RmPC2E/zkskg8FwwH9BB2ThERQWCIiAIiIAiIgCIiAIiIAiIgOHtBBB1BFiOsdSoSvomYdWVlBWEspK1mVs1riPXNDP38rxr/ANXUr7LrLQ7VYPR1sPJ1Iva+V2UuLCeNtDcGwuO8OkAgQz5Z2h2bqKCUx1DMvSx41jmZ0SRv4OaRr8dlq1exwp1A0xNkfUU1/uLohVxDwQztDmeBr3eFYjqfC3G78Pjv/RoJ2fA2cBMlclKIrodh2E+sB+Z1X+ZXR2F4V6xH5nWfqqkyMlNKb4JvIMbAyqjMthYSMIDyP6QOjj37hSl2D4Z0UbfzKu/VWLqcEw31mz8yxD/OKckNpmgxPea3KRTREOP4cuWze+Gi9z4T7agcsrnuLnEuc4lxJ1JJNySrbGA4b00bfzTER/i12GAYX6yH5tiQ/wASmQsIp9FcbcAwnpov/YxEf4hd/M/hHrK3/p8SP+IUZJyUyvehoZZ5GxwsdLI82axgLnOPeAVwN2ewkf8ABj81xF3wGpWzoqeGxipmSUjHiz+Sh7hDx6l0jGyTkd7N40yMkVfhzoYafB6UiWpkm5ascw5msmLcracOHERsBLjwuD37X7hGGtpoIoWedjYGDv2Gp8ZufGo/sjs7Q0QJhaOUIsXCN7A0aXa3Nc62FySSbC5sABKmvB4IWR2REQkIiIAiIgCIiAIiIAiIgCIiAIiIAiIgCIiAIiIAiIgCIiAIiIAiIgCIiAIiIAiIgCIiA//Z"/>
          <p:cNvSpPr>
            <a:spLocks noChangeAspect="1" noChangeArrowheads="1"/>
          </p:cNvSpPr>
          <p:nvPr/>
        </p:nvSpPr>
        <p:spPr bwMode="auto">
          <a:xfrm>
            <a:off x="117475" y="-706438"/>
            <a:ext cx="144780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CEAAkGBhAQEBIUEBMWEBQUExcSFRQUFhQQFRASFxIVFBQQFhYXGyYeGBolGRYUHy8gJScpLCwsFx4xNTIqNSYrOCkBCQoKDgwOGg8PGC0kHCUqMDUwKSw0Ki01KSw1Li0vLC0sLC0rLDUqKSwpKiwuLC4qLCksKSkwKiwsLywsKSwsKf/AABEIAOEA4QMBIgACEQEDEQH/xAAcAAEAAgIDAQAAAAAAAAAAAAAABgcEBQECAwj/xABdEAABAwIDAwUFDw4MBAcAAAABAAIDBBEFEiEGBzETIkFRcxRhcYGyFjI0NVJUdJGSk6Gxs7TSCBUXJjM2QlNjlKLB0eIjJCVDYmRypMTU4fBEVYLTRYOEo8LD4//EABoBAQADAQEBAAAAAAAAAAAAAAABAgQFAwb/xAAtEQACAQMEAAMIAgMAAAAAAAAAAQIDBBESITFBE1FxBRRhgZGh0fCxwSIyM//aAAwDAQACEQMRAD8AvFERAEREAREQBdJpmsBLjYBd1V+0+KVeJVz6OjfyMUABqJzo2PpNz1gdHXe9g24EN4JfX7WMYbZoYb8HVEzIL/2Wm7j7QXVmOPcLiphI/oQTTD22vF1RmJ7wI6R7o8HY1lrh1dK1s1TUnpe1zwRGw9AA7+i0T94WKk3NdUeKVzR7Q0UkH0c7Gn+uG+KjqT/811+vj/XA/Mar6S+cfN9inr6p9+k/anm9xT19U+/yftQH0d9fH+uP7jV/ST6+v/H/ANxq/pL5w83uKevqn3+T9qebzFPX1T7/ACftQH0f9fn/AI/+41f0lx9fn/j/AO41f0l84+bzFPX1T7/J+1PN7inr6p9/k/agPomfFS+16gi3qaSuj9vLIL+NeXd39af+bYh/3F8+eb3FPX1T7/J+1c+b/FfX1T79J+1Bg+gXV3D+NO0IOsFewaG+pMnBZ1NtWS7KHQVB9RDM0Te8yWPwk95fOTd4eKjhXVHjkcfjW4w/e1VG0eIsjxKA+eZMxgkaPVRyNAyu6ib+JAfSFBiUczSWHgbOaQWuY7pa5p1ae8VlKm4cSkoORrqSV1Vh8tgC8l0sDb2dTy31OU3AJ4EW6STb9NUNkY17TdrmhwPWCLhCUz1REUEhERAEREAREQBERAEREAREQHlUvsxx6gfiVNVdW6n2aq6gaSVspzO6bTTWcPcXCs7bCUtphlNiZom+IytBHtKrdsBbZSAflYR+kVPRV8lL3S64RCTm6XXCIDsLnhqvTuaT1LvaK601Rke12Vr7G+V1y1w6WusQbEdRBW480kP/AC+l91Wf5hCDU9zv9S72ivNwI0It4dFuvNJD/wAvpfdVv+YWtxGuEzwWxMgAFgyPlC0akk3kc5xJJ60BjXS64RCTm6XXCIC29zkndFBilI/nNDWTNB6C4Pa+3uGK0t19UZMKpsxuWB8R/wDLkcwfAAqr+p++64h7GZ5T1Zm6Y/ycPZFR8u5COyZIiKCwREQBERAEREAREQBERAEREBhYxTtfC/OA7KC8X6HtBLXeEHVU5tkftVg7aH9auDHZC2B1uktb4nPa0/ASqg2w+9en7aDySrLgq+SlbpdbahbRCJ5mmldKWOyMYwhjX5Tlu4nna26h4V6xxYe5wHLTN484gWsCbfg3vbvdFum4gGkul1t5RQBhyyzueAbDKGh7tcoJI0HAHxrHFRTdz+dfy97XzOt15vU26LWv3+lAYCXXHKHrK2VNJS5Y+UModz+Uy6g/irX+H/dgNci29LLQ68oZhdwsG65WclZ2ulzyhvw4Mt+EtbWys5R/JZhHmOQON3Bl+aD37IDyS645Q9ZTlD1lAcouOUPWVJcJmwnucd090cvzr5CcnHm/AgJv9T591xD2Ozynqy90npaPZFR8u9VruAP8JiB/qzOPHz8nFWVuk9LG9vUfLvTodkzREUFgiIgCIiAIiIAiIgCIiAIiIDBxuIuhdboLXeJrg4/AFT+2g+1el7WDyHFXNiP3GXs3eSVTO2v3r0nawfJuVkVfJTuDYPNWTMhp255HnQXDRYC5cSdAAATdTT7B+KfkPfT9Fa3dVPkxJhH4uTyV9FwVTWNtyRlNmm/G+ZmYdFhqQOvW651a60VfD+Ge/j5ehkq3Oipo+Hx+Pl6Hzvje6fEqSB80jY3sjGZ/JyZ3Nb0vykC4HTZR3BMCmrJeThAJtclzgxrRe1yT3yF9E7fVIFBUloyZoJ2lt76CM2cPDf8A3qqw3I7ORVtRVNlc9oZExw5N2Q3MltdF6W9w6rku1+MnvZ1oVZtVOE98eme8Gq+xJiP5Ljbz7uPV5xarHth6uiYHzBhbcAljs2UnhcEA2PWrhxuOKmlqGt7qkhoxD3VL3XyboxNYt5OPKc9hYnUdQXTexsXBBhc87ZJpHN5IDlJM4IdOwdWvniVq38jpy900vS5Z62XP1Kh2U2GrMTL+5WNLY7Z3vcI2gm9m34kmx0AUk+wTi35D3791SjcLVZKWquNOXab2vY8kFvajeK9mI9zlvNDmgDK4lzXWu6/eFz1aFY7i68KfhxWXp1PfrgyUoOplrzx8ymNrNgq3DMhqmNyyEhr43CRuYC5YekG2uo11twKydlN2WIYlE6WmYwRhxZnkeIw5wtcN0JNrjW1lYm/atz0UAANu6Qb9F+Rk0WDgW1U1DswHU5yyumfG13Hk88rryC/SADbvkLVSmqsI1I8NJnkm90+U8Gl+wHi/VB79+6oltVshV4ZKIqtgaXNzsc1wex7b2Ja4dR4g2PthSZ1VW0bGV1NVTP5wa+R8j3NfNfnRPY93OadeI1sTYaLZ78cT7oGGyWy54Hvy+pz8k7L4r2XrKLjyIzUuDL3AmzsQ9is8qRWXui9K2dtP8u9VpuCHOxD2KzypFZe6H0rZ20/y706HZNERFUuEREAREQBERAEREAREQBERAYONS5YH26Rl90Q0/Gqf23H2sUna0/yTlbm0I/i7unVntco259pVFtsftYo+1p/kXKyKvkrLYPE4qeujfM7IzK5hceDS5uhPev099XbTbxqeNgYysgAF+MjHHXo1OgXziFn0WLcmwsMUcozZv4QE2PN4WI0sPhK5lxYKtU8WM3F4xt5GOtaeJU8RSaeMbFvbYbZ0klLUXqY5pHxOjaGPEji5zS0ABvAa+BRvcftPS0VZP3VIIWywhrXv0Zma/Nlc78G4vqdNFXdRNne51g3Mb2aLNHeA6Au1HUmJ4eAHWvoeGoIv3iL3B6CAvSzs42qaUm23ltl7a2VBNJt5fLLy2zkw6vqHEVmGiOVsbHTGZ7KiJrHXfzWu5OYkaNLrFt+8F6739usOlwuSCnqY55JHRhrYnCTK1kjXlziNALNtrxJCpc480gDuan0t+A7Xr/C6Vj4jiQmtaKOKxJJjblLr9fg7y3Gosjc5tDRxU9ZT1FS2jfI9r2veQ0FmXK7K53NDtOn1QIvZTR+KYXnfkxGmdljBY6WZjg95c8lriCDYWA01sQvnukqTG9rwA4tNwHC4J74Ww+v4PnqeBxIsTktfhrYGw4dCzV7alXx4kc4Ig505OVOTWfIsDe5tRT1FJTwxyQyPbNymWnkNQ1jGxuZd0uUC5c7RtuDbnisTYzHqJ2GmlqpGM577teclw52dr2k9IPtEKuqqcPeXBrYwfwWCzRoBoD7fjXehreSLjla/M3KQ6/C4PQe9bwErQttkVUElgsOnwzCmubnrGSRtNxGZGhvj1+IBaneftBDVSwCF4kETHAlurQXFtmg8Do3o61Hn4403/i1OL8LMPN8GvxrX1Mwe9zg1rA43yt0a3vC/QrN5CjgtncF57EPYrPKkVmbo/StnbVHzh6rX6n8c/EPY0flyKyt0npYztqj5w9OieyZoiKpcIiIAiIgCIiAIiIAiIgCIiAxsT+4S9m/yCqY22P2s0na0/wAg5XNin3CXs3+QVTG24tszSdrTfN3KyKvkr/dfh8E2IsFRFy8ccU03JHUSOjiLmtI6dejp0VjYftLRm7nYdRSh0Es4ZHTw5ouTa52V/N4c34QfDXe62qMWIB7RmcIJiB6p3JkhvjOinGF7VljnPgjjfJJDJJK1kTWOjc0Ehri1oJubad/r4VLLsVNTRVtLWxuo6VrmUctVHLTxMidC+MAtaXMF7Enh3ra30jG57DKaaqmdUxsmEcQLGyAPYHOfYuLToTYaX61IIceaaaujiZHlfRzPe6NjY8r8hDWuytbfi7T2ulR/dBR8pUT2Fy2NjhqRY5+kA6jvFe1vFSqJS4M91Pw6cpcYLgbhOHkgNo6Yk8B3PDrpf1Kh+9TBaH63Svip4opInMLXRRtiIDpGsc12QC4s7gemylT6ac6/hWtmtY6gZvCTbiddT1qL7z4JfrdO5/XFc8Ljlm2HVxcf9gLpVKEFBtY4OPRvtVSMdXLRqdyeDUUkNTLUwNnkEjY2coxsjWNyZjZrtLknja+g76mONso4pA2OjoY2cmDmmpouc7McwBFhwA076jG5eSQYdXCJ4jdyzSHHUNIiBuR4AR41Z1LLykTBO0PIyg52tOcgAGTJqG3NzboXzdLMbtyqPMMf68P6/ufufTalGmnHGrPe/wBmsfcp3ejQ0xooZ44IYJe6XQ5qeMQxyw8mXA2B5xDm2DvCtzunwWiOHiSSnimlkkfd0rGSkBrsrWjODlGl9OtZW/eW+HUwHAVIsOr+BlWDuvw6Q0Eb2E/dJNOg2kPELpUYeI56cZw9K/hP8nOvLhUoqcvNZ/snBwjD+ilpSekdzQi/gOVVLvlwulhnp300TIeUjfnbGAxpLXNyuyjQGziNONgrfna8ss2MNNvPZr2vpoOKp7e9QuikpsxJLmycdeDmftWP2dG6lQqSu46WmsLb58E1bu3ncQhbt4aef6N/9T957EPY8flSqyd0Z/kuPtqj5xIq1+p/OuIex4vLlVk7oD/JUfbVHziRaOjR2TRERVLBERAEREAREQBERAEREAREQGJi3oebsn+QVTu3wts1R9rTfN3K4cY9Dz9k/wAgqod4gts3RdpTfNnqyKsprBKh0c7HMl5BzbkP0NuaebZxAN+Gptqpa3amrBFq2lGaxcRGwEfo842/X44XR0pkeGggX6TwAHErbeZofjx7g/SVNWC6puXRsMZx6pfA9hrIHtcOeyJoY6Ql1i24bqOk8Onx6XANoqmhl5Wmk5N5GU6BzXNJByua4WIuAfEvSrwDIwubKH2F7WLbjptqV4YPg7ql5a0hoaLlx1trYADpP7FKlngrKGFiSJ6/eLiAdZuIUxbexJhYDa9ibAG+mvH/AFje1e2tdVMEM9QyaPR5ELWsaXa2DrAEkcbcNQVmU+62qkaHR53tPBwicQ6wucvO53iutNi+yr6dhfnDsps4ZSxzdbcCevQjirOUn2eEaNKLTUV9Dps7tZV0DnGlkyZ7ZgWte0kcHWcNCLnUdamsu32Ia5MQpHNHSYWMOrrXtlJ4W9vvXUX2O2FmxIvMb2xMZYFztbuOtgLjo7/SFK/sFy+u4/e//wBF56I51Y38z2yQnaTa2sri0VMokbGTlDGtYy/AvAaBfTpPQtjsZtdVUrXxRVTKaP7oBLGJWl2gIbcXaTp3jYrH2w2Gnw0s5RzZGPuGvb1joIubKNq624KyhGaxJZRZn2RMRtriFJe9h/BNItci5OXTQdXUoVtPj9RWT5qiYTloyNcwBrA3jzGgDS99bXK1K4UuTfLKxo04PMYpMt7cKbfXH2PF5cqsrc96UxdrUfOJFWm4gaYj7Hi8uVWVud9KYu1n+cSKOj07JsiIoLBERAEREAREQBERAEREAREQGFjXoafsZPIcqj3j/e5RdpTfNnq3Mb9DT9jJ8m5VJvJ+9yi7Sm+bPUoqyut1GDw1eJMiqG8owxSOLbluoZcG4IKvKPdfhJA/iw98l+mqD3c7SRYfiEU8wcYw17HZRctD22zAdNjbTquruZvnwcAXnfw/Ez9X9lcm7VXxf8E8Y6yei4PPavdzhkVBVyR04a9lNK9p5SU2c2JxBsX2OoVN7syx2IQxSAOZNIxhBNr2zODP+ojL/wBStDbHfFhktBUxU73zSSxPha3k5GAF7S3MXPAFhe6oinncxwcxxY5rg9rhoWuabhwI4EHXxLTZ61F68/MrLc+t6Wse6dkbIeUiDbuqOa1ubIW5LZQH9AzMJFtNFVu/3k4zFlAzzteHkEcInRFrrDp5xZrrzO8sOg+qBqY4WtqKZskmX7o2R0DZOblDizkzboPMIF+pV5tVtVUYjUOmqSM1sjWNBDYmA3yNB14kkk6kk3Wwh7kr3dYm2npXueSGcu8vy+eIbDEQ1tyBck6X6baEXUv82M/JveOQeMuZkLWkEtJbzsxs++S4AzXvbqCrnYfaWnp2yQ1MTJWPdnGdj35eaA62TnN0A1APBZ76zD+6ListSF1zHkqOUy2+5g8lY9V78FJRrc9N4uMiop2EAhplY8Nd55hMcocw+A94eDrr1TPbraGiqIoY6RjG5HFxMbJGANykBrnSc57rkm9gB49IYjLIIiKCS3two0xHsIfLlVlbnvSmLtZ/nD1W24XhiPYQ+XKrJ3PelMXaz/OHqeiOyaoiKCwREQBERAEREAREQBERAEREBg456FqOxk+Tcql3lfe5Q9pTfNXq2sd9C1HYyfJuVT7zR9rtF2lN81epRVlEBbSHaSpY1rWvGVgytBYx1m2tluRwWrRQSZFbXPmdmkIJsG6BrdBfoAHWsdEQGzbtFUBuXMLWA1Yw8AG8bXvYDXvLCq6p8r3Pebucbk2DbnrsNF4ogMiirXwvD4zZwBF7B2hBBFjodCs/zVVWl3ggG9ixluNyLAaDwLUIgMmvr3zvzvte1uaA0AXJAsPCsZEQBERAXBuD/wDEewh8uVWPud9KYu1n+cPVcbgh6Y9hD5cqsfc76UxdrP8AOHqSOybIiKCwREQBERAEREAREQBERAEREBg476FqOxk8gqqd6Its9RdpTfNXq1ce9C1HYyeQVVO88/a7Q9pS/NXqUVZQ6LmyWUEnCLmyWQHCLmyWQHCLmyWQHCLmyWQHCLmyIC4vqfhc4h2MHlyqw9znpTF2s/y71Xv1PnGv7KDy5VYW5w/yVH20/wAs5SR2TdERQWCIiAIiIAiIgCIiAIiIAiIgMDHvQtR2MnkFVTvLH2u0HaUvzZ6tbHvQtR2L/IKqneSftdw/tKX5s9SirIjs7shDU1DI3cxpuXEamzRewuLX6FORukwz1U3uo/8AtqN7LuIqWkepd8SsqOd08DI2W5SMnm6AyNPS0np6wuRfX06Vd0oc6cpebzx9DkV7qUKjgucZXx34Ifiu6+gjhe+Jz8zWl1nljgQBcjmtBC1Ozew9LUSESDK1rbnLa5NwABcWHSpljsEsLHsktcxk6G+hBCj2DPka4mPq18FwtvsetO7coVVhp439CtO7m4TclhxNoN1+GflPdR/QWDjO7qhiizxZiQRcPym4JtpZosdVZxrmfgyRWPWWkt8GuvgPDv8ABRPa9+ZzsrubZmgF8x6SXXt7S60IqedsbGupNwx/knlpEXwDd/Rzh5lBaGkABtgSbXuSQdFtHbrsN6eU90zq/sLwwyqkjJygnvC1idND08L8O8t5VR90mNpe5kd/4RoLLF2XSDMBdzr8TwtcL0dDFNSxnP7+/k8feH4jjJ4iu+ft5/uy3IdtFsFRQsZJBd7XHKQ6x6CQ4EAXGh6Ope2ze7SiqIs8xcCXFrWsyiwBtclzTxKztpQ9rslyWtPTa17G1tB0frXts5VSNawDhynxuC5ftWr7nBNdtfc6fsuPvcnnybO7tzeG686XTjZ8J4cfwFDtsNhKajkYIiXse0kZrZmkGxBIFiNR0K1JpgOWLQ7VsuQl7XXyus7M0C7e8q92vne90eboDre2Fzre+c68aT7z/GTo17RRoyqLrB6bkogyfE2jQBkA/SlU33NelMfazfKuUM3MeiMV/sweVKpluZ9KY+1m+VK6r5OcuicoiKC4REQBERAEREAREQBERAEREBotuat0WHVb2eebC4i4v0W/Wq23jfe7h/a0w/u8gVi7wfSus7ByrfeQ+2zdAfytP8hKpKvkxKMck8OblJF9CbAg6EX6FtW4048I2++j6KqUbVfk/wBL/RZbNuyAAYWOAFhextpbqWS59n29zLXVjl+rMNWzp1Xqmty031z5Lgta2+hcZM5t4Mo+NZ+C1nczi5rWyBwyuaXZbi44Gx+JU47bm5+4NHgOUeHzq7t29t/Mj3f7q9ra1o20XGksZ9S1K2jSTUUXe7HAeFOweCYfQXjUVjpRlc1rB0/wmcm3ADmi3BU8zeRYW7nafC7w/wBHvlPsj/1ce7/dWzxHxkorKkpKShuW7CeTvZrZAegvyEHhcGx612biZBBELdLWtKLCw0Fsip/7I/8AVx7v91djvJv/AMMzq89+6pVWSWEyJ2VKpJylHf1LUxCo5bzzWxi5Oj85cdRcmwsFiwVRh0DWvF7g58hB06wbqrXbfX/mB7v91eTtt7/zI91+6st1Qp3UdFXdGu2Ttf8AlsXBLtdIc94mc8WcQ+MF3eJEd1ocUn5cgkNYALAB2Y98k2HUq/l28Lr3gZqLX6QOoGyxDtX+T/S/0WalYUKVRVVnUu22/wCWaJ3FWcdD4+RaW6RtqrGLdDYfjlUl3HTl2GEHgyoka3wZWP8AjcVDNyFVyhxV9rXiiNuNtZlMdxbbYY7v1Mh/QiWx9nmuixERFUuEREAREQBERAEREAREQBERARneU62E1p/In4wq43juvsxQ9rD8EUw/UrS22o+Ww6sYNSaeS3hDC4fEqa2jrzUbN5Omlq4gf7DhI0H3TiFJV8lTIiIAiIgC9qKhlncWxNLiBmPABrbgZnOJAAuQLk8SB0rpBAZHNY213ENFyGi5NgLnQarf4fs/UMZUxTRvhMsbQ17mSPZmZMx5aTE11rhp1t0IDTV2FzQZTKzKHXDTdr2uItcZmki4uNOOo61jKRVGATCmZDG107jO6U8nHMGsbybWAF0jG6k34dS0lbQSQPMcoyvFrtuHZbi4BsbXsRogPBERAEREBbW4l1o8V7CL/wC5T/ckP5MPsiTyY1We6ioMNBi8vAZIIwesufICPaKtTc3RmPC2E/zkskg8FwwH9BB2ThERQWCIiAIiIAiIgCIiAIiIAiIgOHtBBB1BFiOsdSoSvomYdWVlBWEspK1mVs1riPXNDP38rxr/ANXUr7LrLQ7VYPR1sPJ1Iva+V2UuLCeNtDcGwuO8OkAgQz5Z2h2bqKCUx1DMvSx41jmZ0SRv4OaRr8dlq1exwp1A0xNkfUU1/uLohVxDwQztDmeBr3eFYjqfC3G78Pjv/RoJ2fA2cBMlclKIrodh2E+sB+Z1X+ZXR2F4V6xH5nWfqqkyMlNKb4JvIMbAyqjMthYSMIDyP6QOjj37hSl2D4Z0UbfzKu/VWLqcEw31mz8yxD/OKckNpmgxPea3KRTREOP4cuWze+Gi9z4T7agcsrnuLnEuc4lxJ1JJNySrbGA4b00bfzTER/i12GAYX6yH5tiQ/wASmQsIp9FcbcAwnpov/YxEf4hd/M/hHrK3/p8SP+IUZJyUyvehoZZ5GxwsdLI82axgLnOPeAVwN2ewkf8ABj81xF3wGpWzoqeGxipmSUjHiz+Sh7hDx6l0jGyTkd7N40yMkVfhzoYafB6UiWpkm5ascw5msmLcracOHERsBLjwuD37X7hGGtpoIoWedjYGDv2Gp8ZufGo/sjs7Q0QJhaOUIsXCN7A0aXa3Nc62FySSbC5sABKmvB4IWR2REQkIiIAiIgCIiAIiIAiIgCIiAIiIAiIgCIiAIiIAiIgCIiAIiIAiIgCIiAIiIAiIgCIiA//Z"/>
          <p:cNvSpPr>
            <a:spLocks noChangeAspect="1" noChangeArrowheads="1"/>
          </p:cNvSpPr>
          <p:nvPr/>
        </p:nvSpPr>
        <p:spPr bwMode="auto">
          <a:xfrm>
            <a:off x="269875" y="-554038"/>
            <a:ext cx="144780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pective.com/m/iphone-3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424" y="3505200"/>
            <a:ext cx="3019425" cy="301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175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dirty="0" smtClean="0"/>
              <a:t>Referring to another contract (“as per” or “in accordance with”) </a:t>
            </a:r>
            <a:r>
              <a:rPr lang="en-US" b="1" u="sng" dirty="0" smtClean="0"/>
              <a:t>is</a:t>
            </a:r>
            <a:r>
              <a:rPr lang="en-US" b="1" dirty="0" smtClean="0"/>
              <a:t> allowed.</a:t>
            </a:r>
          </a:p>
          <a:p>
            <a:endParaRPr lang="en-US" b="1" dirty="0" smtClean="0"/>
          </a:p>
          <a:p>
            <a:pPr lvl="1"/>
            <a:r>
              <a:rPr lang="en-US" b="1" dirty="0" smtClean="0"/>
              <a:t>“This note is executed as per the contract the parties signed on June 1, 2011.”</a:t>
            </a:r>
            <a:endParaRPr lang="en-US" b="1" dirty="0"/>
          </a:p>
        </p:txBody>
      </p:sp>
    </p:spTree>
    <p:extLst>
      <p:ext uri="{BB962C8B-B14F-4D97-AF65-F5344CB8AC3E}">
        <p14:creationId xmlns:p14="http://schemas.microsoft.com/office/powerpoint/2010/main" val="173629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dirty="0" smtClean="0"/>
              <a:t>Incorporating by reference the following terms in a contract </a:t>
            </a:r>
            <a:r>
              <a:rPr lang="en-US" b="1" u="sng" dirty="0" smtClean="0"/>
              <a:t>is</a:t>
            </a:r>
            <a:r>
              <a:rPr lang="en-US" b="1" dirty="0" smtClean="0"/>
              <a:t> allowed:</a:t>
            </a:r>
          </a:p>
          <a:p>
            <a:pPr lvl="1"/>
            <a:r>
              <a:rPr lang="en-US" b="1" dirty="0" smtClean="0"/>
              <a:t>Collateral</a:t>
            </a:r>
          </a:p>
          <a:p>
            <a:pPr lvl="1"/>
            <a:r>
              <a:rPr lang="en-US" b="1" dirty="0" smtClean="0"/>
              <a:t>Prepayment</a:t>
            </a:r>
          </a:p>
          <a:p>
            <a:pPr lvl="1"/>
            <a:r>
              <a:rPr lang="en-US" b="1" dirty="0" smtClean="0"/>
              <a:t>Acceleration</a:t>
            </a:r>
          </a:p>
          <a:p>
            <a:pPr lvl="1"/>
            <a:endParaRPr lang="en-US" b="1" dirty="0" smtClean="0"/>
          </a:p>
          <a:p>
            <a:pPr lvl="1"/>
            <a:r>
              <a:rPr lang="en-US" b="1" dirty="0" smtClean="0"/>
              <a:t>“This note incorporates by reference the prepayment terms of the contract the parties signed on June 1, 2011.”</a:t>
            </a:r>
          </a:p>
          <a:p>
            <a:pPr lvl="1"/>
            <a:endParaRPr lang="en-US" b="1" dirty="0"/>
          </a:p>
        </p:txBody>
      </p:sp>
    </p:spTree>
    <p:extLst>
      <p:ext uri="{BB962C8B-B14F-4D97-AF65-F5344CB8AC3E}">
        <p14:creationId xmlns:p14="http://schemas.microsoft.com/office/powerpoint/2010/main" val="1350856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dirty="0" smtClean="0"/>
              <a:t>Limitation of payment of a particular fund or source </a:t>
            </a:r>
            <a:r>
              <a:rPr lang="en-US" b="1" u="sng" dirty="0" smtClean="0"/>
              <a:t>is</a:t>
            </a:r>
            <a:r>
              <a:rPr lang="en-US" b="1" dirty="0" smtClean="0"/>
              <a:t> allowed.</a:t>
            </a:r>
          </a:p>
          <a:p>
            <a:endParaRPr lang="en-US" b="1" dirty="0" smtClean="0"/>
          </a:p>
          <a:p>
            <a:pPr lvl="1"/>
            <a:r>
              <a:rPr lang="en-US" b="1" dirty="0" smtClean="0"/>
              <a:t>“This note is payable only from the proceeds of my 2011 cotton crop.”</a:t>
            </a:r>
          </a:p>
        </p:txBody>
      </p:sp>
      <p:sp>
        <p:nvSpPr>
          <p:cNvPr id="4" name="AutoShape 2" descr="data:image/jpg;base64,/9j/4AAQSkZJRgABAQAAAQABAAD/2wCEAAkGBhQSERQUExQWFBUWGBsXFhgWFxcXFhgdFRcVGBcYFxYXHCYfGBwjHRcVHy8gIycpLCwsFR4xNTAqNSYrLCkBCQoKDgwOGg8PGikkHCQsKSwsLCwsLCksLCwpLCksLCwsLCkpLCkpLCksLCwpLCwsKSwsKSwsLCksLCwpLCksLP/AABEIALwBCwMBIgACEQEDEQH/xAAcAAACAgMBAQAAAAAAAAAAAAAEBQMGAQIHAAj/xAA8EAACAQIEBAUBBgUDBQEBAQABAhEAAwQSITEFQVFhBhMiMnGBFCNCkbHBB1Kh0fAVJOEzYnKy8RZDCP/EABoBAAMBAQEBAAAAAAAAAAAAAAECAwQABQb/xAAlEQACAgICAgIDAQEBAAAAAAAAAQIRAyESMQRBUWETInEykRT/2gAMAwEAAhEDEQA/AOa4BPurcHca9jJogCoOGL90neTReWvqMX+F/EY5dmAtbrXhW6rVUKZVa9evhFzHlsOZPStwKQ47E+Y+mwkL/c1l8vOsUPtlMcOTNMTfa65dtz+QHICicPgng+kx+QrThdjzLgH4V1b6bD8/0p/j7Ja0yjnXjQ8bnieWRdy/aht4Vxq3cOEK5yjFBLRtqpJ6RI+lSY3gt05nCQP5ZBaBOum9JPB9prTgNoGb9AdO2lXnCYkE5ZPb96hhzvDO4hlFNFNyV7LVvbgVu7dVmbICYcj9aV+IsJhbN63Ys3xdusWzBTKoAJALD8ROkV7mPzMc6+SDxtCULWwWpClE2MEzCQpIHOK1uSQlAeWp8PhGdgqiWOgFEYbBl2CqJJMAf5yrpvh7wTatW5cB7hGpP4f/ABrPm8hY1saMbOY4nhLW4Db/AMvP8qa8O8H3biM5BQiMgOhaf0ir1e8PIbwuHUrEfI5nrTEtWSXltrRRQQJwhSqKk7ADXemxwimGIBI27TQmHwxJnlRF9oFYZO2UI8VjFUGa5dxm65xNx4IX/NvmugYi3BzQSOfOqf44xYGULAJ106d62eNqWhJ9FIu7zURqd1qMrXrozs1UVhhUsVqRRARZa8VqUrWpFGziIiozUxWtGWimAjrFbkVjLXMJqaxlrcrWIpTiHh1zNYtiAIET11NThaF4QPuE+v60eq1LF/hfxDS7IwlSha2VK3C1QABxS4QgVfc5gR/Wh7fAGjVlH5mmyWpIYjUbdFH/ADRAWs0/HhklyybKc3HSA+HYEWlImSTJO3wIpw+Ay2DcO+h6QCRQVx1Uepgo71PxTxFZbDtatMXYhRoCNJE6msfnT4QWOBTErds14aRnLdBGmxJ2+oFPcPd58xSLCWCqjKSTzH6zTAXCOh7Aa6b6CvAveitDRsR376bVzrxUMuMuMmh9LyNIbKCT8/3q7Y1vLzZwUygH6EZgfg1DxTgyJYu4jDp5l9xbZXJzFApDM1pTocwjToKpF7OGtrhIvpbdFKuyqzKeUqJ0+asnBOEOilbghdhPQbk1T/DH8RUuYi159tluMQhe0JRyxgZk3XXpXSvE90rg8Qy+4IQO2YhT+tenPyP1pMmlspuF8T4ezeP+3zW80ZwfWomMwGxHOK6RhHUoCjZlYSp6g7GuK4O4QMrrI11+K6T4GxQ+zi2T6kJIB3yNqCOwJIrz45ZZH+zKca2iyNb0oN1g0Y1zSl+MvgLJMRV430KG22ioMXQeDxGeNdKKvYc9ZFNVM42t4mRsI51zPxvh1+0Fk2MAjoe1X2/dgQOVVzjnD3vGICqNSTA161q8d8ZWLJWjnrCtMtMcdw0oxXfWBGs0G9kjcRXsRdmdkRWsEVJFeK0wCIrWrCpiK1y1xxAVrQrRBStClFMBDlr2WpQtey11nEJFey1Llr2WgcAcFH3KfX9aYKKC4GPuE+v60xC1LE/0X8Q7WzCitwtZUVuoqiAagVuBWQAMxJEKMx7CgeEcY84tKhAIg8tZgGoT8jHB1Jh4N9B32VWMsoJ7ia0/0xQwKIixqfn45/8ANM7GFmPUNemtSDCZZJJOmmggfFYvI8nx2uL3/CkIy7PWQm+pJ55v06U/4Fct22LBVJbRmJlip0YSdpGmlUq0ps3IRhD6QykhSdmg1OlzFWmzZlxBY5SpGRUABMjprWdOOSPLHAe6e2WJ8VYa1bW40vh7xsBm2dEYPbVieRQrE75TWcCyK0WmzWiSbcT7SfbB19JJX4qk8bvv5vm3oCXAUuWlJKlrAlFJ5zIM8opPheN4jUqzZzBzTJGXYAnQDQCKy5I12WjvSL7wDwi2G4qoxNrNafM9h1korznSSPaRqINdG4pirZsulxtHUqIEsTv6QNzIqncP8QOyu5nz7uRnRiRbtQgGp7nXKNTNewvGkXFG07sbxQGW0UgiYtdAOm9PGCr6Oa49g+JvWrTZbpRbqRKsRzEjNTLh3ED5ocemAQDy+Piuf/xItn7WWOzopB+AQf0q2eHmD2kcE6qD+Y/Y1kyR4SpBTsvNnjQYaHXmP7dqhv4nPvVVbFFYM7dxJ+oplgeJi5mH4kgMP/ISDWrDNS17EocYfEBOwot+MpEFhNVbGYohhyqHDAO0mZB+h71s/CmrZOx7ex06iQPjSkfiTi4e35atzk//AGo+L8WIBtptzPXtSG401fFi9sSc/REHKmahuuWMnWpzbrNnDZmCjmY/OttpbIgmWsMCa6fb8F4U2QmpMyWEZiTy+O1U7xJwdLDhUM8zO/ao4/JjOVIdwaVleK1jJRJStSlarEIMtalanyVqUrrOIMtey1LlrGWicRZazlqSK8BXHAXh/CMcPbOUwQTP1NHZIonw3j8uDsjSAp+fca8dWnqayYZPiiskRCyeleeEEsQo6toKsfDMHbYERM8jRp8IYe4QWt5yNgzMVHwp0mkn5HHSCsd7OX8c4iCIQEK+heIzhdYXtT7+G/hB8davxcS2quolpMsVOgA6de9WPjn8M2xDWVDBLaklzzCwIVB1O1TYfwo2EEYZXy5pIBJJMQMzTXl5IcpN2WiLbHCXw142bqhWUGNZkNsQeh1iq7xrxa1q61q2EZUMNmEyexHSut4q5g7uHt/b2Fh7cHOzZWUmSAW/EO1cs8U+DT57ZENvM3pc/wDSYEFgQdszDXSaxqD5V8lK9mljxRYu2nZvu7qqSFJJDHlkPzypdgvFuW7Nws1sqAwGpDAe5fmk3EOB3rAm4kLMZgQVM7a96X1ojzwvWiWpIe47iy4m+ohktZpIZgYJgM2m0gDSor2NVB6CGdtQAB5dsbDT8TwPpQnBsL5l1En3EL9CfV/Sadf/AJlr99mQBLDsxVuQUEroOpgx80zhPN+xZZFjjSHnhmyVsKzFmzmZJPPYUPx5BaxmHvlgFaEbtlBAP5EflTdsHkREUwikTOpgA/vSnj3CluvZViQXfKCNwMpJP9BSShPHL8T9keXLY28Z8LF60rZvvFVsi/zxDMI7CT9aV+BOLLlNhj6lJZAT7lOpA+DJjvRvElI+ytMm1dRQT0dchn50pZj/AAo3nC5YdbcNm1mVPMrG47VWXiTcfsEciTLZiobUazt2n9arfhPj4XiN3Ofu7wNsdA1v/p6ctiPrT04kmAfcAJOwJ6jpVb4/4eLMb1n3zmZepBnMvftXQ8WcVzGlki3SLnj+IeYOkUvs4tl1moLV3OoYahhM/wCfWtq9aMVRlk9mlxiTWoSpAKzlqgpthME1w5UUsegq58B8KeSwuOczRqvIfFB+FGtorEn1n9Ks9nFab1gz5pXxReMdWAcZc2kzCcvMjlVCx1kk5i4bprJjvXScZZF60yBgJ2O9Uri3h82UkmTOsbR1rvGml32Ga0V1kqMrRTLUeSvQszkOStWWiMtalaNnA+StTbonLWpWm5HA+SshKlK1kWq6zgHw5rhbU9D/AOxpnbUUs8Nj/bWvg/8AsabBazQ/yirDMBifLaaf4fi4MEGqyq1IhpZ41IaMqLtY48BuZqt+KePXBdUo0JHtB0Jnf5oNsYFiedRcTxmHdAr3RbfdS2g+oPI1ilGKdJ7KpgWMxr3k8twrk7K0SZ6/1qsYqxfsxdQO1u0wdYctbSfSwKyYBGgNWbw4ovYu3bzowLFc6EMBmVgN/rE03P8ACLE3GYW7hS3OVvM9lxVaR6RqfrWHJPjPrZriouG3oQ4jF2LrlXZSip7RJGa4IY+kH2jQHqaSt4Sw7Ai3ifWfYHgAnkDMfnXbML/DS2loKLhV5klVAQSSSoXeNdJNLuL+AsquXYXLQVi33cuNNIXWdeYr0HmxzVy7/hi4tOonAfKuWrmWCl1WiB7g22ldX8P4E3stq0AHVF9DGPw7KToSdTpSrH8Is4DDOUc4m7iR6XZYuJbA1y8wS0iR0NQfwz8XCyfIaMzshsu+oBWVyH6MY71hxeU4cnBGiWDpSH3kHM65TmRirCNo6/Mih8bwwLctMW9gaBGoLgKP/tXziVojEyHhrluGhAJKEawZ5Ean+Wqf4vs3Ev2bluTmBtXM2oMsCp02I9VaPzucVJraZKeNRevYHcszHZgfqKleyRuCJ60+8NYceaxMEAbHU67GKecV4QL4B2KgxrprWxeVG18GdY2UMrWIqzvwVVtNmUFtDodQR/LVea38z0q8Min0K4tAyWgJgQDrA213is5amyV426paQtEWWvRUmSvZKB1EuCxBRqc4fi0c6VYfhtxxKjTqdBWMTgntmGET3qE4xm+yqbSHLcRBDQ0TQz8XBQqxnSJHOlQWiMLgS2pBjrG1L+OMQ8mxeUmYFRlKslhEszrvvNJcUQzEgQKtGfISUaAytYKVNlrEVUSiDJWClTla1K0bOogyVkLUmWtlSusIp8ND/a2vg/qabqtLPDI/2tn/AMT+ppui1mg/1Q/swq0dh+E3G5D6mhlFF/6sbalmaFG5P+a/FCcnWhkl7K3iGuW/ON5RNkxcKmUBJ9Cq3MkRpSrhnh3G8RdrljDm4mYKSxAtrA2zt07VbrHCTj7qrdUpZLm4LQMF2IE3LpG2g0XlXYcBgrdm0ltFVLaCFVRAEdP81ryJ4+LtlU66Oe/w5/ho2FJuYlQrBpVAwfUaKSw5DcdzXSTcoa7iYoA8S1gamgkHbGWIxYFReeIJPzSXEcUEnXT96U4vxJbZkw63Mr3Liq24hZltuoAH1oPSDGDs04l/Dm5irjX1viwcsWVCTlEGM3SZO3WqHxj+EGNw/wB4ii95ZDgWSDJBljkaD9K72G6bcq3mkUaQzyt9nz5/D25dxOOu3bpYC2pOXVVDucqgqenqP0roeMw6FIcyNwBvp0ozxhwdluretDIGKi6ywNjPrEbEaT1pJjb4YgDlWzBFSVCTlqyqrdx649SiZrVsHRTCOnOZ/wD6Hp1q+2eNBklNQRInf4PQ0g1G1YHPvqa0x8aMeiP5Ay/xG4TpyqbCYG0wLXDLHWNopRiMSEyyYzHKoHM9KkM71Xj6i6FT9sziLCqxA1HKtTcLFQx0H9BXitYyVQFjmzcsgZUyg7TzoVuHWxMsZ3pBjeMi0cot3HcLnhRAA6sx9o+aqGO8ZXbjqyk20UyFXWTyzHn8bVlnOMPbKK36OmniJUZRDAVthk80kvryHQUqwN5zaBYDMR6gI36TsDtRacSdAsINdxmiPrG9UlpWjl9j7DYC3b3APyP70Rdxo2AER2iqT4w4+wwxAJDFkBjlJkgnvEU3w1hrhEmF/wCNI61Di5P9mNaXR7j7hmU6bctqUFas6cCQgAkz1mlt+2LJIyhuhOtaMeRJUhJRb2J8tYK1O1ala0cidEJWtctTZa1y11nURBZ2qZcG0e0/lUmHcLrz60UnEDHuNI5O9DcSseGF/wBpZ/8AE/8AsabqKpXh7EXvLVlYhF9Mn2qoM7fvV2Q6A76TptWfHkuJRxJAKjv4UPlzahTmjqR7Z+DrUq1NYtFmAFUbXsAXwjCO9yV/DqT+1OE8cRo/uUxtoaa8PsC2gC7DsKQ+IhbZpKiY3Gn6VhnLmysUjTGeKDcMq2m0daE/1mJJMf50pLeQD26Us4txIW1mZPL6HUmot0WSHGN8WWx6AWJ5hRLf8Vjg3gzE5zfRVNz3ZGMgCZPq5NFa+AeDhyrESXMkxtOus/5rXY7GEVRA6RU5b7DKaj0LuFcU8wDkRuO43FH27886TY+ybTl1HpnXv3+aLtYgSMunaaZKyLV7QwxeFW7bZG2YQY0PyPrXPeJcNazcKNrGoaNGHI1e1xZ23/ah+M8Dt4hIZmS5EK67rz56R1quLJ+N76JtWc+vOFEsQo71qrZvbqOvL/micbgFsOwYDMp1Y+o/ImsSNNRroNR+Q616ClZOkhZxDCLmsMxllujLO0sCIj9O9GowaSpB1I06jcfNLfFuAuXcOqWhNw3UK8tp1nkBW3hXDsuHyNulx0PcqdT9TUlJqdegtWhlkr2WpslQNi7YYKbiSdhmGs1VyFoV8a8ODE++9dVf5VKhT8iNaoXifgowuIFu3mKsqss+pmOzDTvyrqGOvZF/7thz+sUHhOIW7jg6koIzMvqE79xWDysmOOq2WxpsB8M4a4lmGBFzNLI3uhlEa9T3rfFML7pbByornMToxa3+BATrEyWo6/hSS622OcgLvBAMsCTzgE1GPDwm05LxbJyclJKkHXmdZq2PKpxSgNkxuL5SB8Xh0xNi7ZTQj0wZEMPaTO431oH+H+IuqzJeLZDmVMx1D2iMw7CJ/KntmyFJA35HnB6/WlXHhcT/AKXouNLi4F9Mr+FukyaOVVUhI/BaHxo11NL7jE7maD4PxE3kBIEiVaNswiYPTWlWN8Qh8Sti2SpUtOYEB2CmFBHKdTTqcUrQrtuh3oRIII7VDbxKMcoYFgJIBkjWKB4OwcO0gsqhHCSEBXXQH8qsnDVwNq1dzWXa7cli1q2Cw0n0t+dH8z48qO4boWRWjCprZzKGgidYO4nke9eK1fkLxB4rZVreK2C0bOop3gBbQLG/cOQoctrYMe5OkUywnHbWVhbUjKdFJ5du1Ua3iyLaKQCIMaa6nWjsPihMhUQHpJIgdK8mOSUejU6aL7geILcmNwYNG8E4tZbFeSHBYKS0agdp5ntVJwtm4tnzUtl7YJzE6GNmIWZIHXtUvAseiuGUC2AGhiIB6gN/Mar/AOhtUDgdm+05R1EVSeLYwlz/AEqP/wDVHKJ1nn1pL5737wt21Lu5hVXc/wBhzmk6GUSXEY7/AJqucVxHnPlXQk5B9SNatvizwo+Asi7edWJGirtmESmY/rVJ4Kk4yyoKnM68/SC0kyeoqLd6H6R23wPw/wAq2pkZgACO2kGauSYiq5wkKqjL2nmJ+aci6N6ZkZdnuLqGRgRIIritzxycPda3czDL7WXXTXQ/3rsWMxQIYDXSvnTxvcBx17KICwu+8CZ/rQOTpHRcH/E+2R7hI5nQ69RReD/iMMRe8uyZIGafwjKACT1ma4iK6R4eFiyxdVKtctIzEH0+qCd9F1NNFq9htss+PuXFKZgrFxnOsnLPuK/5pVS8X3nX7PcC/dq5bOPYskCY3mOZo3iXFGDlDcZQCQCpViTzyON1HbrUeN4iGtqoDat6/TC5GSNQRvm1J70ZZE/Yyh9D3hvFVupO7ASQBvHQVLhb6Zig9zE3MvMZt5+tVThmM+zJbBD+1m9MeoAiQJ5CBp3qd+Lg5vUEeFIIEMZ9TDINmGw60yzfqhOA28V8cGGsMSoLMCqhiI15lTqY7VQLXha66h2Nu2GXOszPZco1BNbYHhjXrrXcQSQpLMG1c6yFaNEG2nam97xAjOoBOrwxPUfpyqGXNyejuNIzaxbYc2ExN1nUhtSPShnQBjrt1pnwbiBvM7WyjW1YKAoMnQwddwNZNJ+OXkvplkkT6coM5gNwOdZXiJ+y4dLBh0VEvXFX0KCxIB5l/wBqnSlbfY0bekNnx5bFsp0+79LDQEruD+lXLFXUt2LItv51u4p929tljMQOvc1SrHFW+9zZbgOzQBGh2FCLj1tQpeGRAWLiTMjRQPmnx8YNP/pZqUlxZZOE4M4jF3BexHlYcCLZSEbNoRnP8s/nNZ8R4HF2ryW7qW7dr2g2yXF8k6SW9hAmaq/HOPqq4e5a1dLhd1aTbuKCCJGxggac5rp1rxxguJ4S7bfOQUh/uyYaJBWNyDrVMk76eiShx9FCwtr7MLwu3c1gR5ZXXyyJzLI3jTXnU7+MMMLqo2YMcsMUiPMA58uVVXiHEGLFCfumUJqCIUET6f5tKc28dhbpRSuqsLkpBAyDKAx+g0p8WXXYsoos95RqdAf1J6jnS2/D+WgOoEsoYoGXZgGGoOxB7UkxXiyzDAlrjoxZCwywehHOKmw3EnfzLtpc40Om5kCVSarPKnq9AUSzviGZVzlCyjLmUQWAPpzdSBpPOgcVxBLYYsRKrmIGpjrFVzG+JLwt50Kid0b3pB9SkczVau484i95jOFLEAgSFI/l7TFdLOkqiDjvZc7fiIXrRNplFzYA+oSdgamVsQwlbllAfwuDmB5g/WaqPBOIiw1wnS2TPpAaCNBrvUd7xEzMTlmTud/rXRz62GhVh8IzLoJganpXrFxxzjXWdtNqO4fjrQs5LiEupzWyoA1P855jtWmNlcokFWhtCCZPNu/asXLdFaVJheH4/cRYgHcSJnK3uX4Nb4biAd12QH0lSPQB1BPM0PgbLDNMEHeN5G2vKmnCLa3rxVkDzoF+B/mtCV0UT1bJ7mNUQNCemoA5aTuCOdXHwPx/D4Um5oGPM6tHMAnYVTeI+GZTzLJuZRCkXFIOfNGS3c2ai/B/DMNiLttL90oQxNxXIQPyCW5/rrTxl6BKNlr8cWcRi8LfxbHNhVDG2IUaAhUOUiRqfcN65Twh4v2dveu/Wu0fxSxX+08i2CiG2QQNjlgoB29NcKt3ipDDcEEfTUVyVbISk2fQHCuNgIAen9ad4bFSPmuXcO48HUMmxjSRMncfnNNv9XKTmJgd9OlXaQaLpjryopYtI5xyFcA8W423dxdx7Y9JgHuVEE/0q9eMPFC27Xocm44hQNhPNu1ctEk8yf6n8qnLQH8GyU6wWLvDaGCwjy0QNQFPbvQvALCteUt7U9R+ntn6xT+ziERz5YCsMpJIDKZkSynfc/mKzylWhoRbdBeFxtuy6MALirkFvMAUUklo7AnSmfjTEPdwqYpsi3bhCZkuKR5ag6FZkOdtuQpPw5LxS9Ys+tGKM2ZVEwGgBzoNYOlKhiksALesoXD+slJcBQfa0xrIO3KkW2aG1BFu8N3bVmyz4jE2lvDL5Fq4huOYMtnUbhtF+k0mxmcNnE2OkewltyJ5A8uWlSY5LeW1ccMuUqVbYrniCe2u1L+J4nN5nqXKGKkmTm0nMg2FBEuTZNwgPnuHMHLMHDSBmUCGDcpbp2oHFcCtg3GN1hc9wTIVAnUhiexgUtu4q4kK6sqmGOkE9GnkdquvF+M27+GsnOt17UDORN25nEZLhG45bcqfrYU4vTKvw/HXLRBthvTKpp6pKyN9NN/pRXDfETkLbJylFYhgdc2cs7dC29bYfAvnNwoVRGPloZ30loI1Xl8UvvcMu3Xe8irLOWa2gy5ZMwq8l3o66OcWtoNwWJbEXtFCKxZlYDYKQT6e/wC9S2b9z7QWOXMCQCRoI1b66Us4Dxf7LiC1xCywyMuxWdiO4MGp76IWsujf9QywZo9Wx15TP0oPv6GjJV9jHHMHRhK5WggTK8zuNiaEs38TZdvs9u4qqRAWNDHUb0TxBrIZEUk5YJCsjAnUalZH0oc4+5bJIkK0Aga7HRieR0pSkouSB8Vfa9dt+Z77jAPlWNSdWj+1TjhTWL9xRmUGdWPpYbmCNjG1beHwLl61+FkYnU+uCZgzuDPKnf8AqKXme3dthsk6kSpE5TlPaaZaM8lT6KceHq3r8ycxOmobeFIn3GKbHiTWLQtWSSJmWEENMwOo+azxYOCFdg1sQLRyjzMqjRAwHIfpUtzC3LKWiqJc8xc0XGEMNW9u6wOdHspGOtAWJS85VrloIz5gzzCuVG8dY3ildzCXA6ErpAOYD0ka6g86Px3FfMM5YyJ5aoGLBc27Cf1pl4Y8y4wtOy6IfKLMANBsvc96O0hGtpIqIuGdJ3/Om2D4cHQMb1tZnQgyNTvQWJsBLsKcxBMjkCDqO9NTixzsgmBqq6HQU6aoRQbbBOF4LzUAzCFBYgDUd2Y/pUd7DjMuUSCd5n6RyqJMS1u0AqwHGpPOKGwztnXLJadBvPaK7oKa0kNvs1xTmynKB+IEL233NWDgflYKb2LVrjtlNmyPQxVw33rE7DSIpPZ43cwt9fNY4i3GY22aVOYEEEfhINK+LcduYi47uTLHboOSg9BtSU2WlKK/pbPE3je7xEJbU+Wqicg3BEgDPz0596YeFVVwljEIjW9YQiSDvmz7g89KpeDsKots2YAn1ZYzHQ7fWmCXbiXJLhAhzA7mDsCOZox09AcZPZcfGafZAluxed7JBbyrxzG3GhKXDqF7GudHhwzkElNCwVwQxzCVEd9Nab8Qa5fC3nfzJOXmCRoACo6dKzxS4ctx8QHl0It3GEZ8gChfgaR0ii5/B3FPtCzgl65ZuasLYBBObSZ5r1ptcxeYSWlTznQ/4aWcM4ZfYAlgtsg++Dou5CnemFu1bGroLqAAeYJUpocpZAYPxXfkaCsaf+evsV8QZr7jKpgRqZA9RideVHeGuGsmMKEqrIjNmJAWANYncEURgDcVQ5XNajy7ZI3Jn0ieXOh3xbtirT3F9RQgA6bEgE9KDcpB/GouwtMALJvMACjeoDllM6Hnoah4XiRbui6yqVV1d1Gvo2Bn5ms/6o+RkgGNGaQVgtBE1thrHlglUDSwFtQZkkghW5gLBNT67DCLYzw+PBLsieWC7FFBMKCeZNLOLOGOYsAoUgr+Np0VgOeunahrnEC7MzN5STOVfUTJ1CnbetLPEszIHICIT5ZA9SMSDnP80xqDXJU7Iu7tk3BVvPZkxctgnOrSWgc+wHKiMbwlWQpbCgoFd/VN0BnCqoJ0YmZPQURhklHAJTzGDOE0z6zB6AnpVdxOPcXXKkTJB076jNXLs61SocYjBKlq5aViHuGJuakhTrlI0/KtOCcPazdOfcGI6RO9RI8PdkNeX0rbLj2F9DJB0gE05wykkRqP83JoSdC5HWqLKmMUgf8A2gMdw4XNUAzTJHtDdM3weXOoLdwCBuSefzRnnqsJzJz6840/U1NE42hbxDwojs7s5NxwJKgKFjoNZ23qv8R8O3FVQrZsm0iCdZ+DV4uYiG19p/begcYRrpOkkfPSn5NHKVMT+DfDbYq9kMWsil7rxOVRIEAaZidhW3i3g/2Zslg3CqBYLRmPmTo8aTpp0ozhPj04B0tm0j2GM3FUAXCdIYGNx0OhqLxL4ow+Jc3LYugsdWuQEldIVRMR1pq9mznyl9Fa4dxhrVw50DiRmUxmUr7SG3GhOgrbCtduSUDG3bYiQPYrmcrHv+tA2sMVvgOM6zLEaiGMTPamTcQyA5GCLIBgn1FTIbL+IbU7QkW92MruNBS2CFYLJdNZMzEEdN9KWKt6+5R7sG0FtqGBByknVZ5fNHY/iSMgZIZiATlEQec1rxU2yRdVhmyhY/mmIE8iD+lAlGUun0A8MwlrNkuPlE5XZdT6vbA6A717iOESw6hM5ZdB0Yjn8VMqLaOWGZXEOhEb8weZ71rcxF0SYGxQZtSRtOnMCit9lZOuhexIcNADTJU7Nrr8T0qd8bfUkIcq8gCCB21pxwnCKbT22uZjcABIGoVdSCT3ij8PgcihQUgaDNBP1opi8oJ7KHdvF1QAelBH13NT8N4jdwz+ZabI8EAgAkA7xOxrODw48v1bnVR+9YshQwFzqMwHTmKLILTA7t0sxZjmJMk8yTrJprcw1q0iA3VdrlvM4QT5Zn0r2YRNamyly4WVcssYXlHKI6USOHJbUhj6nBAO8fArlspDsFTAkgG3dFyNMs5WHwDv9K2v23bR5WYUT1org3C0uuqGcomTIGg3Imt8YXtHywvmIPcLnqA/l9W406Ut70aoxXG3oBFprRVc6sk5tjGbYjrpU+J435zL5kIqAqiqCyW53hSef71nFX0ZCFDLcJXKvuWDuFPKd9a8vCHIX7sSCBBOUT/3H+n1or5ZJRlF1EC4i7G5ALHQabfh1EchFGvfH2MDNqWhly6enbXrvRIwptXm85HVyPVoTkmOW+ojXpUgKMbZtkuoaChEyWVtRpy5Clb+Dsak5OyDB+q2uU+pSVEtCAEzPSRO9NeMWjbazddQ2RxbJBDKylNYjvJpT4ats4a2oBM8+W4ae2lTsrFBbIARXzIqmQNxJ6n+9BtrZaTVEmDw9tZhMq5gLhc+nKPVI6jbarL4e4VcxIvXBbW3aIZ3uMcvp1CBRuC0T8GkOMwP+2SFLlSXIGpgEmSDy017Udw7GG6h+9MQGVJ9JaBqROrAAwD2pE09koPj0DYzG2kIW9bGlskL5RtZmUwB3696FNlWC3FcLm0KsACcozEL26Gmvj/xeMViLWItjW2fLRWXQAHMSf8AuJpTgOL5vPtWbSB7xUhimZ7aLq6JPt9Ws06j7KPJ6kidr4FnOp1MC2InNJgnTYDvSnGYZs1n0yxt+YYG5zMSSO230o7EcIexausW9ygCBzzzBPIGpsOStoKzQBcyrpLMAxjK3SZEbV32TxtNtIhweHPvd09MwqmCc2gNw7cjAprbXYKRtoAd4/Wk9vCBU8siXd8z6wqmTlBJ00HKmXD0CwAuVyBmk7kcxGgEUsjsmKo8mGXLGuaYPbWsW77NdzfhgActt/zNam+RmE+4R9etR2Lh2c7UqMrY4ZcwjXqO3UUi4niGXc6jY9u9PrVwZQaWcU4aH5/BP7/WuXYCmYpPNJfWF3ga9f6fvUlvDyU1NtAB7hmgNoSVHUzRtpDYYgZczGVB2kf0/OvWkuF2bJmk+qCAoA71eJpik1YVhOICxduWrwtXLVxPKLiQIaMj6a+k6xSTxDgjZxDpKtkIAKe0iAQy9jNbY1nBJYZk3SdPiaCx6FSNZkA7zAOwmio0wZHqiSxiC0IWiSNTsAd9qMuo9gm24hsoa2xEaHVTrurCoLIiwQzQMwaMoJJGgg7x1FDXsezj1EtAAEknKBsATyHSjQjpRVjPiXGsyBVe4x0ILaBdNUA6TQdviDEktrmEfB6jpRFnh82VuRLzp3UAyPmgQq5hElTJg6Ea7TQFu3oPfEOHzJ6TuADNYbjuJnX/ANaHvXRGk/vrWbeFuEAh6ND8VZEzuEt9/YB/atLeGZ3gmDOs/wCb17DYpkBI3A0J1jXlUuBSTJJkmCefXTpRJN2MlvWrQ31jWNSY5DpSnE41rj55iPb26VDePqOkfFH4HBKw1HfeuDGPJlg4FwwOEu3CRK7TLafibpNThwHyZRcRpALGPUx59Y/eh7GKbYaCDIGx6TUefMskD/CKgk+WzarTGPDfBV3HYx7GdUt2ollAjUbKRu0108+FUw9opaUXCqAsG97Abtm/alX8LzFpyAAfMjbqBV7eyHv253AOvM6bHqO1WnC40jPzanZxnxBw3IzX7ruEZYEH1jbKpZt1Alfg1Ur/AIhD31uBFzhpKgQjkelYA20rsf8AGjBovDWZVAOZACBESwmI+BXGPD4GZiQDlVon4NTpxWy0Z8pfroxw3EgXrpY+WpDkjXTounc0xFmSO/5n60st2AMTlGx1P1WSPinmFO3f/IqeTRPK2kkwwkSVIBUjX/uAjT4ilvEbVsQSQma5OUSPSEAEdBPLfSisdcIZI5jX6aUDxKwHRswnKCV7TSY+6EjL0E2MO19btx2ExowXLOgAYKNAeVSeB/DuKvYm5btOUW4DbvXNB6dyDzGaDtqa24YvlNZuiSQqHK2qNBEZl50q4r4ivPeuw3lC4/rW1KKYJjQdP3rRGtlXF3XwG+JuJiDYUhctxkcDWQpgQfkUvtNcS2rMxCEsoQznZWPrIj2idu9LrqBcQQNhJE67Camu8UuE21LSBlAneI2nprXNBjUVoIu4lV0ZSQ5JGad55daaYPGMQxJzENl2yiABpB2oXiNoZZHp1BgbTG/Y1HwXHvcRy5kyNT8UHtCZ7WmNMXiQSpH1jkdgRUeKxIE5p202PLSI50JdfVx0IjrrGnxQPGMSysIMQQRG9KomdFo4TjwyLPPYnQg9COVMmUMIM6VSOBY52dgzFpHP9fmrVwfFs6AtG5FBqgtas9e8N3sQLjWrXmCymd4ME6+0D8RgExSLEEwxdGw4nMEhl0PMTqyyIrpvgHizpiPJEZLh9QI10UxrSj//AEDc/wBxhF5eXcPc6jQ9tKslopGbWjnmKxCrmK3JVlAMjMCGEwOhBpZfZYAWCdwRuZ3BqC2ZMcq878v/ALRC8gUmFdwwjMxg6EafNYs4EKodztPp7iosFimUyDGv96ia+SIJ0kn8964k2mi24e4LuGBXl/Qjequ7KCwP830HWnPh8ZbFxwSDP00B5UjU+ZcluZk8qVLdAhaeg+5w4BVfN6Z5CSPmtTcH4WKjkJ2oG7eIYgHSjLSSASTTFoy10f/Z"/>
          <p:cNvSpPr>
            <a:spLocks noChangeAspect="1" noChangeArrowheads="1"/>
          </p:cNvSpPr>
          <p:nvPr/>
        </p:nvSpPr>
        <p:spPr bwMode="auto">
          <a:xfrm>
            <a:off x="117475" y="-866775"/>
            <a:ext cx="2543175" cy="179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CEAAkGBhQSERQUExQWFBUWGBsXFhgWFxcXFhgdFRcVGBcYFxYXHCYfGBwjHRcVHy8gIycpLCwsFR4xNTAqNSYrLCkBCQoKDgwOGg8PGikkHCQsKSwsLCwsLCksLCwpLCksLCwsLCkpLCkpLCksLCwpLCwsKSwsKSwsLCksLCwpLCksLP/AABEIALwBCwMBIgACEQEDEQH/xAAcAAACAgMBAQAAAAAAAAAAAAAEBQMGAQIHAAj/xAA8EAACAQIEBAUBBgUDBQEBAQABAhEAAwQSITEFQVFhBhMiMnGBFCNCkbHBB1Kh0fAVJOEzYnKy8RZDCP/EABoBAAMBAQEBAAAAAAAAAAAAAAECAwQABQb/xAAlEQACAgICAgIDAQEBAAAAAAAAAQIRAyESMQRBUWETInEykRT/2gAMAwEAAhEDEQA/AOa4BPurcHca9jJogCoOGL90neTReWvqMX+F/EY5dmAtbrXhW6rVUKZVa9evhFzHlsOZPStwKQ47E+Y+mwkL/c1l8vOsUPtlMcOTNMTfa65dtz+QHICicPgng+kx+QrThdjzLgH4V1b6bD8/0p/j7Ja0yjnXjQ8bnieWRdy/aht4Vxq3cOEK5yjFBLRtqpJ6RI+lSY3gt05nCQP5ZBaBOum9JPB9prTgNoGb9AdO2lXnCYkE5ZPb96hhzvDO4hlFNFNyV7LVvbgVu7dVmbICYcj9aV+IsJhbN63Ys3xdusWzBTKoAJALD8ROkV7mPzMc6+SDxtCULWwWpClE2MEzCQpIHOK1uSQlAeWp8PhGdgqiWOgFEYbBl2CqJJMAf5yrpvh7wTatW5cB7hGpP4f/ABrPm8hY1saMbOY4nhLW4Db/AMvP8qa8O8H3biM5BQiMgOhaf0ir1e8PIbwuHUrEfI5nrTEtWSXltrRRQQJwhSqKk7ADXemxwimGIBI27TQmHwxJnlRF9oFYZO2UI8VjFUGa5dxm65xNx4IX/NvmugYi3BzQSOfOqf44xYGULAJ106d62eNqWhJ9FIu7zURqd1qMrXrozs1UVhhUsVqRRARZa8VqUrWpFGziIiozUxWtGWimAjrFbkVjLXMJqaxlrcrWIpTiHh1zNYtiAIET11NThaF4QPuE+v60eq1LF/hfxDS7IwlSha2VK3C1QABxS4QgVfc5gR/Wh7fAGjVlH5mmyWpIYjUbdFH/ADRAWs0/HhklyybKc3HSA+HYEWlImSTJO3wIpw+Ay2DcO+h6QCRQVx1Uepgo71PxTxFZbDtatMXYhRoCNJE6msfnT4QWOBTErds14aRnLdBGmxJ2+oFPcPd58xSLCWCqjKSTzH6zTAXCOh7Aa6b6CvAveitDRsR376bVzrxUMuMuMmh9LyNIbKCT8/3q7Y1vLzZwUygH6EZgfg1DxTgyJYu4jDp5l9xbZXJzFApDM1pTocwjToKpF7OGtrhIvpbdFKuyqzKeUqJ0+asnBOEOilbghdhPQbk1T/DH8RUuYi159tluMQhe0JRyxgZk3XXpXSvE90rg8Qy+4IQO2YhT+tenPyP1pMmlspuF8T4ezeP+3zW80ZwfWomMwGxHOK6RhHUoCjZlYSp6g7GuK4O4QMrrI11+K6T4GxQ+zi2T6kJIB3yNqCOwJIrz45ZZH+zKca2iyNb0oN1g0Y1zSl+MvgLJMRV430KG22ioMXQeDxGeNdKKvYc9ZFNVM42t4mRsI51zPxvh1+0Fk2MAjoe1X2/dgQOVVzjnD3vGICqNSTA161q8d8ZWLJWjnrCtMtMcdw0oxXfWBGs0G9kjcRXsRdmdkRWsEVJFeK0wCIrWrCpiK1y1xxAVrQrRBStClFMBDlr2WpQtey11nEJFey1Llr2WgcAcFH3KfX9aYKKC4GPuE+v60xC1LE/0X8Q7WzCitwtZUVuoqiAagVuBWQAMxJEKMx7CgeEcY84tKhAIg8tZgGoT8jHB1Jh4N9B32VWMsoJ7ia0/0xQwKIixqfn45/8ANM7GFmPUNemtSDCZZJJOmmggfFYvI8nx2uL3/CkIy7PWQm+pJ55v06U/4Fct22LBVJbRmJlip0YSdpGmlUq0ps3IRhD6QykhSdmg1OlzFWmzZlxBY5SpGRUABMjprWdOOSPLHAe6e2WJ8VYa1bW40vh7xsBm2dEYPbVieRQrE75TWcCyK0WmzWiSbcT7SfbB19JJX4qk8bvv5vm3oCXAUuWlJKlrAlFJ5zIM8opPheN4jUqzZzBzTJGXYAnQDQCKy5I12WjvSL7wDwi2G4qoxNrNafM9h1korznSSPaRqINdG4pirZsulxtHUqIEsTv6QNzIqncP8QOyu5nz7uRnRiRbtQgGp7nXKNTNewvGkXFG07sbxQGW0UgiYtdAOm9PGCr6Oa49g+JvWrTZbpRbqRKsRzEjNTLh3ED5ocemAQDy+Piuf/xItn7WWOzopB+AQf0q2eHmD2kcE6qD+Y/Y1kyR4SpBTsvNnjQYaHXmP7dqhv4nPvVVbFFYM7dxJ+oplgeJi5mH4kgMP/ISDWrDNS17EocYfEBOwot+MpEFhNVbGYohhyqHDAO0mZB+h71s/CmrZOx7ex06iQPjSkfiTi4e35atzk//AGo+L8WIBtptzPXtSG401fFi9sSc/REHKmahuuWMnWpzbrNnDZmCjmY/OttpbIgmWsMCa6fb8F4U2QmpMyWEZiTy+O1U7xJwdLDhUM8zO/ao4/JjOVIdwaVleK1jJRJStSlarEIMtalanyVqUrrOIMtey1LlrGWicRZazlqSK8BXHAXh/CMcPbOUwQTP1NHZIonw3j8uDsjSAp+fca8dWnqayYZPiiskRCyeleeEEsQo6toKsfDMHbYERM8jRp8IYe4QWt5yNgzMVHwp0mkn5HHSCsd7OX8c4iCIQEK+heIzhdYXtT7+G/hB8davxcS2quolpMsVOgA6de9WPjn8M2xDWVDBLaklzzCwIVB1O1TYfwo2EEYZXy5pIBJJMQMzTXl5IcpN2WiLbHCXw142bqhWUGNZkNsQeh1iq7xrxa1q61q2EZUMNmEyexHSut4q5g7uHt/b2Fh7cHOzZWUmSAW/EO1cs8U+DT57ZENvM3pc/wDSYEFgQdszDXSaxqD5V8lK9mljxRYu2nZvu7qqSFJJDHlkPzypdgvFuW7Nws1sqAwGpDAe5fmk3EOB3rAm4kLMZgQVM7a96X1ojzwvWiWpIe47iy4m+ohktZpIZgYJgM2m0gDSor2NVB6CGdtQAB5dsbDT8TwPpQnBsL5l1En3EL9CfV/Sadf/AJlr99mQBLDsxVuQUEroOpgx80zhPN+xZZFjjSHnhmyVsKzFmzmZJPPYUPx5BaxmHvlgFaEbtlBAP5EflTdsHkREUwikTOpgA/vSnj3CluvZViQXfKCNwMpJP9BSShPHL8T9keXLY28Z8LF60rZvvFVsi/zxDMI7CT9aV+BOLLlNhj6lJZAT7lOpA+DJjvRvElI+ytMm1dRQT0dchn50pZj/AAo3nC5YdbcNm1mVPMrG47VWXiTcfsEciTLZiobUazt2n9arfhPj4XiN3Ofu7wNsdA1v/p6ctiPrT04kmAfcAJOwJ6jpVb4/4eLMb1n3zmZepBnMvftXQ8WcVzGlki3SLnj+IeYOkUvs4tl1moLV3OoYahhM/wCfWtq9aMVRlk9mlxiTWoSpAKzlqgpthME1w5UUsegq58B8KeSwuOczRqvIfFB+FGtorEn1n9Ks9nFab1gz5pXxReMdWAcZc2kzCcvMjlVCx1kk5i4bprJjvXScZZF60yBgJ2O9Uri3h82UkmTOsbR1rvGml32Ga0V1kqMrRTLUeSvQszkOStWWiMtalaNnA+StTbonLWpWm5HA+SshKlK1kWq6zgHw5rhbU9D/AOxpnbUUs8Nj/bWvg/8AsabBazQ/yirDMBifLaaf4fi4MEGqyq1IhpZ41IaMqLtY48BuZqt+KePXBdUo0JHtB0Jnf5oNsYFiedRcTxmHdAr3RbfdS2g+oPI1ilGKdJ7KpgWMxr3k8twrk7K0SZ6/1qsYqxfsxdQO1u0wdYctbSfSwKyYBGgNWbw4ovYu3bzowLFc6EMBmVgN/rE03P8ACLE3GYW7hS3OVvM9lxVaR6RqfrWHJPjPrZriouG3oQ4jF2LrlXZSip7RJGa4IY+kH2jQHqaSt4Sw7Ai3ifWfYHgAnkDMfnXbML/DS2loKLhV5klVAQSSSoXeNdJNLuL+AsquXYXLQVi33cuNNIXWdeYr0HmxzVy7/hi4tOonAfKuWrmWCl1WiB7g22ldX8P4E3stq0AHVF9DGPw7KToSdTpSrH8Is4DDOUc4m7iR6XZYuJbA1y8wS0iR0NQfwz8XCyfIaMzshsu+oBWVyH6MY71hxeU4cnBGiWDpSH3kHM65TmRirCNo6/Mih8bwwLctMW9gaBGoLgKP/tXziVojEyHhrluGhAJKEawZ5Ean+Wqf4vs3Ev2bluTmBtXM2oMsCp02I9VaPzucVJraZKeNRevYHcszHZgfqKleyRuCJ60+8NYceaxMEAbHU67GKecV4QL4B2KgxrprWxeVG18GdY2UMrWIqzvwVVtNmUFtDodQR/LVea38z0q8Min0K4tAyWgJgQDrA213is5amyV426paQtEWWvRUmSvZKB1EuCxBRqc4fi0c6VYfhtxxKjTqdBWMTgntmGET3qE4xm+yqbSHLcRBDQ0TQz8XBQqxnSJHOlQWiMLgS2pBjrG1L+OMQ8mxeUmYFRlKslhEszrvvNJcUQzEgQKtGfISUaAytYKVNlrEVUSiDJWClTla1K0bOogyVkLUmWtlSusIp8ND/a2vg/qabqtLPDI/2tn/AMT+ppui1mg/1Q/swq0dh+E3G5D6mhlFF/6sbalmaFG5P+a/FCcnWhkl7K3iGuW/ON5RNkxcKmUBJ9Cq3MkRpSrhnh3G8RdrljDm4mYKSxAtrA2zt07VbrHCTj7qrdUpZLm4LQMF2IE3LpG2g0XlXYcBgrdm0ltFVLaCFVRAEdP81ryJ4+LtlU66Oe/w5/ho2FJuYlQrBpVAwfUaKSw5DcdzXSTcoa7iYoA8S1gamgkHbGWIxYFReeIJPzSXEcUEnXT96U4vxJbZkw63Mr3Liq24hZltuoAH1oPSDGDs04l/Dm5irjX1viwcsWVCTlEGM3SZO3WqHxj+EGNw/wB4ii95ZDgWSDJBljkaD9K72G6bcq3mkUaQzyt9nz5/D25dxOOu3bpYC2pOXVVDucqgqenqP0roeMw6FIcyNwBvp0ozxhwdluretDIGKi6ywNjPrEbEaT1pJjb4YgDlWzBFSVCTlqyqrdx649SiZrVsHRTCOnOZ/wD6Hp1q+2eNBklNQRInf4PQ0g1G1YHPvqa0x8aMeiP5Ay/xG4TpyqbCYG0wLXDLHWNopRiMSEyyYzHKoHM9KkM71Xj6i6FT9sziLCqxA1HKtTcLFQx0H9BXitYyVQFjmzcsgZUyg7TzoVuHWxMsZ3pBjeMi0cot3HcLnhRAA6sx9o+aqGO8ZXbjqyk20UyFXWTyzHn8bVlnOMPbKK36OmniJUZRDAVthk80kvryHQUqwN5zaBYDMR6gI36TsDtRacSdAsINdxmiPrG9UlpWjl9j7DYC3b3APyP70Rdxo2AER2iqT4w4+wwxAJDFkBjlJkgnvEU3w1hrhEmF/wCNI61Di5P9mNaXR7j7hmU6bctqUFas6cCQgAkz1mlt+2LJIyhuhOtaMeRJUhJRb2J8tYK1O1ala0cidEJWtctTZa1y11nURBZ2qZcG0e0/lUmHcLrz60UnEDHuNI5O9DcSseGF/wBpZ/8AE/8AsabqKpXh7EXvLVlYhF9Mn2qoM7fvV2Q6A76TptWfHkuJRxJAKjv4UPlzahTmjqR7Z+DrUq1NYtFmAFUbXsAXwjCO9yV/DqT+1OE8cRo/uUxtoaa8PsC2gC7DsKQ+IhbZpKiY3Gn6VhnLmysUjTGeKDcMq2m0daE/1mJJMf50pLeQD26Us4txIW1mZPL6HUmot0WSHGN8WWx6AWJ5hRLf8Vjg3gzE5zfRVNz3ZGMgCZPq5NFa+AeDhyrESXMkxtOus/5rXY7GEVRA6RU5b7DKaj0LuFcU8wDkRuO43FH27886TY+ybTl1HpnXv3+aLtYgSMunaaZKyLV7QwxeFW7bZG2YQY0PyPrXPeJcNazcKNrGoaNGHI1e1xZ23/ah+M8Dt4hIZmS5EK67rz56R1quLJ+N76JtWc+vOFEsQo71qrZvbqOvL/micbgFsOwYDMp1Y+o/ImsSNNRroNR+Q616ClZOkhZxDCLmsMxllujLO0sCIj9O9GowaSpB1I06jcfNLfFuAuXcOqWhNw3UK8tp1nkBW3hXDsuHyNulx0PcqdT9TUlJqdegtWhlkr2WpslQNi7YYKbiSdhmGs1VyFoV8a8ODE++9dVf5VKhT8iNaoXifgowuIFu3mKsqss+pmOzDTvyrqGOvZF/7thz+sUHhOIW7jg6koIzMvqE79xWDysmOOq2WxpsB8M4a4lmGBFzNLI3uhlEa9T3rfFML7pbByornMToxa3+BATrEyWo6/hSS622OcgLvBAMsCTzgE1GPDwm05LxbJyclJKkHXmdZq2PKpxSgNkxuL5SB8Xh0xNi7ZTQj0wZEMPaTO431oH+H+IuqzJeLZDmVMx1D2iMw7CJ/KntmyFJA35HnB6/WlXHhcT/AKXouNLi4F9Mr+FukyaOVVUhI/BaHxo11NL7jE7maD4PxE3kBIEiVaNswiYPTWlWN8Qh8Sti2SpUtOYEB2CmFBHKdTTqcUrQrtuh3oRIII7VDbxKMcoYFgJIBkjWKB4OwcO0gsqhHCSEBXXQH8qsnDVwNq1dzWXa7cli1q2Cw0n0t+dH8z48qO4boWRWjCprZzKGgidYO4nke9eK1fkLxB4rZVreK2C0bOop3gBbQLG/cOQoctrYMe5OkUywnHbWVhbUjKdFJ5du1Ua3iyLaKQCIMaa6nWjsPihMhUQHpJIgdK8mOSUejU6aL7geILcmNwYNG8E4tZbFeSHBYKS0agdp5ntVJwtm4tnzUtl7YJzE6GNmIWZIHXtUvAseiuGUC2AGhiIB6gN/Mar/AOhtUDgdm+05R1EVSeLYwlz/AEqP/wDVHKJ1nn1pL5737wt21Lu5hVXc/wBhzmk6GUSXEY7/AJqucVxHnPlXQk5B9SNatvizwo+Asi7edWJGirtmESmY/rVJ4Kk4yyoKnM68/SC0kyeoqLd6H6R23wPw/wAq2pkZgACO2kGauSYiq5wkKqjL2nmJ+aci6N6ZkZdnuLqGRgRIIritzxycPda3czDL7WXXTXQ/3rsWMxQIYDXSvnTxvcBx17KICwu+8CZ/rQOTpHRcH/E+2R7hI5nQ69RReD/iMMRe8uyZIGafwjKACT1ma4iK6R4eFiyxdVKtctIzEH0+qCd9F1NNFq9htss+PuXFKZgrFxnOsnLPuK/5pVS8X3nX7PcC/dq5bOPYskCY3mOZo3iXFGDlDcZQCQCpViTzyON1HbrUeN4iGtqoDat6/TC5GSNQRvm1J70ZZE/Yyh9D3hvFVupO7ASQBvHQVLhb6Zig9zE3MvMZt5+tVThmM+zJbBD+1m9MeoAiQJ5CBp3qd+Lg5vUEeFIIEMZ9TDINmGw60yzfqhOA28V8cGGsMSoLMCqhiI15lTqY7VQLXha66h2Nu2GXOszPZco1BNbYHhjXrrXcQSQpLMG1c6yFaNEG2nam97xAjOoBOrwxPUfpyqGXNyejuNIzaxbYc2ExN1nUhtSPShnQBjrt1pnwbiBvM7WyjW1YKAoMnQwddwNZNJ+OXkvplkkT6coM5gNwOdZXiJ+y4dLBh0VEvXFX0KCxIB5l/wBqnSlbfY0bekNnx5bFsp0+79LDQEruD+lXLFXUt2LItv51u4p929tljMQOvc1SrHFW+9zZbgOzQBGh2FCLj1tQpeGRAWLiTMjRQPmnx8YNP/pZqUlxZZOE4M4jF3BexHlYcCLZSEbNoRnP8s/nNZ8R4HF2ryW7qW7dr2g2yXF8k6SW9hAmaq/HOPqq4e5a1dLhd1aTbuKCCJGxggac5rp1rxxguJ4S7bfOQUh/uyYaJBWNyDrVMk76eiShx9FCwtr7MLwu3c1gR5ZXXyyJzLI3jTXnU7+MMMLqo2YMcsMUiPMA58uVVXiHEGLFCfumUJqCIUET6f5tKc28dhbpRSuqsLkpBAyDKAx+g0p8WXXYsoos95RqdAf1J6jnS2/D+WgOoEsoYoGXZgGGoOxB7UkxXiyzDAlrjoxZCwywehHOKmw3EnfzLtpc40Om5kCVSarPKnq9AUSzviGZVzlCyjLmUQWAPpzdSBpPOgcVxBLYYsRKrmIGpjrFVzG+JLwt50Kid0b3pB9SkczVau484i95jOFLEAgSFI/l7TFdLOkqiDjvZc7fiIXrRNplFzYA+oSdgamVsQwlbllAfwuDmB5g/WaqPBOIiw1wnS2TPpAaCNBrvUd7xEzMTlmTud/rXRz62GhVh8IzLoJganpXrFxxzjXWdtNqO4fjrQs5LiEupzWyoA1P855jtWmNlcokFWhtCCZPNu/asXLdFaVJheH4/cRYgHcSJnK3uX4Nb4biAd12QH0lSPQB1BPM0PgbLDNMEHeN5G2vKmnCLa3rxVkDzoF+B/mtCV0UT1bJ7mNUQNCemoA5aTuCOdXHwPx/D4Um5oGPM6tHMAnYVTeI+GZTzLJuZRCkXFIOfNGS3c2ai/B/DMNiLttL90oQxNxXIQPyCW5/rrTxl6BKNlr8cWcRi8LfxbHNhVDG2IUaAhUOUiRqfcN65Twh4v2dveu/Wu0fxSxX+08i2CiG2QQNjlgoB29NcKt3ipDDcEEfTUVyVbISk2fQHCuNgIAen9ad4bFSPmuXcO48HUMmxjSRMncfnNNv9XKTmJgd9OlXaQaLpjryopYtI5xyFcA8W423dxdx7Y9JgHuVEE/0q9eMPFC27Xocm44hQNhPNu1ctEk8yf6n8qnLQH8GyU6wWLvDaGCwjy0QNQFPbvQvALCteUt7U9R+ntn6xT+ziERz5YCsMpJIDKZkSynfc/mKzylWhoRbdBeFxtuy6MALirkFvMAUUklo7AnSmfjTEPdwqYpsi3bhCZkuKR5ag6FZkOdtuQpPw5LxS9Ys+tGKM2ZVEwGgBzoNYOlKhiksALesoXD+slJcBQfa0xrIO3KkW2aG1BFu8N3bVmyz4jE2lvDL5Fq4huOYMtnUbhtF+k0mxmcNnE2OkewltyJ5A8uWlSY5LeW1ccMuUqVbYrniCe2u1L+J4nN5nqXKGKkmTm0nMg2FBEuTZNwgPnuHMHLMHDSBmUCGDcpbp2oHFcCtg3GN1hc9wTIVAnUhiexgUtu4q4kK6sqmGOkE9GnkdquvF+M27+GsnOt17UDORN25nEZLhG45bcqfrYU4vTKvw/HXLRBthvTKpp6pKyN9NN/pRXDfETkLbJylFYhgdc2cs7dC29bYfAvnNwoVRGPloZ30loI1Xl8UvvcMu3Xe8irLOWa2gy5ZMwq8l3o66OcWtoNwWJbEXtFCKxZlYDYKQT6e/wC9S2b9z7QWOXMCQCRoI1b66Us4Dxf7LiC1xCywyMuxWdiO4MGp76IWsujf9QywZo9Wx15TP0oPv6GjJV9jHHMHRhK5WggTK8zuNiaEs38TZdvs9u4qqRAWNDHUb0TxBrIZEUk5YJCsjAnUalZH0oc4+5bJIkK0Aga7HRieR0pSkouSB8Vfa9dt+Z77jAPlWNSdWj+1TjhTWL9xRmUGdWPpYbmCNjG1beHwLl61+FkYnU+uCZgzuDPKnf8AqKXme3dthsk6kSpE5TlPaaZaM8lT6KceHq3r8ycxOmobeFIn3GKbHiTWLQtWSSJmWEENMwOo+azxYOCFdg1sQLRyjzMqjRAwHIfpUtzC3LKWiqJc8xc0XGEMNW9u6wOdHspGOtAWJS85VrloIz5gzzCuVG8dY3ildzCXA6ErpAOYD0ka6g86Px3FfMM5YyJ5aoGLBc27Cf1pl4Y8y4wtOy6IfKLMANBsvc96O0hGtpIqIuGdJ3/Om2D4cHQMb1tZnQgyNTvQWJsBLsKcxBMjkCDqO9NTixzsgmBqq6HQU6aoRQbbBOF4LzUAzCFBYgDUd2Y/pUd7DjMuUSCd5n6RyqJMS1u0AqwHGpPOKGwztnXLJadBvPaK7oKa0kNvs1xTmynKB+IEL233NWDgflYKb2LVrjtlNmyPQxVw33rE7DSIpPZ43cwt9fNY4i3GY22aVOYEEEfhINK+LcduYi47uTLHboOSg9BtSU2WlKK/pbPE3je7xEJbU+Wqicg3BEgDPz0596YeFVVwljEIjW9YQiSDvmz7g89KpeDsKots2YAn1ZYzHQ7fWmCXbiXJLhAhzA7mDsCOZox09AcZPZcfGafZAluxed7JBbyrxzG3GhKXDqF7GudHhwzkElNCwVwQxzCVEd9Nab8Qa5fC3nfzJOXmCRoACo6dKzxS4ctx8QHl0It3GEZ8gChfgaR0ii5/B3FPtCzgl65ZuasLYBBObSZ5r1ptcxeYSWlTznQ/4aWcM4ZfYAlgtsg++Dou5CnemFu1bGroLqAAeYJUpocpZAYPxXfkaCsaf+evsV8QZr7jKpgRqZA9RideVHeGuGsmMKEqrIjNmJAWANYncEURgDcVQ5XNajy7ZI3Jn0ieXOh3xbtirT3F9RQgA6bEgE9KDcpB/GouwtMALJvMACjeoDllM6Hnoah4XiRbui6yqVV1d1Gvo2Bn5ms/6o+RkgGNGaQVgtBE1thrHlglUDSwFtQZkkghW5gLBNT67DCLYzw+PBLsieWC7FFBMKCeZNLOLOGOYsAoUgr+Np0VgOeunahrnEC7MzN5STOVfUTJ1CnbetLPEszIHICIT5ZA9SMSDnP80xqDXJU7Iu7tk3BVvPZkxctgnOrSWgc+wHKiMbwlWQpbCgoFd/VN0BnCqoJ0YmZPQURhklHAJTzGDOE0z6zB6AnpVdxOPcXXKkTJB076jNXLs61SocYjBKlq5aViHuGJuakhTrlI0/KtOCcPazdOfcGI6RO9RI8PdkNeX0rbLj2F9DJB0gE05wykkRqP83JoSdC5HWqLKmMUgf8A2gMdw4XNUAzTJHtDdM3weXOoLdwCBuSefzRnnqsJzJz6840/U1NE42hbxDwojs7s5NxwJKgKFjoNZ23qv8R8O3FVQrZsm0iCdZ+DV4uYiG19p/begcYRrpOkkfPSn5NHKVMT+DfDbYq9kMWsil7rxOVRIEAaZidhW3i3g/2Zslg3CqBYLRmPmTo8aTpp0ozhPj04B0tm0j2GM3FUAXCdIYGNx0OhqLxL4ow+Jc3LYugsdWuQEldIVRMR1pq9mznyl9Fa4dxhrVw50DiRmUxmUr7SG3GhOgrbCtduSUDG3bYiQPYrmcrHv+tA2sMVvgOM6zLEaiGMTPamTcQyA5GCLIBgn1FTIbL+IbU7QkW92MruNBS2CFYLJdNZMzEEdN9KWKt6+5R7sG0FtqGBByknVZ5fNHY/iSMgZIZiATlEQec1rxU2yRdVhmyhY/mmIE8iD+lAlGUun0A8MwlrNkuPlE5XZdT6vbA6A717iOESw6hM5ZdB0Yjn8VMqLaOWGZXEOhEb8weZ71rcxF0SYGxQZtSRtOnMCit9lZOuhexIcNADTJU7Nrr8T0qd8bfUkIcq8gCCB21pxwnCKbT22uZjcABIGoVdSCT3ij8PgcihQUgaDNBP1opi8oJ7KHdvF1QAelBH13NT8N4jdwz+ZabI8EAgAkA7xOxrODw48v1bnVR+9YshQwFzqMwHTmKLILTA7t0sxZjmJMk8yTrJprcw1q0iA3VdrlvM4QT5Zn0r2YRNamyly4WVcssYXlHKI6USOHJbUhj6nBAO8fArlspDsFTAkgG3dFyNMs5WHwDv9K2v23bR5WYUT1org3C0uuqGcomTIGg3Imt8YXtHywvmIPcLnqA/l9W406Ut70aoxXG3oBFprRVc6sk5tjGbYjrpU+J435zL5kIqAqiqCyW53hSef71nFX0ZCFDLcJXKvuWDuFPKd9a8vCHIX7sSCBBOUT/3H+n1or5ZJRlF1EC4i7G5ALHQabfh1EchFGvfH2MDNqWhly6enbXrvRIwptXm85HVyPVoTkmOW+ojXpUgKMbZtkuoaChEyWVtRpy5Clb+Dsak5OyDB+q2uU+pSVEtCAEzPSRO9NeMWjbazddQ2RxbJBDKylNYjvJpT4ats4a2oBM8+W4ae2lTsrFBbIARXzIqmQNxJ6n+9BtrZaTVEmDw9tZhMq5gLhc+nKPVI6jbarL4e4VcxIvXBbW3aIZ3uMcvp1CBRuC0T8GkOMwP+2SFLlSXIGpgEmSDy017Udw7GG6h+9MQGVJ9JaBqROrAAwD2pE09koPj0DYzG2kIW9bGlskL5RtZmUwB3696FNlWC3FcLm0KsACcozEL26Gmvj/xeMViLWItjW2fLRWXQAHMSf8AuJpTgOL5vPtWbSB7xUhimZ7aLq6JPt9Ws06j7KPJ6kidr4FnOp1MC2InNJgnTYDvSnGYZs1n0yxt+YYG5zMSSO230o7EcIexausW9ygCBzzzBPIGpsOStoKzQBcyrpLMAxjK3SZEbV32TxtNtIhweHPvd09MwqmCc2gNw7cjAprbXYKRtoAd4/Wk9vCBU8siXd8z6wqmTlBJ00HKmXD0CwAuVyBmk7kcxGgEUsjsmKo8mGXLGuaYPbWsW77NdzfhgActt/zNam+RmE+4R9etR2Lh2c7UqMrY4ZcwjXqO3UUi4niGXc6jY9u9PrVwZQaWcU4aH5/BP7/WuXYCmYpPNJfWF3ga9f6fvUlvDyU1NtAB7hmgNoSVHUzRtpDYYgZczGVB2kf0/OvWkuF2bJmk+qCAoA71eJpik1YVhOICxduWrwtXLVxPKLiQIaMj6a+k6xSTxDgjZxDpKtkIAKe0iAQy9jNbY1nBJYZk3SdPiaCx6FSNZkA7zAOwmio0wZHqiSxiC0IWiSNTsAd9qMuo9gm24hsoa2xEaHVTrurCoLIiwQzQMwaMoJJGgg7x1FDXsezj1EtAAEknKBsATyHSjQjpRVjPiXGsyBVe4x0ILaBdNUA6TQdviDEktrmEfB6jpRFnh82VuRLzp3UAyPmgQq5hElTJg6Ea7TQFu3oPfEOHzJ6TuADNYbjuJnX/ANaHvXRGk/vrWbeFuEAh6ND8VZEzuEt9/YB/atLeGZ3gmDOs/wCb17DYpkBI3A0J1jXlUuBSTJJkmCefXTpRJN2MlvWrQ31jWNSY5DpSnE41rj55iPb26VDePqOkfFH4HBKw1HfeuDGPJlg4FwwOEu3CRK7TLafibpNThwHyZRcRpALGPUx59Y/eh7GKbYaCDIGx6TUefMskD/CKgk+WzarTGPDfBV3HYx7GdUt2ollAjUbKRu0108+FUw9opaUXCqAsG97Abtm/alX8LzFpyAAfMjbqBV7eyHv253AOvM6bHqO1WnC40jPzanZxnxBw3IzX7ruEZYEH1jbKpZt1Alfg1Ur/AIhD31uBFzhpKgQjkelYA20rsf8AGjBovDWZVAOZACBESwmI+BXGPD4GZiQDlVon4NTpxWy0Z8pfroxw3EgXrpY+WpDkjXTounc0xFmSO/5n60st2AMTlGx1P1WSPinmFO3f/IqeTRPK2kkwwkSVIBUjX/uAjT4ilvEbVsQSQma5OUSPSEAEdBPLfSisdcIZI5jX6aUDxKwHRswnKCV7TSY+6EjL0E2MO19btx2ExowXLOgAYKNAeVSeB/DuKvYm5btOUW4DbvXNB6dyDzGaDtqa24YvlNZuiSQqHK2qNBEZl50q4r4ivPeuw3lC4/rW1KKYJjQdP3rRGtlXF3XwG+JuJiDYUhctxkcDWQpgQfkUvtNcS2rMxCEsoQznZWPrIj2idu9LrqBcQQNhJE67Camu8UuE21LSBlAneI2nprXNBjUVoIu4lV0ZSQ5JGad55daaYPGMQxJzENl2yiABpB2oXiNoZZHp1BgbTG/Y1HwXHvcRy5kyNT8UHtCZ7WmNMXiQSpH1jkdgRUeKxIE5p202PLSI50JdfVx0IjrrGnxQPGMSysIMQQRG9KomdFo4TjwyLPPYnQg9COVMmUMIM6VSOBY52dgzFpHP9fmrVwfFs6AtG5FBqgtas9e8N3sQLjWrXmCymd4ME6+0D8RgExSLEEwxdGw4nMEhl0PMTqyyIrpvgHizpiPJEZLh9QI10UxrSj//AEDc/wBxhF5eXcPc6jQ9tKslopGbWjnmKxCrmK3JVlAMjMCGEwOhBpZfZYAWCdwRuZ3BqC2ZMcq878v/ALRC8gUmFdwwjMxg6EafNYs4EKodztPp7iosFimUyDGv96ia+SIJ0kn8964k2mi24e4LuGBXl/Qjequ7KCwP830HWnPh8ZbFxwSDP00B5UjU+ZcluZk8qVLdAhaeg+5w4BVfN6Z5CSPmtTcH4WKjkJ2oG7eIYgHSjLSSASTTFoy10f/Z"/>
          <p:cNvSpPr>
            <a:spLocks noChangeAspect="1" noChangeArrowheads="1"/>
          </p:cNvSpPr>
          <p:nvPr/>
        </p:nvSpPr>
        <p:spPr bwMode="auto">
          <a:xfrm>
            <a:off x="269875" y="-714375"/>
            <a:ext cx="2543175" cy="179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g;base64,/9j/4AAQSkZJRgABAQAAAQABAAD/2wCEAAkGBhQSERQUExQWFBUWGBsXFhgWFxcXFhgdFRcVGBcYFxYXHCYfGBwjHRcVHy8gIycpLCwsFR4xNTAqNSYrLCkBCQoKDgwOGg8PGikkHCQsKSwsLCwsLCksLCwpLCksLCwsLCkpLCkpLCksLCwpLCwsKSwsKSwsLCksLCwpLCksLP/AABEIALwBCwMBIgACEQEDEQH/xAAcAAACAgMBAQAAAAAAAAAAAAAEBQMGAQIHAAj/xAA8EAACAQIEBAUBBgUDBQEBAQABAhEAAwQSITEFQVFhBhMiMnGBFCNCkbHBB1Kh0fAVJOEzYnKy8RZDCP/EABoBAAMBAQEBAAAAAAAAAAAAAAECAwQABQb/xAAlEQACAgICAgIDAQEBAAAAAAAAAQIRAyESMQRBUWETInEykRT/2gAMAwEAAhEDEQA/AOa4BPurcHca9jJogCoOGL90neTReWvqMX+F/EY5dmAtbrXhW6rVUKZVa9evhFzHlsOZPStwKQ47E+Y+mwkL/c1l8vOsUPtlMcOTNMTfa65dtz+QHICicPgng+kx+QrThdjzLgH4V1b6bD8/0p/j7Ja0yjnXjQ8bnieWRdy/aht4Vxq3cOEK5yjFBLRtqpJ6RI+lSY3gt05nCQP5ZBaBOum9JPB9prTgNoGb9AdO2lXnCYkE5ZPb96hhzvDO4hlFNFNyV7LVvbgVu7dVmbICYcj9aV+IsJhbN63Ys3xdusWzBTKoAJALD8ROkV7mPzMc6+SDxtCULWwWpClE2MEzCQpIHOK1uSQlAeWp8PhGdgqiWOgFEYbBl2CqJJMAf5yrpvh7wTatW5cB7hGpP4f/ABrPm8hY1saMbOY4nhLW4Db/AMvP8qa8O8H3biM5BQiMgOhaf0ir1e8PIbwuHUrEfI5nrTEtWSXltrRRQQJwhSqKk7ADXemxwimGIBI27TQmHwxJnlRF9oFYZO2UI8VjFUGa5dxm65xNx4IX/NvmugYi3BzQSOfOqf44xYGULAJ106d62eNqWhJ9FIu7zURqd1qMrXrozs1UVhhUsVqRRARZa8VqUrWpFGziIiozUxWtGWimAjrFbkVjLXMJqaxlrcrWIpTiHh1zNYtiAIET11NThaF4QPuE+v60eq1LF/hfxDS7IwlSha2VK3C1QABxS4QgVfc5gR/Wh7fAGjVlH5mmyWpIYjUbdFH/ADRAWs0/HhklyybKc3HSA+HYEWlImSTJO3wIpw+Ay2DcO+h6QCRQVx1Uepgo71PxTxFZbDtatMXYhRoCNJE6msfnT4QWOBTErds14aRnLdBGmxJ2+oFPcPd58xSLCWCqjKSTzH6zTAXCOh7Aa6b6CvAveitDRsR376bVzrxUMuMuMmh9LyNIbKCT8/3q7Y1vLzZwUygH6EZgfg1DxTgyJYu4jDp5l9xbZXJzFApDM1pTocwjToKpF7OGtrhIvpbdFKuyqzKeUqJ0+asnBOEOilbghdhPQbk1T/DH8RUuYi159tluMQhe0JRyxgZk3XXpXSvE90rg8Qy+4IQO2YhT+tenPyP1pMmlspuF8T4ezeP+3zW80ZwfWomMwGxHOK6RhHUoCjZlYSp6g7GuK4O4QMrrI11+K6T4GxQ+zi2T6kJIB3yNqCOwJIrz45ZZH+zKca2iyNb0oN1g0Y1zSl+MvgLJMRV430KG22ioMXQeDxGeNdKKvYc9ZFNVM42t4mRsI51zPxvh1+0Fk2MAjoe1X2/dgQOVVzjnD3vGICqNSTA161q8d8ZWLJWjnrCtMtMcdw0oxXfWBGs0G9kjcRXsRdmdkRWsEVJFeK0wCIrWrCpiK1y1xxAVrQrRBStClFMBDlr2WpQtey11nEJFey1Llr2WgcAcFH3KfX9aYKKC4GPuE+v60xC1LE/0X8Q7WzCitwtZUVuoqiAagVuBWQAMxJEKMx7CgeEcY84tKhAIg8tZgGoT8jHB1Jh4N9B32VWMsoJ7ia0/0xQwKIixqfn45/8ANM7GFmPUNemtSDCZZJJOmmggfFYvI8nx2uL3/CkIy7PWQm+pJ55v06U/4Fct22LBVJbRmJlip0YSdpGmlUq0ps3IRhD6QykhSdmg1OlzFWmzZlxBY5SpGRUABMjprWdOOSPLHAe6e2WJ8VYa1bW40vh7xsBm2dEYPbVieRQrE75TWcCyK0WmzWiSbcT7SfbB19JJX4qk8bvv5vm3oCXAUuWlJKlrAlFJ5zIM8opPheN4jUqzZzBzTJGXYAnQDQCKy5I12WjvSL7wDwi2G4qoxNrNafM9h1korznSSPaRqINdG4pirZsulxtHUqIEsTv6QNzIqncP8QOyu5nz7uRnRiRbtQgGp7nXKNTNewvGkXFG07sbxQGW0UgiYtdAOm9PGCr6Oa49g+JvWrTZbpRbqRKsRzEjNTLh3ED5ocemAQDy+Piuf/xItn7WWOzopB+AQf0q2eHmD2kcE6qD+Y/Y1kyR4SpBTsvNnjQYaHXmP7dqhv4nPvVVbFFYM7dxJ+oplgeJi5mH4kgMP/ISDWrDNS17EocYfEBOwot+MpEFhNVbGYohhyqHDAO0mZB+h71s/CmrZOx7ex06iQPjSkfiTi4e35atzk//AGo+L8WIBtptzPXtSG401fFi9sSc/REHKmahuuWMnWpzbrNnDZmCjmY/OttpbIgmWsMCa6fb8F4U2QmpMyWEZiTy+O1U7xJwdLDhUM8zO/ao4/JjOVIdwaVleK1jJRJStSlarEIMtalanyVqUrrOIMtey1LlrGWicRZazlqSK8BXHAXh/CMcPbOUwQTP1NHZIonw3j8uDsjSAp+fca8dWnqayYZPiiskRCyeleeEEsQo6toKsfDMHbYERM8jRp8IYe4QWt5yNgzMVHwp0mkn5HHSCsd7OX8c4iCIQEK+heIzhdYXtT7+G/hB8davxcS2quolpMsVOgA6de9WPjn8M2xDWVDBLaklzzCwIVB1O1TYfwo2EEYZXy5pIBJJMQMzTXl5IcpN2WiLbHCXw142bqhWUGNZkNsQeh1iq7xrxa1q61q2EZUMNmEyexHSut4q5g7uHt/b2Fh7cHOzZWUmSAW/EO1cs8U+DT57ZENvM3pc/wDSYEFgQdszDXSaxqD5V8lK9mljxRYu2nZvu7qqSFJJDHlkPzypdgvFuW7Nws1sqAwGpDAe5fmk3EOB3rAm4kLMZgQVM7a96X1ojzwvWiWpIe47iy4m+ohktZpIZgYJgM2m0gDSor2NVB6CGdtQAB5dsbDT8TwPpQnBsL5l1En3EL9CfV/Sadf/AJlr99mQBLDsxVuQUEroOpgx80zhPN+xZZFjjSHnhmyVsKzFmzmZJPPYUPx5BaxmHvlgFaEbtlBAP5EflTdsHkREUwikTOpgA/vSnj3CluvZViQXfKCNwMpJP9BSShPHL8T9keXLY28Z8LF60rZvvFVsi/zxDMI7CT9aV+BOLLlNhj6lJZAT7lOpA+DJjvRvElI+ytMm1dRQT0dchn50pZj/AAo3nC5YdbcNm1mVPMrG47VWXiTcfsEciTLZiobUazt2n9arfhPj4XiN3Ofu7wNsdA1v/p6ctiPrT04kmAfcAJOwJ6jpVb4/4eLMb1n3zmZepBnMvftXQ8WcVzGlki3SLnj+IeYOkUvs4tl1moLV3OoYahhM/wCfWtq9aMVRlk9mlxiTWoSpAKzlqgpthME1w5UUsegq58B8KeSwuOczRqvIfFB+FGtorEn1n9Ks9nFab1gz5pXxReMdWAcZc2kzCcvMjlVCx1kk5i4bprJjvXScZZF60yBgJ2O9Uri3h82UkmTOsbR1rvGml32Ga0V1kqMrRTLUeSvQszkOStWWiMtalaNnA+StTbonLWpWm5HA+SshKlK1kWq6zgHw5rhbU9D/AOxpnbUUs8Nj/bWvg/8AsabBazQ/yirDMBifLaaf4fi4MEGqyq1IhpZ41IaMqLtY48BuZqt+KePXBdUo0JHtB0Jnf5oNsYFiedRcTxmHdAr3RbfdS2g+oPI1ilGKdJ7KpgWMxr3k8twrk7K0SZ6/1qsYqxfsxdQO1u0wdYctbSfSwKyYBGgNWbw4ovYu3bzowLFc6EMBmVgN/rE03P8ACLE3GYW7hS3OVvM9lxVaR6RqfrWHJPjPrZriouG3oQ4jF2LrlXZSip7RJGa4IY+kH2jQHqaSt4Sw7Ai3ifWfYHgAnkDMfnXbML/DS2loKLhV5klVAQSSSoXeNdJNLuL+AsquXYXLQVi33cuNNIXWdeYr0HmxzVy7/hi4tOonAfKuWrmWCl1WiB7g22ldX8P4E3stq0AHVF9DGPw7KToSdTpSrH8Is4DDOUc4m7iR6XZYuJbA1y8wS0iR0NQfwz8XCyfIaMzshsu+oBWVyH6MY71hxeU4cnBGiWDpSH3kHM65TmRirCNo6/Mih8bwwLctMW9gaBGoLgKP/tXziVojEyHhrluGhAJKEawZ5Ean+Wqf4vs3Ev2bluTmBtXM2oMsCp02I9VaPzucVJraZKeNRevYHcszHZgfqKleyRuCJ60+8NYceaxMEAbHU67GKecV4QL4B2KgxrprWxeVG18GdY2UMrWIqzvwVVtNmUFtDodQR/LVea38z0q8Min0K4tAyWgJgQDrA213is5amyV426paQtEWWvRUmSvZKB1EuCxBRqc4fi0c6VYfhtxxKjTqdBWMTgntmGET3qE4xm+yqbSHLcRBDQ0TQz8XBQqxnSJHOlQWiMLgS2pBjrG1L+OMQ8mxeUmYFRlKslhEszrvvNJcUQzEgQKtGfISUaAytYKVNlrEVUSiDJWClTla1K0bOogyVkLUmWtlSusIp8ND/a2vg/qabqtLPDI/2tn/AMT+ppui1mg/1Q/swq0dh+E3G5D6mhlFF/6sbalmaFG5P+a/FCcnWhkl7K3iGuW/ON5RNkxcKmUBJ9Cq3MkRpSrhnh3G8RdrljDm4mYKSxAtrA2zt07VbrHCTj7qrdUpZLm4LQMF2IE3LpG2g0XlXYcBgrdm0ltFVLaCFVRAEdP81ryJ4+LtlU66Oe/w5/ho2FJuYlQrBpVAwfUaKSw5DcdzXSTcoa7iYoA8S1gamgkHbGWIxYFReeIJPzSXEcUEnXT96U4vxJbZkw63Mr3Liq24hZltuoAH1oPSDGDs04l/Dm5irjX1viwcsWVCTlEGM3SZO3WqHxj+EGNw/wB4ii95ZDgWSDJBljkaD9K72G6bcq3mkUaQzyt9nz5/D25dxOOu3bpYC2pOXVVDucqgqenqP0roeMw6FIcyNwBvp0ozxhwdluretDIGKi6ywNjPrEbEaT1pJjb4YgDlWzBFSVCTlqyqrdx649SiZrVsHRTCOnOZ/wD6Hp1q+2eNBklNQRInf4PQ0g1G1YHPvqa0x8aMeiP5Ay/xG4TpyqbCYG0wLXDLHWNopRiMSEyyYzHKoHM9KkM71Xj6i6FT9sziLCqxA1HKtTcLFQx0H9BXitYyVQFjmzcsgZUyg7TzoVuHWxMsZ3pBjeMi0cot3HcLnhRAA6sx9o+aqGO8ZXbjqyk20UyFXWTyzHn8bVlnOMPbKK36OmniJUZRDAVthk80kvryHQUqwN5zaBYDMR6gI36TsDtRacSdAsINdxmiPrG9UlpWjl9j7DYC3b3APyP70Rdxo2AER2iqT4w4+wwxAJDFkBjlJkgnvEU3w1hrhEmF/wCNI61Di5P9mNaXR7j7hmU6bctqUFas6cCQgAkz1mlt+2LJIyhuhOtaMeRJUhJRb2J8tYK1O1ala0cidEJWtctTZa1y11nURBZ2qZcG0e0/lUmHcLrz60UnEDHuNI5O9DcSseGF/wBpZ/8AE/8AsabqKpXh7EXvLVlYhF9Mn2qoM7fvV2Q6A76TptWfHkuJRxJAKjv4UPlzahTmjqR7Z+DrUq1NYtFmAFUbXsAXwjCO9yV/DqT+1OE8cRo/uUxtoaa8PsC2gC7DsKQ+IhbZpKiY3Gn6VhnLmysUjTGeKDcMq2m0daE/1mJJMf50pLeQD26Us4txIW1mZPL6HUmot0WSHGN8WWx6AWJ5hRLf8Vjg3gzE5zfRVNz3ZGMgCZPq5NFa+AeDhyrESXMkxtOus/5rXY7GEVRA6RU5b7DKaj0LuFcU8wDkRuO43FH27886TY+ybTl1HpnXv3+aLtYgSMunaaZKyLV7QwxeFW7bZG2YQY0PyPrXPeJcNazcKNrGoaNGHI1e1xZ23/ah+M8Dt4hIZmS5EK67rz56R1quLJ+N76JtWc+vOFEsQo71qrZvbqOvL/micbgFsOwYDMp1Y+o/ImsSNNRroNR+Q616ClZOkhZxDCLmsMxllujLO0sCIj9O9GowaSpB1I06jcfNLfFuAuXcOqWhNw3UK8tp1nkBW3hXDsuHyNulx0PcqdT9TUlJqdegtWhlkr2WpslQNi7YYKbiSdhmGs1VyFoV8a8ODE++9dVf5VKhT8iNaoXifgowuIFu3mKsqss+pmOzDTvyrqGOvZF/7thz+sUHhOIW7jg6koIzMvqE79xWDysmOOq2WxpsB8M4a4lmGBFzNLI3uhlEa9T3rfFML7pbByornMToxa3+BATrEyWo6/hSS622OcgLvBAMsCTzgE1GPDwm05LxbJyclJKkHXmdZq2PKpxSgNkxuL5SB8Xh0xNi7ZTQj0wZEMPaTO431oH+H+IuqzJeLZDmVMx1D2iMw7CJ/KntmyFJA35HnB6/WlXHhcT/AKXouNLi4F9Mr+FukyaOVVUhI/BaHxo11NL7jE7maD4PxE3kBIEiVaNswiYPTWlWN8Qh8Sti2SpUtOYEB2CmFBHKdTTqcUrQrtuh3oRIII7VDbxKMcoYFgJIBkjWKB4OwcO0gsqhHCSEBXXQH8qsnDVwNq1dzWXa7cli1q2Cw0n0t+dH8z48qO4boWRWjCprZzKGgidYO4nke9eK1fkLxB4rZVreK2C0bOop3gBbQLG/cOQoctrYMe5OkUywnHbWVhbUjKdFJ5du1Ua3iyLaKQCIMaa6nWjsPihMhUQHpJIgdK8mOSUejU6aL7geILcmNwYNG8E4tZbFeSHBYKS0agdp5ntVJwtm4tnzUtl7YJzE6GNmIWZIHXtUvAseiuGUC2AGhiIB6gN/Mar/AOhtUDgdm+05R1EVSeLYwlz/AEqP/wDVHKJ1nn1pL5737wt21Lu5hVXc/wBhzmk6GUSXEY7/AJqucVxHnPlXQk5B9SNatvizwo+Asi7edWJGirtmESmY/rVJ4Kk4yyoKnM68/SC0kyeoqLd6H6R23wPw/wAq2pkZgACO2kGauSYiq5wkKqjL2nmJ+aci6N6ZkZdnuLqGRgRIIritzxycPda3czDL7WXXTXQ/3rsWMxQIYDXSvnTxvcBx17KICwu+8CZ/rQOTpHRcH/E+2R7hI5nQ69RReD/iMMRe8uyZIGafwjKACT1ma4iK6R4eFiyxdVKtctIzEH0+qCd9F1NNFq9htss+PuXFKZgrFxnOsnLPuK/5pVS8X3nX7PcC/dq5bOPYskCY3mOZo3iXFGDlDcZQCQCpViTzyON1HbrUeN4iGtqoDat6/TC5GSNQRvm1J70ZZE/Yyh9D3hvFVupO7ASQBvHQVLhb6Zig9zE3MvMZt5+tVThmM+zJbBD+1m9MeoAiQJ5CBp3qd+Lg5vUEeFIIEMZ9TDINmGw60yzfqhOA28V8cGGsMSoLMCqhiI15lTqY7VQLXha66h2Nu2GXOszPZco1BNbYHhjXrrXcQSQpLMG1c6yFaNEG2nam97xAjOoBOrwxPUfpyqGXNyejuNIzaxbYc2ExN1nUhtSPShnQBjrt1pnwbiBvM7WyjW1YKAoMnQwddwNZNJ+OXkvplkkT6coM5gNwOdZXiJ+y4dLBh0VEvXFX0KCxIB5l/wBqnSlbfY0bekNnx5bFsp0+79LDQEruD+lXLFXUt2LItv51u4p929tljMQOvc1SrHFW+9zZbgOzQBGh2FCLj1tQpeGRAWLiTMjRQPmnx8YNP/pZqUlxZZOE4M4jF3BexHlYcCLZSEbNoRnP8s/nNZ8R4HF2ryW7qW7dr2g2yXF8k6SW9hAmaq/HOPqq4e5a1dLhd1aTbuKCCJGxggac5rp1rxxguJ4S7bfOQUh/uyYaJBWNyDrVMk76eiShx9FCwtr7MLwu3c1gR5ZXXyyJzLI3jTXnU7+MMMLqo2YMcsMUiPMA58uVVXiHEGLFCfumUJqCIUET6f5tKc28dhbpRSuqsLkpBAyDKAx+g0p8WXXYsoos95RqdAf1J6jnS2/D+WgOoEsoYoGXZgGGoOxB7UkxXiyzDAlrjoxZCwywehHOKmw3EnfzLtpc40Om5kCVSarPKnq9AUSzviGZVzlCyjLmUQWAPpzdSBpPOgcVxBLYYsRKrmIGpjrFVzG+JLwt50Kid0b3pB9SkczVau484i95jOFLEAgSFI/l7TFdLOkqiDjvZc7fiIXrRNplFzYA+oSdgamVsQwlbllAfwuDmB5g/WaqPBOIiw1wnS2TPpAaCNBrvUd7xEzMTlmTud/rXRz62GhVh8IzLoJganpXrFxxzjXWdtNqO4fjrQs5LiEupzWyoA1P855jtWmNlcokFWhtCCZPNu/asXLdFaVJheH4/cRYgHcSJnK3uX4Nb4biAd12QH0lSPQB1BPM0PgbLDNMEHeN5G2vKmnCLa3rxVkDzoF+B/mtCV0UT1bJ7mNUQNCemoA5aTuCOdXHwPx/D4Um5oGPM6tHMAnYVTeI+GZTzLJuZRCkXFIOfNGS3c2ai/B/DMNiLttL90oQxNxXIQPyCW5/rrTxl6BKNlr8cWcRi8LfxbHNhVDG2IUaAhUOUiRqfcN65Twh4v2dveu/Wu0fxSxX+08i2CiG2QQNjlgoB29NcKt3ipDDcEEfTUVyVbISk2fQHCuNgIAen9ad4bFSPmuXcO48HUMmxjSRMncfnNNv9XKTmJgd9OlXaQaLpjryopYtI5xyFcA8W423dxdx7Y9JgHuVEE/0q9eMPFC27Xocm44hQNhPNu1ctEk8yf6n8qnLQH8GyU6wWLvDaGCwjy0QNQFPbvQvALCteUt7U9R+ntn6xT+ziERz5YCsMpJIDKZkSynfc/mKzylWhoRbdBeFxtuy6MALirkFvMAUUklo7AnSmfjTEPdwqYpsi3bhCZkuKR5ag6FZkOdtuQpPw5LxS9Ys+tGKM2ZVEwGgBzoNYOlKhiksALesoXD+slJcBQfa0xrIO3KkW2aG1BFu8N3bVmyz4jE2lvDL5Fq4huOYMtnUbhtF+k0mxmcNnE2OkewltyJ5A8uWlSY5LeW1ccMuUqVbYrniCe2u1L+J4nN5nqXKGKkmTm0nMg2FBEuTZNwgPnuHMHLMHDSBmUCGDcpbp2oHFcCtg3GN1hc9wTIVAnUhiexgUtu4q4kK6sqmGOkE9GnkdquvF+M27+GsnOt17UDORN25nEZLhG45bcqfrYU4vTKvw/HXLRBthvTKpp6pKyN9NN/pRXDfETkLbJylFYhgdc2cs7dC29bYfAvnNwoVRGPloZ30loI1Xl8UvvcMu3Xe8irLOWa2gy5ZMwq8l3o66OcWtoNwWJbEXtFCKxZlYDYKQT6e/wC9S2b9z7QWOXMCQCRoI1b66Us4Dxf7LiC1xCywyMuxWdiO4MGp76IWsujf9QywZo9Wx15TP0oPv6GjJV9jHHMHRhK5WggTK8zuNiaEs38TZdvs9u4qqRAWNDHUb0TxBrIZEUk5YJCsjAnUalZH0oc4+5bJIkK0Aga7HRieR0pSkouSB8Vfa9dt+Z77jAPlWNSdWj+1TjhTWL9xRmUGdWPpYbmCNjG1beHwLl61+FkYnU+uCZgzuDPKnf8AqKXme3dthsk6kSpE5TlPaaZaM8lT6KceHq3r8ycxOmobeFIn3GKbHiTWLQtWSSJmWEENMwOo+azxYOCFdg1sQLRyjzMqjRAwHIfpUtzC3LKWiqJc8xc0XGEMNW9u6wOdHspGOtAWJS85VrloIz5gzzCuVG8dY3ildzCXA6ErpAOYD0ka6g86Px3FfMM5YyJ5aoGLBc27Cf1pl4Y8y4wtOy6IfKLMANBsvc96O0hGtpIqIuGdJ3/Om2D4cHQMb1tZnQgyNTvQWJsBLsKcxBMjkCDqO9NTixzsgmBqq6HQU6aoRQbbBOF4LzUAzCFBYgDUd2Y/pUd7DjMuUSCd5n6RyqJMS1u0AqwHGpPOKGwztnXLJadBvPaK7oKa0kNvs1xTmynKB+IEL233NWDgflYKb2LVrjtlNmyPQxVw33rE7DSIpPZ43cwt9fNY4i3GY22aVOYEEEfhINK+LcduYi47uTLHboOSg9BtSU2WlKK/pbPE3je7xEJbU+Wqicg3BEgDPz0596YeFVVwljEIjW9YQiSDvmz7g89KpeDsKots2YAn1ZYzHQ7fWmCXbiXJLhAhzA7mDsCOZox09AcZPZcfGafZAluxed7JBbyrxzG3GhKXDqF7GudHhwzkElNCwVwQxzCVEd9Nab8Qa5fC3nfzJOXmCRoACo6dKzxS4ctx8QHl0It3GEZ8gChfgaR0ii5/B3FPtCzgl65ZuasLYBBObSZ5r1ptcxeYSWlTznQ/4aWcM4ZfYAlgtsg++Dou5CnemFu1bGroLqAAeYJUpocpZAYPxXfkaCsaf+evsV8QZr7jKpgRqZA9RideVHeGuGsmMKEqrIjNmJAWANYncEURgDcVQ5XNajy7ZI3Jn0ieXOh3xbtirT3F9RQgA6bEgE9KDcpB/GouwtMALJvMACjeoDllM6Hnoah4XiRbui6yqVV1d1Gvo2Bn5ms/6o+RkgGNGaQVgtBE1thrHlglUDSwFtQZkkghW5gLBNT67DCLYzw+PBLsieWC7FFBMKCeZNLOLOGOYsAoUgr+Np0VgOeunahrnEC7MzN5STOVfUTJ1CnbetLPEszIHICIT5ZA9SMSDnP80xqDXJU7Iu7tk3BVvPZkxctgnOrSWgc+wHKiMbwlWQpbCgoFd/VN0BnCqoJ0YmZPQURhklHAJTzGDOE0z6zB6AnpVdxOPcXXKkTJB076jNXLs61SocYjBKlq5aViHuGJuakhTrlI0/KtOCcPazdOfcGI6RO9RI8PdkNeX0rbLj2F9DJB0gE05wykkRqP83JoSdC5HWqLKmMUgf8A2gMdw4XNUAzTJHtDdM3weXOoLdwCBuSefzRnnqsJzJz6840/U1NE42hbxDwojs7s5NxwJKgKFjoNZ23qv8R8O3FVQrZsm0iCdZ+DV4uYiG19p/begcYRrpOkkfPSn5NHKVMT+DfDbYq9kMWsil7rxOVRIEAaZidhW3i3g/2Zslg3CqBYLRmPmTo8aTpp0ozhPj04B0tm0j2GM3FUAXCdIYGNx0OhqLxL4ow+Jc3LYugsdWuQEldIVRMR1pq9mznyl9Fa4dxhrVw50DiRmUxmUr7SG3GhOgrbCtduSUDG3bYiQPYrmcrHv+tA2sMVvgOM6zLEaiGMTPamTcQyA5GCLIBgn1FTIbL+IbU7QkW92MruNBS2CFYLJdNZMzEEdN9KWKt6+5R7sG0FtqGBByknVZ5fNHY/iSMgZIZiATlEQec1rxU2yRdVhmyhY/mmIE8iD+lAlGUun0A8MwlrNkuPlE5XZdT6vbA6A717iOESw6hM5ZdB0Yjn8VMqLaOWGZXEOhEb8weZ71rcxF0SYGxQZtSRtOnMCit9lZOuhexIcNADTJU7Nrr8T0qd8bfUkIcq8gCCB21pxwnCKbT22uZjcABIGoVdSCT3ij8PgcihQUgaDNBP1opi8oJ7KHdvF1QAelBH13NT8N4jdwz+ZabI8EAgAkA7xOxrODw48v1bnVR+9YshQwFzqMwHTmKLILTA7t0sxZjmJMk8yTrJprcw1q0iA3VdrlvM4QT5Zn0r2YRNamyly4WVcssYXlHKI6USOHJbUhj6nBAO8fArlspDsFTAkgG3dFyNMs5WHwDv9K2v23bR5WYUT1org3C0uuqGcomTIGg3Imt8YXtHywvmIPcLnqA/l9W406Ut70aoxXG3oBFprRVc6sk5tjGbYjrpU+J435zL5kIqAqiqCyW53hSef71nFX0ZCFDLcJXKvuWDuFPKd9a8vCHIX7sSCBBOUT/3H+n1or5ZJRlF1EC4i7G5ALHQabfh1EchFGvfH2MDNqWhly6enbXrvRIwptXm85HVyPVoTkmOW+ojXpUgKMbZtkuoaChEyWVtRpy5Clb+Dsak5OyDB+q2uU+pSVEtCAEzPSRO9NeMWjbazddQ2RxbJBDKylNYjvJpT4ats4a2oBM8+W4ae2lTsrFBbIARXzIqmQNxJ6n+9BtrZaTVEmDw9tZhMq5gLhc+nKPVI6jbarL4e4VcxIvXBbW3aIZ3uMcvp1CBRuC0T8GkOMwP+2SFLlSXIGpgEmSDy017Udw7GG6h+9MQGVJ9JaBqROrAAwD2pE09koPj0DYzG2kIW9bGlskL5RtZmUwB3696FNlWC3FcLm0KsACcozEL26Gmvj/xeMViLWItjW2fLRWXQAHMSf8AuJpTgOL5vPtWbSB7xUhimZ7aLq6JPt9Ws06j7KPJ6kidr4FnOp1MC2InNJgnTYDvSnGYZs1n0yxt+YYG5zMSSO230o7EcIexausW9ygCBzzzBPIGpsOStoKzQBcyrpLMAxjK3SZEbV32TxtNtIhweHPvd09MwqmCc2gNw7cjAprbXYKRtoAd4/Wk9vCBU8siXd8z6wqmTlBJ00HKmXD0CwAuVyBmk7kcxGgEUsjsmKo8mGXLGuaYPbWsW77NdzfhgActt/zNam+RmE+4R9etR2Lh2c7UqMrY4ZcwjXqO3UUi4niGXc6jY9u9PrVwZQaWcU4aH5/BP7/WuXYCmYpPNJfWF3ga9f6fvUlvDyU1NtAB7hmgNoSVHUzRtpDYYgZczGVB2kf0/OvWkuF2bJmk+qCAoA71eJpik1YVhOICxduWrwtXLVxPKLiQIaMj6a+k6xSTxDgjZxDpKtkIAKe0iAQy9jNbY1nBJYZk3SdPiaCx6FSNZkA7zAOwmio0wZHqiSxiC0IWiSNTsAd9qMuo9gm24hsoa2xEaHVTrurCoLIiwQzQMwaMoJJGgg7x1FDXsezj1EtAAEknKBsATyHSjQjpRVjPiXGsyBVe4x0ILaBdNUA6TQdviDEktrmEfB6jpRFnh82VuRLzp3UAyPmgQq5hElTJg6Ea7TQFu3oPfEOHzJ6TuADNYbjuJnX/ANaHvXRGk/vrWbeFuEAh6ND8VZEzuEt9/YB/atLeGZ3gmDOs/wCb17DYpkBI3A0J1jXlUuBSTJJkmCefXTpRJN2MlvWrQ31jWNSY5DpSnE41rj55iPb26VDePqOkfFH4HBKw1HfeuDGPJlg4FwwOEu3CRK7TLafibpNThwHyZRcRpALGPUx59Y/eh7GKbYaCDIGx6TUefMskD/CKgk+WzarTGPDfBV3HYx7GdUt2ollAjUbKRu0108+FUw9opaUXCqAsG97Abtm/alX8LzFpyAAfMjbqBV7eyHv253AOvM6bHqO1WnC40jPzanZxnxBw3IzX7ruEZYEH1jbKpZt1Alfg1Ur/AIhD31uBFzhpKgQjkelYA20rsf8AGjBovDWZVAOZACBESwmI+BXGPD4GZiQDlVon4NTpxWy0Z8pfroxw3EgXrpY+WpDkjXTounc0xFmSO/5n60st2AMTlGx1P1WSPinmFO3f/IqeTRPK2kkwwkSVIBUjX/uAjT4ilvEbVsQSQma5OUSPSEAEdBPLfSisdcIZI5jX6aUDxKwHRswnKCV7TSY+6EjL0E2MO19btx2ExowXLOgAYKNAeVSeB/DuKvYm5btOUW4DbvXNB6dyDzGaDtqa24YvlNZuiSQqHK2qNBEZl50q4r4ivPeuw3lC4/rW1KKYJjQdP3rRGtlXF3XwG+JuJiDYUhctxkcDWQpgQfkUvtNcS2rMxCEsoQznZWPrIj2idu9LrqBcQQNhJE67Camu8UuE21LSBlAneI2nprXNBjUVoIu4lV0ZSQ5JGad55daaYPGMQxJzENl2yiABpB2oXiNoZZHp1BgbTG/Y1HwXHvcRy5kyNT8UHtCZ7WmNMXiQSpH1jkdgRUeKxIE5p202PLSI50JdfVx0IjrrGnxQPGMSysIMQQRG9KomdFo4TjwyLPPYnQg9COVMmUMIM6VSOBY52dgzFpHP9fmrVwfFs6AtG5FBqgtas9e8N3sQLjWrXmCymd4ME6+0D8RgExSLEEwxdGw4nMEhl0PMTqyyIrpvgHizpiPJEZLh9QI10UxrSj//AEDc/wBxhF5eXcPc6jQ9tKslopGbWjnmKxCrmK3JVlAMjMCGEwOhBpZfZYAWCdwRuZ3BqC2ZMcq878v/ALRC8gUmFdwwjMxg6EafNYs4EKodztPp7iosFimUyDGv96ia+SIJ0kn8964k2mi24e4LuGBXl/Qjequ7KCwP830HWnPh8ZbFxwSDP00B5UjU+ZcluZk8qVLdAhaeg+5w4BVfN6Z5CSPmtTcH4WKjkJ2oG7eIYgHSjLSSASTTFoy10f/Z"/>
          <p:cNvSpPr>
            <a:spLocks noChangeAspect="1" noChangeArrowheads="1"/>
          </p:cNvSpPr>
          <p:nvPr/>
        </p:nvSpPr>
        <p:spPr bwMode="auto">
          <a:xfrm>
            <a:off x="422275" y="-561975"/>
            <a:ext cx="2543175" cy="179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g;base64,/9j/4AAQSkZJRgABAQAAAQABAAD/2wCEAAkGBhQSERQUExQWFBUWGBsXFhgWFxcXFhgdFRcVGBcYFxYXHCYfGBwjHRcVHy8gIycpLCwsFR4xNTAqNSYrLCkBCQoKDgwOGg8PGikkHCQsKSwsLCwsLCksLCwpLCksLCwsLCkpLCkpLCksLCwpLCwsKSwsKSwsLCksLCwpLCksLP/AABEIALwBCwMBIgACEQEDEQH/xAAcAAACAgMBAQAAAAAAAAAAAAAEBQMGAQIHAAj/xAA8EAACAQIEBAUBBgUDBQEBAQABAhEAAwQSITEFQVFhBhMiMnGBFCNCkbHBB1Kh0fAVJOEzYnKy8RZDCP/EABoBAAMBAQEBAAAAAAAAAAAAAAECAwQABQb/xAAlEQACAgICAgIDAQEBAAAAAAAAAQIRAyESMQRBUWETInEykRT/2gAMAwEAAhEDEQA/AOa4BPurcHca9jJogCoOGL90neTReWvqMX+F/EY5dmAtbrXhW6rVUKZVa9evhFzHlsOZPStwKQ47E+Y+mwkL/c1l8vOsUPtlMcOTNMTfa65dtz+QHICicPgng+kx+QrThdjzLgH4V1b6bD8/0p/j7Ja0yjnXjQ8bnieWRdy/aht4Vxq3cOEK5yjFBLRtqpJ6RI+lSY3gt05nCQP5ZBaBOum9JPB9prTgNoGb9AdO2lXnCYkE5ZPb96hhzvDO4hlFNFNyV7LVvbgVu7dVmbICYcj9aV+IsJhbN63Ys3xdusWzBTKoAJALD8ROkV7mPzMc6+SDxtCULWwWpClE2MEzCQpIHOK1uSQlAeWp8PhGdgqiWOgFEYbBl2CqJJMAf5yrpvh7wTatW5cB7hGpP4f/ABrPm8hY1saMbOY4nhLW4Db/AMvP8qa8O8H3biM5BQiMgOhaf0ir1e8PIbwuHUrEfI5nrTEtWSXltrRRQQJwhSqKk7ADXemxwimGIBI27TQmHwxJnlRF9oFYZO2UI8VjFUGa5dxm65xNx4IX/NvmugYi3BzQSOfOqf44xYGULAJ106d62eNqWhJ9FIu7zURqd1qMrXrozs1UVhhUsVqRRARZa8VqUrWpFGziIiozUxWtGWimAjrFbkVjLXMJqaxlrcrWIpTiHh1zNYtiAIET11NThaF4QPuE+v60eq1LF/hfxDS7IwlSha2VK3C1QABxS4QgVfc5gR/Wh7fAGjVlH5mmyWpIYjUbdFH/ADRAWs0/HhklyybKc3HSA+HYEWlImSTJO3wIpw+Ay2DcO+h6QCRQVx1Uepgo71PxTxFZbDtatMXYhRoCNJE6msfnT4QWOBTErds14aRnLdBGmxJ2+oFPcPd58xSLCWCqjKSTzH6zTAXCOh7Aa6b6CvAveitDRsR376bVzrxUMuMuMmh9LyNIbKCT8/3q7Y1vLzZwUygH6EZgfg1DxTgyJYu4jDp5l9xbZXJzFApDM1pTocwjToKpF7OGtrhIvpbdFKuyqzKeUqJ0+asnBOEOilbghdhPQbk1T/DH8RUuYi159tluMQhe0JRyxgZk3XXpXSvE90rg8Qy+4IQO2YhT+tenPyP1pMmlspuF8T4ezeP+3zW80ZwfWomMwGxHOK6RhHUoCjZlYSp6g7GuK4O4QMrrI11+K6T4GxQ+zi2T6kJIB3yNqCOwJIrz45ZZH+zKca2iyNb0oN1g0Y1zSl+MvgLJMRV430KG22ioMXQeDxGeNdKKvYc9ZFNVM42t4mRsI51zPxvh1+0Fk2MAjoe1X2/dgQOVVzjnD3vGICqNSTA161q8d8ZWLJWjnrCtMtMcdw0oxXfWBGs0G9kjcRXsRdmdkRWsEVJFeK0wCIrWrCpiK1y1xxAVrQrRBStClFMBDlr2WpQtey11nEJFey1Llr2WgcAcFH3KfX9aYKKC4GPuE+v60xC1LE/0X8Q7WzCitwtZUVuoqiAagVuBWQAMxJEKMx7CgeEcY84tKhAIg8tZgGoT8jHB1Jh4N9B32VWMsoJ7ia0/0xQwKIixqfn45/8ANM7GFmPUNemtSDCZZJJOmmggfFYvI8nx2uL3/CkIy7PWQm+pJ55v06U/4Fct22LBVJbRmJlip0YSdpGmlUq0ps3IRhD6QykhSdmg1OlzFWmzZlxBY5SpGRUABMjprWdOOSPLHAe6e2WJ8VYa1bW40vh7xsBm2dEYPbVieRQrE75TWcCyK0WmzWiSbcT7SfbB19JJX4qk8bvv5vm3oCXAUuWlJKlrAlFJ5zIM8opPheN4jUqzZzBzTJGXYAnQDQCKy5I12WjvSL7wDwi2G4qoxNrNafM9h1korznSSPaRqINdG4pirZsulxtHUqIEsTv6QNzIqncP8QOyu5nz7uRnRiRbtQgGp7nXKNTNewvGkXFG07sbxQGW0UgiYtdAOm9PGCr6Oa49g+JvWrTZbpRbqRKsRzEjNTLh3ED5ocemAQDy+Piuf/xItn7WWOzopB+AQf0q2eHmD2kcE6qD+Y/Y1kyR4SpBTsvNnjQYaHXmP7dqhv4nPvVVbFFYM7dxJ+oplgeJi5mH4kgMP/ISDWrDNS17EocYfEBOwot+MpEFhNVbGYohhyqHDAO0mZB+h71s/CmrZOx7ex06iQPjSkfiTi4e35atzk//AGo+L8WIBtptzPXtSG401fFi9sSc/REHKmahuuWMnWpzbrNnDZmCjmY/OttpbIgmWsMCa6fb8F4U2QmpMyWEZiTy+O1U7xJwdLDhUM8zO/ao4/JjOVIdwaVleK1jJRJStSlarEIMtalanyVqUrrOIMtey1LlrGWicRZazlqSK8BXHAXh/CMcPbOUwQTP1NHZIonw3j8uDsjSAp+fca8dWnqayYZPiiskRCyeleeEEsQo6toKsfDMHbYERM8jRp8IYe4QWt5yNgzMVHwp0mkn5HHSCsd7OX8c4iCIQEK+heIzhdYXtT7+G/hB8davxcS2quolpMsVOgA6de9WPjn8M2xDWVDBLaklzzCwIVB1O1TYfwo2EEYZXy5pIBJJMQMzTXl5IcpN2WiLbHCXw142bqhWUGNZkNsQeh1iq7xrxa1q61q2EZUMNmEyexHSut4q5g7uHt/b2Fh7cHOzZWUmSAW/EO1cs8U+DT57ZENvM3pc/wDSYEFgQdszDXSaxqD5V8lK9mljxRYu2nZvu7qqSFJJDHlkPzypdgvFuW7Nws1sqAwGpDAe5fmk3EOB3rAm4kLMZgQVM7a96X1ojzwvWiWpIe47iy4m+ohktZpIZgYJgM2m0gDSor2NVB6CGdtQAB5dsbDT8TwPpQnBsL5l1En3EL9CfV/Sadf/AJlr99mQBLDsxVuQUEroOpgx80zhPN+xZZFjjSHnhmyVsKzFmzmZJPPYUPx5BaxmHvlgFaEbtlBAP5EflTdsHkREUwikTOpgA/vSnj3CluvZViQXfKCNwMpJP9BSShPHL8T9keXLY28Z8LF60rZvvFVsi/zxDMI7CT9aV+BOLLlNhj6lJZAT7lOpA+DJjvRvElI+ytMm1dRQT0dchn50pZj/AAo3nC5YdbcNm1mVPMrG47VWXiTcfsEciTLZiobUazt2n9arfhPj4XiN3Ofu7wNsdA1v/p6ctiPrT04kmAfcAJOwJ6jpVb4/4eLMb1n3zmZepBnMvftXQ8WcVzGlki3SLnj+IeYOkUvs4tl1moLV3OoYahhM/wCfWtq9aMVRlk9mlxiTWoSpAKzlqgpthME1w5UUsegq58B8KeSwuOczRqvIfFB+FGtorEn1n9Ks9nFab1gz5pXxReMdWAcZc2kzCcvMjlVCx1kk5i4bprJjvXScZZF60yBgJ2O9Uri3h82UkmTOsbR1rvGml32Ga0V1kqMrRTLUeSvQszkOStWWiMtalaNnA+StTbonLWpWm5HA+SshKlK1kWq6zgHw5rhbU9D/AOxpnbUUs8Nj/bWvg/8AsabBazQ/yirDMBifLaaf4fi4MEGqyq1IhpZ41IaMqLtY48BuZqt+KePXBdUo0JHtB0Jnf5oNsYFiedRcTxmHdAr3RbfdS2g+oPI1ilGKdJ7KpgWMxr3k8twrk7K0SZ6/1qsYqxfsxdQO1u0wdYctbSfSwKyYBGgNWbw4ovYu3bzowLFc6EMBmVgN/rE03P8ACLE3GYW7hS3OVvM9lxVaR6RqfrWHJPjPrZriouG3oQ4jF2LrlXZSip7RJGa4IY+kH2jQHqaSt4Sw7Ai3ifWfYHgAnkDMfnXbML/DS2loKLhV5klVAQSSSoXeNdJNLuL+AsquXYXLQVi33cuNNIXWdeYr0HmxzVy7/hi4tOonAfKuWrmWCl1WiB7g22ldX8P4E3stq0AHVF9DGPw7KToSdTpSrH8Is4DDOUc4m7iR6XZYuJbA1y8wS0iR0NQfwz8XCyfIaMzshsu+oBWVyH6MY71hxeU4cnBGiWDpSH3kHM65TmRirCNo6/Mih8bwwLctMW9gaBGoLgKP/tXziVojEyHhrluGhAJKEawZ5Ean+Wqf4vs3Ev2bluTmBtXM2oMsCp02I9VaPzucVJraZKeNRevYHcszHZgfqKleyRuCJ60+8NYceaxMEAbHU67GKecV4QL4B2KgxrprWxeVG18GdY2UMrWIqzvwVVtNmUFtDodQR/LVea38z0q8Min0K4tAyWgJgQDrA213is5amyV426paQtEWWvRUmSvZKB1EuCxBRqc4fi0c6VYfhtxxKjTqdBWMTgntmGET3qE4xm+yqbSHLcRBDQ0TQz8XBQqxnSJHOlQWiMLgS2pBjrG1L+OMQ8mxeUmYFRlKslhEszrvvNJcUQzEgQKtGfISUaAytYKVNlrEVUSiDJWClTla1K0bOogyVkLUmWtlSusIp8ND/a2vg/qabqtLPDI/2tn/AMT+ppui1mg/1Q/swq0dh+E3G5D6mhlFF/6sbalmaFG5P+a/FCcnWhkl7K3iGuW/ON5RNkxcKmUBJ9Cq3MkRpSrhnh3G8RdrljDm4mYKSxAtrA2zt07VbrHCTj7qrdUpZLm4LQMF2IE3LpG2g0XlXYcBgrdm0ltFVLaCFVRAEdP81ryJ4+LtlU66Oe/w5/ho2FJuYlQrBpVAwfUaKSw5DcdzXSTcoa7iYoA8S1gamgkHbGWIxYFReeIJPzSXEcUEnXT96U4vxJbZkw63Mr3Liq24hZltuoAH1oPSDGDs04l/Dm5irjX1viwcsWVCTlEGM3SZO3WqHxj+EGNw/wB4ii95ZDgWSDJBljkaD9K72G6bcq3mkUaQzyt9nz5/D25dxOOu3bpYC2pOXVVDucqgqenqP0roeMw6FIcyNwBvp0ozxhwdluretDIGKi6ywNjPrEbEaT1pJjb4YgDlWzBFSVCTlqyqrdx649SiZrVsHRTCOnOZ/wD6Hp1q+2eNBklNQRInf4PQ0g1G1YHPvqa0x8aMeiP5Ay/xG4TpyqbCYG0wLXDLHWNopRiMSEyyYzHKoHM9KkM71Xj6i6FT9sziLCqxA1HKtTcLFQx0H9BXitYyVQFjmzcsgZUyg7TzoVuHWxMsZ3pBjeMi0cot3HcLnhRAA6sx9o+aqGO8ZXbjqyk20UyFXWTyzHn8bVlnOMPbKK36OmniJUZRDAVthk80kvryHQUqwN5zaBYDMR6gI36TsDtRacSdAsINdxmiPrG9UlpWjl9j7DYC3b3APyP70Rdxo2AER2iqT4w4+wwxAJDFkBjlJkgnvEU3w1hrhEmF/wCNI61Di5P9mNaXR7j7hmU6bctqUFas6cCQgAkz1mlt+2LJIyhuhOtaMeRJUhJRb2J8tYK1O1ala0cidEJWtctTZa1y11nURBZ2qZcG0e0/lUmHcLrz60UnEDHuNI5O9DcSseGF/wBpZ/8AE/8AsabqKpXh7EXvLVlYhF9Mn2qoM7fvV2Q6A76TptWfHkuJRxJAKjv4UPlzahTmjqR7Z+DrUq1NYtFmAFUbXsAXwjCO9yV/DqT+1OE8cRo/uUxtoaa8PsC2gC7DsKQ+IhbZpKiY3Gn6VhnLmysUjTGeKDcMq2m0daE/1mJJMf50pLeQD26Us4txIW1mZPL6HUmot0WSHGN8WWx6AWJ5hRLf8Vjg3gzE5zfRVNz3ZGMgCZPq5NFa+AeDhyrESXMkxtOus/5rXY7GEVRA6RU5b7DKaj0LuFcU8wDkRuO43FH27886TY+ybTl1HpnXv3+aLtYgSMunaaZKyLV7QwxeFW7bZG2YQY0PyPrXPeJcNazcKNrGoaNGHI1e1xZ23/ah+M8Dt4hIZmS5EK67rz56R1quLJ+N76JtWc+vOFEsQo71qrZvbqOvL/micbgFsOwYDMp1Y+o/ImsSNNRroNR+Q616ClZOkhZxDCLmsMxllujLO0sCIj9O9GowaSpB1I06jcfNLfFuAuXcOqWhNw3UK8tp1nkBW3hXDsuHyNulx0PcqdT9TUlJqdegtWhlkr2WpslQNi7YYKbiSdhmGs1VyFoV8a8ODE++9dVf5VKhT8iNaoXifgowuIFu3mKsqss+pmOzDTvyrqGOvZF/7thz+sUHhOIW7jg6koIzMvqE79xWDysmOOq2WxpsB8M4a4lmGBFzNLI3uhlEa9T3rfFML7pbByornMToxa3+BATrEyWo6/hSS622OcgLvBAMsCTzgE1GPDwm05LxbJyclJKkHXmdZq2PKpxSgNkxuL5SB8Xh0xNi7ZTQj0wZEMPaTO431oH+H+IuqzJeLZDmVMx1D2iMw7CJ/KntmyFJA35HnB6/WlXHhcT/AKXouNLi4F9Mr+FukyaOVVUhI/BaHxo11NL7jE7maD4PxE3kBIEiVaNswiYPTWlWN8Qh8Sti2SpUtOYEB2CmFBHKdTTqcUrQrtuh3oRIII7VDbxKMcoYFgJIBkjWKB4OwcO0gsqhHCSEBXXQH8qsnDVwNq1dzWXa7cli1q2Cw0n0t+dH8z48qO4boWRWjCprZzKGgidYO4nke9eK1fkLxB4rZVreK2C0bOop3gBbQLG/cOQoctrYMe5OkUywnHbWVhbUjKdFJ5du1Ua3iyLaKQCIMaa6nWjsPihMhUQHpJIgdK8mOSUejU6aL7geILcmNwYNG8E4tZbFeSHBYKS0agdp5ntVJwtm4tnzUtl7YJzE6GNmIWZIHXtUvAseiuGUC2AGhiIB6gN/Mar/AOhtUDgdm+05R1EVSeLYwlz/AEqP/wDVHKJ1nn1pL5737wt21Lu5hVXc/wBhzmk6GUSXEY7/AJqucVxHnPlXQk5B9SNatvizwo+Asi7edWJGirtmESmY/rVJ4Kk4yyoKnM68/SC0kyeoqLd6H6R23wPw/wAq2pkZgACO2kGauSYiq5wkKqjL2nmJ+aci6N6ZkZdnuLqGRgRIIritzxycPda3czDL7WXXTXQ/3rsWMxQIYDXSvnTxvcBx17KICwu+8CZ/rQOTpHRcH/E+2R7hI5nQ69RReD/iMMRe8uyZIGafwjKACT1ma4iK6R4eFiyxdVKtctIzEH0+qCd9F1NNFq9htss+PuXFKZgrFxnOsnLPuK/5pVS8X3nX7PcC/dq5bOPYskCY3mOZo3iXFGDlDcZQCQCpViTzyON1HbrUeN4iGtqoDat6/TC5GSNQRvm1J70ZZE/Yyh9D3hvFVupO7ASQBvHQVLhb6Zig9zE3MvMZt5+tVThmM+zJbBD+1m9MeoAiQJ5CBp3qd+Lg5vUEeFIIEMZ9TDINmGw60yzfqhOA28V8cGGsMSoLMCqhiI15lTqY7VQLXha66h2Nu2GXOszPZco1BNbYHhjXrrXcQSQpLMG1c6yFaNEG2nam97xAjOoBOrwxPUfpyqGXNyejuNIzaxbYc2ExN1nUhtSPShnQBjrt1pnwbiBvM7WyjW1YKAoMnQwddwNZNJ+OXkvplkkT6coM5gNwOdZXiJ+y4dLBh0VEvXFX0KCxIB5l/wBqnSlbfY0bekNnx5bFsp0+79LDQEruD+lXLFXUt2LItv51u4p929tljMQOvc1SrHFW+9zZbgOzQBGh2FCLj1tQpeGRAWLiTMjRQPmnx8YNP/pZqUlxZZOE4M4jF3BexHlYcCLZSEbNoRnP8s/nNZ8R4HF2ryW7qW7dr2g2yXF8k6SW9hAmaq/HOPqq4e5a1dLhd1aTbuKCCJGxggac5rp1rxxguJ4S7bfOQUh/uyYaJBWNyDrVMk76eiShx9FCwtr7MLwu3c1gR5ZXXyyJzLI3jTXnU7+MMMLqo2YMcsMUiPMA58uVVXiHEGLFCfumUJqCIUET6f5tKc28dhbpRSuqsLkpBAyDKAx+g0p8WXXYsoos95RqdAf1J6jnS2/D+WgOoEsoYoGXZgGGoOxB7UkxXiyzDAlrjoxZCwywehHOKmw3EnfzLtpc40Om5kCVSarPKnq9AUSzviGZVzlCyjLmUQWAPpzdSBpPOgcVxBLYYsRKrmIGpjrFVzG+JLwt50Kid0b3pB9SkczVau484i95jOFLEAgSFI/l7TFdLOkqiDjvZc7fiIXrRNplFzYA+oSdgamVsQwlbllAfwuDmB5g/WaqPBOIiw1wnS2TPpAaCNBrvUd7xEzMTlmTud/rXRz62GhVh8IzLoJganpXrFxxzjXWdtNqO4fjrQs5LiEupzWyoA1P855jtWmNlcokFWhtCCZPNu/asXLdFaVJheH4/cRYgHcSJnK3uX4Nb4biAd12QH0lSPQB1BPM0PgbLDNMEHeN5G2vKmnCLa3rxVkDzoF+B/mtCV0UT1bJ7mNUQNCemoA5aTuCOdXHwPx/D4Um5oGPM6tHMAnYVTeI+GZTzLJuZRCkXFIOfNGS3c2ai/B/DMNiLttL90oQxNxXIQPyCW5/rrTxl6BKNlr8cWcRi8LfxbHNhVDG2IUaAhUOUiRqfcN65Twh4v2dveu/Wu0fxSxX+08i2CiG2QQNjlgoB29NcKt3ipDDcEEfTUVyVbISk2fQHCuNgIAen9ad4bFSPmuXcO48HUMmxjSRMncfnNNv9XKTmJgd9OlXaQaLpjryopYtI5xyFcA8W423dxdx7Y9JgHuVEE/0q9eMPFC27Xocm44hQNhPNu1ctEk8yf6n8qnLQH8GyU6wWLvDaGCwjy0QNQFPbvQvALCteUt7U9R+ntn6xT+ziERz5YCsMpJIDKZkSynfc/mKzylWhoRbdBeFxtuy6MALirkFvMAUUklo7AnSmfjTEPdwqYpsi3bhCZkuKR5ag6FZkOdtuQpPw5LxS9Ys+tGKM2ZVEwGgBzoNYOlKhiksALesoXD+slJcBQfa0xrIO3KkW2aG1BFu8N3bVmyz4jE2lvDL5Fq4huOYMtnUbhtF+k0mxmcNnE2OkewltyJ5A8uWlSY5LeW1ccMuUqVbYrniCe2u1L+J4nN5nqXKGKkmTm0nMg2FBEuTZNwgPnuHMHLMHDSBmUCGDcpbp2oHFcCtg3GN1hc9wTIVAnUhiexgUtu4q4kK6sqmGOkE9GnkdquvF+M27+GsnOt17UDORN25nEZLhG45bcqfrYU4vTKvw/HXLRBthvTKpp6pKyN9NN/pRXDfETkLbJylFYhgdc2cs7dC29bYfAvnNwoVRGPloZ30loI1Xl8UvvcMu3Xe8irLOWa2gy5ZMwq8l3o66OcWtoNwWJbEXtFCKxZlYDYKQT6e/wC9S2b9z7QWOXMCQCRoI1b66Us4Dxf7LiC1xCywyMuxWdiO4MGp76IWsujf9QywZo9Wx15TP0oPv6GjJV9jHHMHRhK5WggTK8zuNiaEs38TZdvs9u4qqRAWNDHUb0TxBrIZEUk5YJCsjAnUalZH0oc4+5bJIkK0Aga7HRieR0pSkouSB8Vfa9dt+Z77jAPlWNSdWj+1TjhTWL9xRmUGdWPpYbmCNjG1beHwLl61+FkYnU+uCZgzuDPKnf8AqKXme3dthsk6kSpE5TlPaaZaM8lT6KceHq3r8ycxOmobeFIn3GKbHiTWLQtWSSJmWEENMwOo+azxYOCFdg1sQLRyjzMqjRAwHIfpUtzC3LKWiqJc8xc0XGEMNW9u6wOdHspGOtAWJS85VrloIz5gzzCuVG8dY3ildzCXA6ErpAOYD0ka6g86Px3FfMM5YyJ5aoGLBc27Cf1pl4Y8y4wtOy6IfKLMANBsvc96O0hGtpIqIuGdJ3/Om2D4cHQMb1tZnQgyNTvQWJsBLsKcxBMjkCDqO9NTixzsgmBqq6HQU6aoRQbbBOF4LzUAzCFBYgDUd2Y/pUd7DjMuUSCd5n6RyqJMS1u0AqwHGpPOKGwztnXLJadBvPaK7oKa0kNvs1xTmynKB+IEL233NWDgflYKb2LVrjtlNmyPQxVw33rE7DSIpPZ43cwt9fNY4i3GY22aVOYEEEfhINK+LcduYi47uTLHboOSg9BtSU2WlKK/pbPE3je7xEJbU+Wqicg3BEgDPz0596YeFVVwljEIjW9YQiSDvmz7g89KpeDsKots2YAn1ZYzHQ7fWmCXbiXJLhAhzA7mDsCOZox09AcZPZcfGafZAluxed7JBbyrxzG3GhKXDqF7GudHhwzkElNCwVwQxzCVEd9Nab8Qa5fC3nfzJOXmCRoACo6dKzxS4ctx8QHl0It3GEZ8gChfgaR0ii5/B3FPtCzgl65ZuasLYBBObSZ5r1ptcxeYSWlTznQ/4aWcM4ZfYAlgtsg++Dou5CnemFu1bGroLqAAeYJUpocpZAYPxXfkaCsaf+evsV8QZr7jKpgRqZA9RideVHeGuGsmMKEqrIjNmJAWANYncEURgDcVQ5XNajy7ZI3Jn0ieXOh3xbtirT3F9RQgA6bEgE9KDcpB/GouwtMALJvMACjeoDllM6Hnoah4XiRbui6yqVV1d1Gvo2Bn5ms/6o+RkgGNGaQVgtBE1thrHlglUDSwFtQZkkghW5gLBNT67DCLYzw+PBLsieWC7FFBMKCeZNLOLOGOYsAoUgr+Np0VgOeunahrnEC7MzN5STOVfUTJ1CnbetLPEszIHICIT5ZA9SMSDnP80xqDXJU7Iu7tk3BVvPZkxctgnOrSWgc+wHKiMbwlWQpbCgoFd/VN0BnCqoJ0YmZPQURhklHAJTzGDOE0z6zB6AnpVdxOPcXXKkTJB076jNXLs61SocYjBKlq5aViHuGJuakhTrlI0/KtOCcPazdOfcGI6RO9RI8PdkNeX0rbLj2F9DJB0gE05wykkRqP83JoSdC5HWqLKmMUgf8A2gMdw4XNUAzTJHtDdM3weXOoLdwCBuSefzRnnqsJzJz6840/U1NE42hbxDwojs7s5NxwJKgKFjoNZ23qv8R8O3FVQrZsm0iCdZ+DV4uYiG19p/begcYRrpOkkfPSn5NHKVMT+DfDbYq9kMWsil7rxOVRIEAaZidhW3i3g/2Zslg3CqBYLRmPmTo8aTpp0ozhPj04B0tm0j2GM3FUAXCdIYGNx0OhqLxL4ow+Jc3LYugsdWuQEldIVRMR1pq9mznyl9Fa4dxhrVw50DiRmUxmUr7SG3GhOgrbCtduSUDG3bYiQPYrmcrHv+tA2sMVvgOM6zLEaiGMTPamTcQyA5GCLIBgn1FTIbL+IbU7QkW92MruNBS2CFYLJdNZMzEEdN9KWKt6+5R7sG0FtqGBByknVZ5fNHY/iSMgZIZiATlEQec1rxU2yRdVhmyhY/mmIE8iD+lAlGUun0A8MwlrNkuPlE5XZdT6vbA6A717iOESw6hM5ZdB0Yjn8VMqLaOWGZXEOhEb8weZ71rcxF0SYGxQZtSRtOnMCit9lZOuhexIcNADTJU7Nrr8T0qd8bfUkIcq8gCCB21pxwnCKbT22uZjcABIGoVdSCT3ij8PgcihQUgaDNBP1opi8oJ7KHdvF1QAelBH13NT8N4jdwz+ZabI8EAgAkA7xOxrODw48v1bnVR+9YshQwFzqMwHTmKLILTA7t0sxZjmJMk8yTrJprcw1q0iA3VdrlvM4QT5Zn0r2YRNamyly4WVcssYXlHKI6USOHJbUhj6nBAO8fArlspDsFTAkgG3dFyNMs5WHwDv9K2v23bR5WYUT1org3C0uuqGcomTIGg3Imt8YXtHywvmIPcLnqA/l9W406Ut70aoxXG3oBFprRVc6sk5tjGbYjrpU+J435zL5kIqAqiqCyW53hSef71nFX0ZCFDLcJXKvuWDuFPKd9a8vCHIX7sSCBBOUT/3H+n1or5ZJRlF1EC4i7G5ALHQabfh1EchFGvfH2MDNqWhly6enbXrvRIwptXm85HVyPVoTkmOW+ojXpUgKMbZtkuoaChEyWVtRpy5Clb+Dsak5OyDB+q2uU+pSVEtCAEzPSRO9NeMWjbazddQ2RxbJBDKylNYjvJpT4ats4a2oBM8+W4ae2lTsrFBbIARXzIqmQNxJ6n+9BtrZaTVEmDw9tZhMq5gLhc+nKPVI6jbarL4e4VcxIvXBbW3aIZ3uMcvp1CBRuC0T8GkOMwP+2SFLlSXIGpgEmSDy017Udw7GG6h+9MQGVJ9JaBqROrAAwD2pE09koPj0DYzG2kIW9bGlskL5RtZmUwB3696FNlWC3FcLm0KsACcozEL26Gmvj/xeMViLWItjW2fLRWXQAHMSf8AuJpTgOL5vPtWbSB7xUhimZ7aLq6JPt9Ws06j7KPJ6kidr4FnOp1MC2InNJgnTYDvSnGYZs1n0yxt+YYG5zMSSO230o7EcIexausW9ygCBzzzBPIGpsOStoKzQBcyrpLMAxjK3SZEbV32TxtNtIhweHPvd09MwqmCc2gNw7cjAprbXYKRtoAd4/Wk9vCBU8siXd8z6wqmTlBJ00HKmXD0CwAuVyBmk7kcxGgEUsjsmKo8mGXLGuaYPbWsW77NdzfhgActt/zNam+RmE+4R9etR2Lh2c7UqMrY4ZcwjXqO3UUi4niGXc6jY9u9PrVwZQaWcU4aH5/BP7/WuXYCmYpPNJfWF3ga9f6fvUlvDyU1NtAB7hmgNoSVHUzRtpDYYgZczGVB2kf0/OvWkuF2bJmk+qCAoA71eJpik1YVhOICxduWrwtXLVxPKLiQIaMj6a+k6xSTxDgjZxDpKtkIAKe0iAQy9jNbY1nBJYZk3SdPiaCx6FSNZkA7zAOwmio0wZHqiSxiC0IWiSNTsAd9qMuo9gm24hsoa2xEaHVTrurCoLIiwQzQMwaMoJJGgg7x1FDXsezj1EtAAEknKBsATyHSjQjpRVjPiXGsyBVe4x0ILaBdNUA6TQdviDEktrmEfB6jpRFnh82VuRLzp3UAyPmgQq5hElTJg6Ea7TQFu3oPfEOHzJ6TuADNYbjuJnX/ANaHvXRGk/vrWbeFuEAh6ND8VZEzuEt9/YB/atLeGZ3gmDOs/wCb17DYpkBI3A0J1jXlUuBSTJJkmCefXTpRJN2MlvWrQ31jWNSY5DpSnE41rj55iPb26VDePqOkfFH4HBKw1HfeuDGPJlg4FwwOEu3CRK7TLafibpNThwHyZRcRpALGPUx59Y/eh7GKbYaCDIGx6TUefMskD/CKgk+WzarTGPDfBV3HYx7GdUt2ollAjUbKRu0108+FUw9opaUXCqAsG97Abtm/alX8LzFpyAAfMjbqBV7eyHv253AOvM6bHqO1WnC40jPzanZxnxBw3IzX7ruEZYEH1jbKpZt1Alfg1Ur/AIhD31uBFzhpKgQjkelYA20rsf8AGjBovDWZVAOZACBESwmI+BXGPD4GZiQDlVon4NTpxWy0Z8pfroxw3EgXrpY+WpDkjXTounc0xFmSO/5n60st2AMTlGx1P1WSPinmFO3f/IqeTRPK2kkwwkSVIBUjX/uAjT4ilvEbVsQSQma5OUSPSEAEdBPLfSisdcIZI5jX6aUDxKwHRswnKCV7TSY+6EjL0E2MO19btx2ExowXLOgAYKNAeVSeB/DuKvYm5btOUW4DbvXNB6dyDzGaDtqa24YvlNZuiSQqHK2qNBEZl50q4r4ivPeuw3lC4/rW1KKYJjQdP3rRGtlXF3XwG+JuJiDYUhctxkcDWQpgQfkUvtNcS2rMxCEsoQznZWPrIj2idu9LrqBcQQNhJE67Camu8UuE21LSBlAneI2nprXNBjUVoIu4lV0ZSQ5JGad55daaYPGMQxJzENl2yiABpB2oXiNoZZHp1BgbTG/Y1HwXHvcRy5kyNT8UHtCZ7WmNMXiQSpH1jkdgRUeKxIE5p202PLSI50JdfVx0IjrrGnxQPGMSysIMQQRG9KomdFo4TjwyLPPYnQg9COVMmUMIM6VSOBY52dgzFpHP9fmrVwfFs6AtG5FBqgtas9e8N3sQLjWrXmCymd4ME6+0D8RgExSLEEwxdGw4nMEhl0PMTqyyIrpvgHizpiPJEZLh9QI10UxrSj//AEDc/wBxhF5eXcPc6jQ9tKslopGbWjnmKxCrmK3JVlAMjMCGEwOhBpZfZYAWCdwRuZ3BqC2ZMcq878v/ALRC8gUmFdwwjMxg6EafNYs4EKodztPp7iosFimUyDGv96ia+SIJ0kn8964k2mi24e4LuGBXl/Qjequ7KCwP830HWnPh8ZbFxwSDP00B5UjU+ZcluZk8qVLdAhaeg+5w4BVfN6Z5CSPmtTcH4WKjkJ2oG7eIYgHSjLSSASTTFoy10f/Z"/>
          <p:cNvSpPr>
            <a:spLocks noChangeAspect="1" noChangeArrowheads="1"/>
          </p:cNvSpPr>
          <p:nvPr/>
        </p:nvSpPr>
        <p:spPr bwMode="auto">
          <a:xfrm>
            <a:off x="574675" y="-409575"/>
            <a:ext cx="2543175" cy="179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www.worldproutassembly.org/images/cotton_in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4419600"/>
            <a:ext cx="3149057" cy="222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571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dirty="0" smtClean="0"/>
              <a:t>Requirement of a countersignature </a:t>
            </a:r>
            <a:r>
              <a:rPr lang="en-US" b="1" u="sng" dirty="0" smtClean="0"/>
              <a:t>is</a:t>
            </a:r>
            <a:r>
              <a:rPr lang="en-US" b="1" dirty="0" smtClean="0"/>
              <a:t> allowed.</a:t>
            </a:r>
          </a:p>
          <a:p>
            <a:pPr lvl="1"/>
            <a:endParaRPr lang="en-US" b="1" dirty="0" smtClean="0"/>
          </a:p>
          <a:p>
            <a:pPr lvl="1"/>
            <a:r>
              <a:rPr lang="en-US" b="1" dirty="0" smtClean="0"/>
              <a:t>Example = Traveler’s Check</a:t>
            </a:r>
            <a:endParaRPr lang="en-US" b="1" dirty="0"/>
          </a:p>
        </p:txBody>
      </p:sp>
      <p:pic>
        <p:nvPicPr>
          <p:cNvPr id="5122" name="Picture 2" descr="http://t2.gstatic.com/images?q=tbn:ANd9GcREz6xI4b7RqJz5xDTsKDR-roqCC6upaiCI3Eh9TSpz9Sc3o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114800"/>
            <a:ext cx="592666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85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normAutofit fontScale="92500" lnSpcReduction="10000"/>
          </a:bodyPr>
          <a:lstStyle/>
          <a:p>
            <a:pPr marL="118872" indent="0" algn="ctr">
              <a:buNone/>
            </a:pPr>
            <a:r>
              <a:rPr lang="en-US" b="1" u="sng" dirty="0" smtClean="0"/>
              <a:t>FTC Required Consumer Protection Language</a:t>
            </a:r>
          </a:p>
          <a:p>
            <a:pPr marL="118872" indent="0">
              <a:buNone/>
            </a:pPr>
            <a:endParaRPr lang="en-US" b="1" dirty="0" smtClean="0"/>
          </a:p>
          <a:p>
            <a:pPr marL="118872" indent="0" algn="ctr">
              <a:buNone/>
            </a:pPr>
            <a:r>
              <a:rPr lang="en-US" sz="3000" b="1" dirty="0"/>
              <a:t>NOTICE</a:t>
            </a:r>
          </a:p>
          <a:p>
            <a:pPr marL="118872" indent="0">
              <a:buNone/>
            </a:pPr>
            <a:r>
              <a:rPr lang="en-US" sz="3000" b="1" dirty="0"/>
              <a:t> </a:t>
            </a:r>
          </a:p>
          <a:p>
            <a:pPr marL="118872" indent="0">
              <a:buNone/>
            </a:pPr>
            <a:r>
              <a:rPr lang="en-US" sz="3000" b="1" dirty="0" smtClean="0"/>
              <a:t>     </a:t>
            </a:r>
            <a:r>
              <a:rPr lang="en-US" sz="2800" b="1" dirty="0" smtClean="0"/>
              <a:t>ANY </a:t>
            </a:r>
            <a:r>
              <a:rPr lang="en-US" sz="2800" b="1" dirty="0"/>
              <a:t>HOLDER OF THIS CONSUMER CREDIT CONTRACT IS SUBJECT TO ALL CLAIMS AND DEFENSES WHICH THE DEBTOR COULD ASSERT AGAINST THE SELLER OF GOODS OR SERVICES OBTAINED PURSUANT HERETO OR WITH THE PROCEEDS HEREOF. </a:t>
            </a:r>
            <a:r>
              <a:rPr lang="en-US" sz="2800" b="1" dirty="0" smtClean="0"/>
              <a:t> RECOVERY </a:t>
            </a:r>
            <a:r>
              <a:rPr lang="en-US" sz="2800" b="1" dirty="0"/>
              <a:t>HEREUNDER BY THE DEBTOR SHALL NOT EXCEED AMOUNTS PAID BY THE DEBTOR </a:t>
            </a:r>
            <a:r>
              <a:rPr lang="en-US" sz="2800" b="1" dirty="0" smtClean="0"/>
              <a:t>HEREUNDER.</a:t>
            </a:r>
            <a:endParaRPr lang="en-US" sz="2800" b="1" dirty="0"/>
          </a:p>
          <a:p>
            <a:pPr marL="118872" indent="0">
              <a:buNone/>
            </a:pPr>
            <a:endParaRPr lang="en-US" b="1" dirty="0"/>
          </a:p>
        </p:txBody>
      </p:sp>
    </p:spTree>
    <p:extLst>
      <p:ext uri="{BB962C8B-B14F-4D97-AF65-F5344CB8AC3E}">
        <p14:creationId xmlns:p14="http://schemas.microsoft.com/office/powerpoint/2010/main" val="2974085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Negotiable Status</a:t>
            </a:r>
            <a:endParaRPr lang="en-US" dirty="0"/>
          </a:p>
        </p:txBody>
      </p:sp>
      <p:sp>
        <p:nvSpPr>
          <p:cNvPr id="3" name="Content Placeholder 2"/>
          <p:cNvSpPr>
            <a:spLocks noGrp="1"/>
          </p:cNvSpPr>
          <p:nvPr>
            <p:ph idx="1"/>
          </p:nvPr>
        </p:nvSpPr>
        <p:spPr/>
        <p:txBody>
          <a:bodyPr/>
          <a:lstStyle/>
          <a:p>
            <a:r>
              <a:rPr lang="en-US" b="1" dirty="0" smtClean="0"/>
              <a:t>Must meet all elements – strict compliance</a:t>
            </a:r>
            <a:endParaRPr lang="en-US" b="1" dirty="0"/>
          </a:p>
        </p:txBody>
      </p:sp>
    </p:spTree>
    <p:extLst>
      <p:ext uri="{BB962C8B-B14F-4D97-AF65-F5344CB8AC3E}">
        <p14:creationId xmlns:p14="http://schemas.microsoft.com/office/powerpoint/2010/main" val="3231044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dirty="0" smtClean="0"/>
              <a:t>Requirement imposed by state or federal law that note contain consumer protection language </a:t>
            </a:r>
            <a:r>
              <a:rPr lang="en-US" b="1" u="sng" dirty="0" smtClean="0"/>
              <a:t>is</a:t>
            </a:r>
            <a:r>
              <a:rPr lang="en-US" b="1" dirty="0" smtClean="0"/>
              <a:t> allowed.</a:t>
            </a:r>
          </a:p>
          <a:p>
            <a:endParaRPr lang="en-US" b="1" dirty="0" smtClean="0"/>
          </a:p>
          <a:p>
            <a:pPr lvl="1"/>
            <a:r>
              <a:rPr lang="en-US" b="1" dirty="0" smtClean="0"/>
              <a:t>But, later holders cannot become holder in due course of the note.</a:t>
            </a:r>
            <a:endParaRPr lang="en-US" b="1" dirty="0"/>
          </a:p>
        </p:txBody>
      </p:sp>
    </p:spTree>
    <p:extLst>
      <p:ext uri="{BB962C8B-B14F-4D97-AF65-F5344CB8AC3E}">
        <p14:creationId xmlns:p14="http://schemas.microsoft.com/office/powerpoint/2010/main" val="937617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dirty="0" smtClean="0"/>
              <a:t>Examples:</a:t>
            </a:r>
          </a:p>
          <a:p>
            <a:endParaRPr lang="en-US" b="1" dirty="0"/>
          </a:p>
          <a:p>
            <a:pPr lvl="1"/>
            <a:r>
              <a:rPr lang="en-US" b="1" dirty="0" smtClean="0"/>
              <a:t>Problem 86</a:t>
            </a:r>
            <a:br>
              <a:rPr lang="en-US" b="1" dirty="0" smtClean="0"/>
            </a:br>
            <a:endParaRPr lang="en-US" b="1" dirty="0" smtClean="0"/>
          </a:p>
          <a:p>
            <a:pPr lvl="1"/>
            <a:r>
              <a:rPr lang="en-US" b="1" dirty="0" smtClean="0"/>
              <a:t>Problem 87</a:t>
            </a:r>
            <a:br>
              <a:rPr lang="en-US" b="1" dirty="0" smtClean="0"/>
            </a:br>
            <a:endParaRPr lang="en-US" b="1" dirty="0" smtClean="0"/>
          </a:p>
          <a:p>
            <a:pPr lvl="1"/>
            <a:r>
              <a:rPr lang="en-US" b="1" dirty="0" smtClean="0"/>
              <a:t>Problem 88</a:t>
            </a:r>
            <a:endParaRPr lang="en-US" b="1" dirty="0"/>
          </a:p>
        </p:txBody>
      </p:sp>
    </p:spTree>
    <p:extLst>
      <p:ext uri="{BB962C8B-B14F-4D97-AF65-F5344CB8AC3E}">
        <p14:creationId xmlns:p14="http://schemas.microsoft.com/office/powerpoint/2010/main" val="2967776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Fixed amount</a:t>
            </a:r>
            <a:endParaRPr lang="en-US" dirty="0"/>
          </a:p>
        </p:txBody>
      </p:sp>
      <p:sp>
        <p:nvSpPr>
          <p:cNvPr id="3" name="Content Placeholder 2"/>
          <p:cNvSpPr>
            <a:spLocks noGrp="1"/>
          </p:cNvSpPr>
          <p:nvPr>
            <p:ph idx="1"/>
          </p:nvPr>
        </p:nvSpPr>
        <p:spPr/>
        <p:txBody>
          <a:bodyPr/>
          <a:lstStyle/>
          <a:p>
            <a:r>
              <a:rPr lang="en-US" b="1" dirty="0" smtClean="0"/>
              <a:t>Amount of principal is clear.</a:t>
            </a:r>
            <a:endParaRPr lang="en-US" b="1" dirty="0"/>
          </a:p>
        </p:txBody>
      </p:sp>
    </p:spTree>
    <p:extLst>
      <p:ext uri="{BB962C8B-B14F-4D97-AF65-F5344CB8AC3E}">
        <p14:creationId xmlns:p14="http://schemas.microsoft.com/office/powerpoint/2010/main" val="737065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Fixed amount</a:t>
            </a:r>
            <a:endParaRPr lang="en-US" dirty="0"/>
          </a:p>
        </p:txBody>
      </p:sp>
      <p:sp>
        <p:nvSpPr>
          <p:cNvPr id="3" name="Content Placeholder 2"/>
          <p:cNvSpPr>
            <a:spLocks noGrp="1"/>
          </p:cNvSpPr>
          <p:nvPr>
            <p:ph idx="1"/>
          </p:nvPr>
        </p:nvSpPr>
        <p:spPr/>
        <p:txBody>
          <a:bodyPr/>
          <a:lstStyle/>
          <a:p>
            <a:r>
              <a:rPr lang="en-US" b="1" dirty="0" smtClean="0"/>
              <a:t>Interest</a:t>
            </a:r>
          </a:p>
          <a:p>
            <a:endParaRPr lang="en-US" b="1" dirty="0" smtClean="0"/>
          </a:p>
          <a:p>
            <a:pPr lvl="1"/>
            <a:r>
              <a:rPr lang="en-US" b="1" dirty="0" smtClean="0"/>
              <a:t>Presumption = no interest</a:t>
            </a:r>
          </a:p>
        </p:txBody>
      </p:sp>
    </p:spTree>
    <p:extLst>
      <p:ext uri="{BB962C8B-B14F-4D97-AF65-F5344CB8AC3E}">
        <p14:creationId xmlns:p14="http://schemas.microsoft.com/office/powerpoint/2010/main" val="3748514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Fixed amount</a:t>
            </a:r>
            <a:endParaRPr lang="en-US" dirty="0"/>
          </a:p>
        </p:txBody>
      </p:sp>
      <p:sp>
        <p:nvSpPr>
          <p:cNvPr id="3" name="Content Placeholder 2"/>
          <p:cNvSpPr>
            <a:spLocks noGrp="1"/>
          </p:cNvSpPr>
          <p:nvPr>
            <p:ph idx="1"/>
          </p:nvPr>
        </p:nvSpPr>
        <p:spPr/>
        <p:txBody>
          <a:bodyPr/>
          <a:lstStyle/>
          <a:p>
            <a:r>
              <a:rPr lang="en-US" b="1" dirty="0" smtClean="0"/>
              <a:t>Interest</a:t>
            </a:r>
          </a:p>
          <a:p>
            <a:endParaRPr lang="en-US" b="1" dirty="0" smtClean="0"/>
          </a:p>
          <a:p>
            <a:pPr lvl="1"/>
            <a:r>
              <a:rPr lang="en-US" b="1" dirty="0" smtClean="0"/>
              <a:t>Presumption = no interest</a:t>
            </a:r>
          </a:p>
          <a:p>
            <a:pPr lvl="1"/>
            <a:r>
              <a:rPr lang="en-US" b="1" dirty="0" smtClean="0"/>
              <a:t>Can state interest with amount or rate</a:t>
            </a:r>
          </a:p>
        </p:txBody>
      </p:sp>
    </p:spTree>
    <p:extLst>
      <p:ext uri="{BB962C8B-B14F-4D97-AF65-F5344CB8AC3E}">
        <p14:creationId xmlns:p14="http://schemas.microsoft.com/office/powerpoint/2010/main" val="1663784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Fixed amount</a:t>
            </a:r>
            <a:endParaRPr lang="en-US" dirty="0"/>
          </a:p>
        </p:txBody>
      </p:sp>
      <p:sp>
        <p:nvSpPr>
          <p:cNvPr id="3" name="Content Placeholder 2"/>
          <p:cNvSpPr>
            <a:spLocks noGrp="1"/>
          </p:cNvSpPr>
          <p:nvPr>
            <p:ph idx="1"/>
          </p:nvPr>
        </p:nvSpPr>
        <p:spPr/>
        <p:txBody>
          <a:bodyPr/>
          <a:lstStyle/>
          <a:p>
            <a:r>
              <a:rPr lang="en-US" b="1" dirty="0" smtClean="0"/>
              <a:t>Interest</a:t>
            </a:r>
          </a:p>
          <a:p>
            <a:endParaRPr lang="en-US" b="1" dirty="0" smtClean="0"/>
          </a:p>
          <a:p>
            <a:pPr lvl="1"/>
            <a:r>
              <a:rPr lang="en-US" b="1" dirty="0" smtClean="0"/>
              <a:t>Presumption = no interest</a:t>
            </a:r>
          </a:p>
          <a:p>
            <a:pPr lvl="1"/>
            <a:r>
              <a:rPr lang="en-US" b="1" dirty="0" smtClean="0"/>
              <a:t>Can state interest with amount or rate</a:t>
            </a:r>
          </a:p>
          <a:p>
            <a:pPr lvl="1"/>
            <a:r>
              <a:rPr lang="en-US" b="1" dirty="0" smtClean="0"/>
              <a:t>Can refer to outside source to determine rate (prime rate, rate charged by a particular bank, etc.)</a:t>
            </a:r>
          </a:p>
        </p:txBody>
      </p:sp>
    </p:spTree>
    <p:extLst>
      <p:ext uri="{BB962C8B-B14F-4D97-AF65-F5344CB8AC3E}">
        <p14:creationId xmlns:p14="http://schemas.microsoft.com/office/powerpoint/2010/main" val="644477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Fixed amount</a:t>
            </a:r>
            <a:endParaRPr lang="en-US" dirty="0"/>
          </a:p>
        </p:txBody>
      </p:sp>
      <p:sp>
        <p:nvSpPr>
          <p:cNvPr id="3" name="Content Placeholder 2"/>
          <p:cNvSpPr>
            <a:spLocks noGrp="1"/>
          </p:cNvSpPr>
          <p:nvPr>
            <p:ph idx="1"/>
          </p:nvPr>
        </p:nvSpPr>
        <p:spPr/>
        <p:txBody>
          <a:bodyPr/>
          <a:lstStyle/>
          <a:p>
            <a:r>
              <a:rPr lang="en-US" b="1" dirty="0" smtClean="0"/>
              <a:t>Interest</a:t>
            </a:r>
          </a:p>
          <a:p>
            <a:endParaRPr lang="en-US" b="1" dirty="0" smtClean="0"/>
          </a:p>
          <a:p>
            <a:pPr lvl="1"/>
            <a:r>
              <a:rPr lang="en-US" b="1" dirty="0" smtClean="0"/>
              <a:t>Presumption = no interest</a:t>
            </a:r>
          </a:p>
          <a:p>
            <a:pPr lvl="1"/>
            <a:r>
              <a:rPr lang="en-US" b="1" dirty="0" smtClean="0"/>
              <a:t>Can state interest with amount or rate</a:t>
            </a:r>
          </a:p>
          <a:p>
            <a:pPr lvl="1"/>
            <a:r>
              <a:rPr lang="en-US" b="1" dirty="0" smtClean="0"/>
              <a:t>Can refer to outside source to determine rate (prime rate, rate charged by a particular bank, etc.)</a:t>
            </a:r>
          </a:p>
          <a:p>
            <a:pPr lvl="1"/>
            <a:r>
              <a:rPr lang="en-US" b="1" dirty="0" smtClean="0"/>
              <a:t>If state “interest” but not a rate, interest is at the </a:t>
            </a:r>
            <a:r>
              <a:rPr lang="en-US" b="1" smtClean="0"/>
              <a:t>judgment rate.</a:t>
            </a:r>
            <a:endParaRPr lang="en-US" b="1" dirty="0"/>
          </a:p>
        </p:txBody>
      </p:sp>
    </p:spTree>
    <p:extLst>
      <p:ext uri="{BB962C8B-B14F-4D97-AF65-F5344CB8AC3E}">
        <p14:creationId xmlns:p14="http://schemas.microsoft.com/office/powerpoint/2010/main" val="34269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In money</a:t>
            </a:r>
            <a:endParaRPr lang="en-US" dirty="0"/>
          </a:p>
        </p:txBody>
      </p:sp>
      <p:sp>
        <p:nvSpPr>
          <p:cNvPr id="3" name="Content Placeholder 2"/>
          <p:cNvSpPr>
            <a:spLocks noGrp="1"/>
          </p:cNvSpPr>
          <p:nvPr>
            <p:ph idx="1"/>
          </p:nvPr>
        </p:nvSpPr>
        <p:spPr/>
        <p:txBody>
          <a:bodyPr/>
          <a:lstStyle/>
          <a:p>
            <a:endParaRPr lang="en-US" dirty="0"/>
          </a:p>
        </p:txBody>
      </p:sp>
      <p:pic>
        <p:nvPicPr>
          <p:cNvPr id="44034" name="Picture 2" descr="http://wendyusuallywanders.files.wordpress.com/2008/05/one_us_dollar.jpg"/>
          <p:cNvPicPr>
            <a:picLocks noChangeAspect="1" noChangeArrowheads="1"/>
          </p:cNvPicPr>
          <p:nvPr/>
        </p:nvPicPr>
        <p:blipFill>
          <a:blip r:embed="rId2" cstate="print"/>
          <a:srcRect/>
          <a:stretch>
            <a:fillRect/>
          </a:stretch>
        </p:blipFill>
        <p:spPr bwMode="auto">
          <a:xfrm>
            <a:off x="457200" y="1676400"/>
            <a:ext cx="5127759" cy="2275443"/>
          </a:xfrm>
          <a:prstGeom prst="rect">
            <a:avLst/>
          </a:prstGeom>
          <a:noFill/>
        </p:spPr>
      </p:pic>
      <p:pic>
        <p:nvPicPr>
          <p:cNvPr id="44036" name="Picture 4" descr="http://aes.iupui.edu/rwise/banknotes/euro/EuroPnl-10EuroPromo-1998_f.jpg"/>
          <p:cNvPicPr>
            <a:picLocks noChangeAspect="1" noChangeArrowheads="1"/>
          </p:cNvPicPr>
          <p:nvPr/>
        </p:nvPicPr>
        <p:blipFill>
          <a:blip r:embed="rId3" cstate="print"/>
          <a:srcRect/>
          <a:stretch>
            <a:fillRect/>
          </a:stretch>
        </p:blipFill>
        <p:spPr bwMode="auto">
          <a:xfrm>
            <a:off x="1447800" y="3200400"/>
            <a:ext cx="3910263" cy="1981200"/>
          </a:xfrm>
          <a:prstGeom prst="rect">
            <a:avLst/>
          </a:prstGeom>
          <a:noFill/>
        </p:spPr>
      </p:pic>
      <p:pic>
        <p:nvPicPr>
          <p:cNvPr id="44038" name="Picture 6" descr="http://www.imf-x.com/web_imf2/images/stories/news/yen.jpg"/>
          <p:cNvPicPr>
            <a:picLocks noChangeAspect="1" noChangeArrowheads="1"/>
          </p:cNvPicPr>
          <p:nvPr/>
        </p:nvPicPr>
        <p:blipFill>
          <a:blip r:embed="rId4" cstate="print"/>
          <a:srcRect/>
          <a:stretch>
            <a:fillRect/>
          </a:stretch>
        </p:blipFill>
        <p:spPr bwMode="auto">
          <a:xfrm>
            <a:off x="5486400" y="4495800"/>
            <a:ext cx="3349625" cy="1688000"/>
          </a:xfrm>
          <a:prstGeom prst="rect">
            <a:avLst/>
          </a:prstGeom>
          <a:noFill/>
        </p:spPr>
      </p:pic>
      <p:pic>
        <p:nvPicPr>
          <p:cNvPr id="44040" name="Picture 8" descr="http://community.kaboose.com/files/64601_64700/64646/file_64646.jpg"/>
          <p:cNvPicPr>
            <a:picLocks noChangeAspect="1" noChangeArrowheads="1"/>
          </p:cNvPicPr>
          <p:nvPr/>
        </p:nvPicPr>
        <p:blipFill>
          <a:blip r:embed="rId5" cstate="print"/>
          <a:srcRect/>
          <a:stretch>
            <a:fillRect/>
          </a:stretch>
        </p:blipFill>
        <p:spPr bwMode="auto">
          <a:xfrm>
            <a:off x="5486400" y="2133600"/>
            <a:ext cx="3388631" cy="2073275"/>
          </a:xfrm>
          <a:prstGeom prst="rect">
            <a:avLst/>
          </a:prstGeom>
          <a:noFill/>
        </p:spPr>
      </p:pic>
      <p:pic>
        <p:nvPicPr>
          <p:cNvPr id="44042" name="Picture 10" descr="http://memrieconomicblog.org/images/uploaded/saudimoneysupple.JPG"/>
          <p:cNvPicPr>
            <a:picLocks noChangeAspect="1" noChangeArrowheads="1"/>
          </p:cNvPicPr>
          <p:nvPr/>
        </p:nvPicPr>
        <p:blipFill>
          <a:blip r:embed="rId6" cstate="print"/>
          <a:srcRect/>
          <a:stretch>
            <a:fillRect/>
          </a:stretch>
        </p:blipFill>
        <p:spPr bwMode="auto">
          <a:xfrm>
            <a:off x="457200" y="4648200"/>
            <a:ext cx="3568700" cy="1891411"/>
          </a:xfrm>
          <a:prstGeom prst="rect">
            <a:avLst/>
          </a:prstGeom>
          <a:noFill/>
        </p:spPr>
      </p:pic>
    </p:spTree>
    <p:extLst>
      <p:ext uri="{BB962C8B-B14F-4D97-AF65-F5344CB8AC3E}">
        <p14:creationId xmlns:p14="http://schemas.microsoft.com/office/powerpoint/2010/main" val="1330292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No other undertaking or instruction</a:t>
            </a:r>
            <a:endParaRPr lang="en-US" dirty="0"/>
          </a:p>
        </p:txBody>
      </p:sp>
      <p:sp>
        <p:nvSpPr>
          <p:cNvPr id="3" name="Content Placeholder 2"/>
          <p:cNvSpPr>
            <a:spLocks noGrp="1"/>
          </p:cNvSpPr>
          <p:nvPr>
            <p:ph idx="1"/>
          </p:nvPr>
        </p:nvSpPr>
        <p:spPr/>
        <p:txBody>
          <a:bodyPr/>
          <a:lstStyle/>
          <a:p>
            <a:r>
              <a:rPr lang="en-US" b="1" dirty="0" smtClean="0"/>
              <a:t>Instrument is just for payment of money.</a:t>
            </a:r>
            <a:br>
              <a:rPr lang="en-US" b="1" dirty="0" smtClean="0"/>
            </a:br>
            <a:endParaRPr lang="en-US" b="1" dirty="0" smtClean="0"/>
          </a:p>
          <a:p>
            <a:pPr lvl="1"/>
            <a:r>
              <a:rPr lang="en-US" b="1" dirty="0" smtClean="0"/>
              <a:t>Not a full contract</a:t>
            </a:r>
            <a:br>
              <a:rPr lang="en-US" b="1" dirty="0" smtClean="0"/>
            </a:br>
            <a:endParaRPr lang="en-US" b="1" dirty="0" smtClean="0"/>
          </a:p>
          <a:p>
            <a:pPr lvl="1"/>
            <a:r>
              <a:rPr lang="en-US" b="1" dirty="0" smtClean="0"/>
              <a:t>A “courier without luggage”</a:t>
            </a:r>
          </a:p>
          <a:p>
            <a:pPr>
              <a:buNone/>
            </a:pPr>
            <a:endParaRPr lang="en-US" b="1" dirty="0" smtClean="0"/>
          </a:p>
        </p:txBody>
      </p:sp>
    </p:spTree>
    <p:extLst>
      <p:ext uri="{BB962C8B-B14F-4D97-AF65-F5344CB8AC3E}">
        <p14:creationId xmlns:p14="http://schemas.microsoft.com/office/powerpoint/2010/main" val="3224505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No other undertaking or instruction</a:t>
            </a:r>
            <a:endParaRPr lang="en-US" dirty="0"/>
          </a:p>
        </p:txBody>
      </p:sp>
      <p:sp>
        <p:nvSpPr>
          <p:cNvPr id="3" name="Content Placeholder 2"/>
          <p:cNvSpPr>
            <a:spLocks noGrp="1"/>
          </p:cNvSpPr>
          <p:nvPr>
            <p:ph idx="1"/>
          </p:nvPr>
        </p:nvSpPr>
        <p:spPr/>
        <p:txBody>
          <a:bodyPr/>
          <a:lstStyle/>
          <a:p>
            <a:r>
              <a:rPr lang="en-US" b="1" dirty="0" smtClean="0"/>
              <a:t>Instrument is just for payment of money.</a:t>
            </a:r>
          </a:p>
          <a:p>
            <a:endParaRPr lang="en-US" b="1" dirty="0" smtClean="0"/>
          </a:p>
          <a:p>
            <a:r>
              <a:rPr lang="en-US" b="1" dirty="0" smtClean="0"/>
              <a:t>Exceptions:</a:t>
            </a:r>
          </a:p>
          <a:p>
            <a:pPr lvl="1"/>
            <a:r>
              <a:rPr lang="en-US" b="1" dirty="0" smtClean="0"/>
              <a:t>Promises concerning collateral.</a:t>
            </a:r>
          </a:p>
        </p:txBody>
      </p:sp>
    </p:spTree>
    <p:extLst>
      <p:ext uri="{BB962C8B-B14F-4D97-AF65-F5344CB8AC3E}">
        <p14:creationId xmlns:p14="http://schemas.microsoft.com/office/powerpoint/2010/main" val="2376911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Negotiable Status</a:t>
            </a:r>
            <a:endParaRPr lang="en-US" dirty="0"/>
          </a:p>
        </p:txBody>
      </p:sp>
      <p:sp>
        <p:nvSpPr>
          <p:cNvPr id="3" name="Content Placeholder 2"/>
          <p:cNvSpPr>
            <a:spLocks noGrp="1"/>
          </p:cNvSpPr>
          <p:nvPr>
            <p:ph idx="1"/>
          </p:nvPr>
        </p:nvSpPr>
        <p:spPr/>
        <p:txBody>
          <a:bodyPr/>
          <a:lstStyle/>
          <a:p>
            <a:r>
              <a:rPr lang="en-US" b="1" dirty="0" smtClean="0"/>
              <a:t>Must meet all elements – strict compliance</a:t>
            </a:r>
            <a:br>
              <a:rPr lang="en-US" b="1" dirty="0" smtClean="0"/>
            </a:br>
            <a:endParaRPr lang="en-US" b="1" dirty="0" smtClean="0"/>
          </a:p>
          <a:p>
            <a:r>
              <a:rPr lang="en-US" b="1" dirty="0" smtClean="0"/>
              <a:t>Stating “Negotiable” ineffective</a:t>
            </a:r>
            <a:endParaRPr lang="en-US" b="1" dirty="0"/>
          </a:p>
        </p:txBody>
      </p:sp>
    </p:spTree>
    <p:extLst>
      <p:ext uri="{BB962C8B-B14F-4D97-AF65-F5344CB8AC3E}">
        <p14:creationId xmlns:p14="http://schemas.microsoft.com/office/powerpoint/2010/main" val="479764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No other undertaking or instruction</a:t>
            </a:r>
            <a:endParaRPr lang="en-US" dirty="0"/>
          </a:p>
        </p:txBody>
      </p:sp>
      <p:sp>
        <p:nvSpPr>
          <p:cNvPr id="3" name="Content Placeholder 2"/>
          <p:cNvSpPr>
            <a:spLocks noGrp="1"/>
          </p:cNvSpPr>
          <p:nvPr>
            <p:ph idx="1"/>
          </p:nvPr>
        </p:nvSpPr>
        <p:spPr/>
        <p:txBody>
          <a:bodyPr/>
          <a:lstStyle/>
          <a:p>
            <a:r>
              <a:rPr lang="en-US" b="1" dirty="0" smtClean="0"/>
              <a:t>Instrument is just for payment of money.</a:t>
            </a:r>
          </a:p>
          <a:p>
            <a:endParaRPr lang="en-US" b="1" dirty="0" smtClean="0"/>
          </a:p>
          <a:p>
            <a:r>
              <a:rPr lang="en-US" b="1" dirty="0" smtClean="0"/>
              <a:t>Exceptions:</a:t>
            </a:r>
          </a:p>
          <a:p>
            <a:pPr lvl="1"/>
            <a:r>
              <a:rPr lang="en-US" b="1" dirty="0" smtClean="0"/>
              <a:t>Promises concerning collateral.</a:t>
            </a:r>
          </a:p>
          <a:p>
            <a:pPr lvl="1"/>
            <a:r>
              <a:rPr lang="en-US" b="1" dirty="0" smtClean="0"/>
              <a:t>Confession of judgment clauses (</a:t>
            </a:r>
            <a:r>
              <a:rPr lang="en-US" b="1" dirty="0" err="1" smtClean="0"/>
              <a:t>cognovit</a:t>
            </a:r>
            <a:r>
              <a:rPr lang="en-US" b="1" dirty="0" smtClean="0"/>
              <a:t>)</a:t>
            </a:r>
          </a:p>
        </p:txBody>
      </p:sp>
    </p:spTree>
    <p:extLst>
      <p:ext uri="{BB962C8B-B14F-4D97-AF65-F5344CB8AC3E}">
        <p14:creationId xmlns:p14="http://schemas.microsoft.com/office/powerpoint/2010/main" val="716446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No other undertaking or instruction</a:t>
            </a:r>
            <a:endParaRPr lang="en-US" dirty="0"/>
          </a:p>
        </p:txBody>
      </p:sp>
      <p:sp>
        <p:nvSpPr>
          <p:cNvPr id="3" name="Content Placeholder 2"/>
          <p:cNvSpPr>
            <a:spLocks noGrp="1"/>
          </p:cNvSpPr>
          <p:nvPr>
            <p:ph idx="1"/>
          </p:nvPr>
        </p:nvSpPr>
        <p:spPr/>
        <p:txBody>
          <a:bodyPr/>
          <a:lstStyle/>
          <a:p>
            <a:r>
              <a:rPr lang="en-US" b="1" dirty="0" smtClean="0"/>
              <a:t>Instrument is just for payment of money.</a:t>
            </a:r>
          </a:p>
          <a:p>
            <a:endParaRPr lang="en-US" b="1" dirty="0" smtClean="0"/>
          </a:p>
          <a:p>
            <a:r>
              <a:rPr lang="en-US" b="1" dirty="0" smtClean="0"/>
              <a:t>Exceptions:</a:t>
            </a:r>
          </a:p>
          <a:p>
            <a:pPr lvl="1"/>
            <a:r>
              <a:rPr lang="en-US" b="1" dirty="0" smtClean="0"/>
              <a:t>Promises concerning collateral.</a:t>
            </a:r>
          </a:p>
          <a:p>
            <a:pPr lvl="1"/>
            <a:r>
              <a:rPr lang="en-US" b="1" dirty="0"/>
              <a:t>Confession of judgment clauses (</a:t>
            </a:r>
            <a:r>
              <a:rPr lang="en-US" b="1" dirty="0" err="1"/>
              <a:t>cognovit</a:t>
            </a:r>
            <a:r>
              <a:rPr lang="en-US" b="1" dirty="0"/>
              <a:t>)</a:t>
            </a:r>
          </a:p>
          <a:p>
            <a:pPr lvl="1"/>
            <a:r>
              <a:rPr lang="en-US" b="1" dirty="0" smtClean="0"/>
              <a:t>Waiver of rules that would otherwise benefit maker or drawer.</a:t>
            </a:r>
            <a:endParaRPr lang="en-US" b="1" dirty="0"/>
          </a:p>
        </p:txBody>
      </p:sp>
    </p:spTree>
    <p:extLst>
      <p:ext uri="{BB962C8B-B14F-4D97-AF65-F5344CB8AC3E}">
        <p14:creationId xmlns:p14="http://schemas.microsoft.com/office/powerpoint/2010/main" val="32841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No other undertaking or instruction</a:t>
            </a:r>
            <a:endParaRPr lang="en-US" dirty="0"/>
          </a:p>
        </p:txBody>
      </p:sp>
      <p:sp>
        <p:nvSpPr>
          <p:cNvPr id="3" name="Content Placeholder 2"/>
          <p:cNvSpPr>
            <a:spLocks noGrp="1"/>
          </p:cNvSpPr>
          <p:nvPr>
            <p:ph idx="1"/>
          </p:nvPr>
        </p:nvSpPr>
        <p:spPr>
          <a:xfrm>
            <a:off x="457200" y="1775191"/>
            <a:ext cx="8382000" cy="4625609"/>
          </a:xfrm>
        </p:spPr>
        <p:txBody>
          <a:bodyPr>
            <a:normAutofit fontScale="85000" lnSpcReduction="10000"/>
          </a:bodyPr>
          <a:lstStyle/>
          <a:p>
            <a:r>
              <a:rPr lang="en-US" b="1" i="1" dirty="0" smtClean="0"/>
              <a:t>Woodworth v. The Richmond Indiana Venture</a:t>
            </a:r>
          </a:p>
          <a:p>
            <a:pPr marL="118872" indent="0">
              <a:buNone/>
            </a:pPr>
            <a:endParaRPr lang="en-US" b="1" i="1" dirty="0" smtClean="0"/>
          </a:p>
          <a:p>
            <a:pPr marL="118872" indent="0">
              <a:buNone/>
            </a:pPr>
            <a:r>
              <a:rPr lang="en-US" dirty="0"/>
              <a:t> </a:t>
            </a:r>
            <a:r>
              <a:rPr lang="en-US" dirty="0" smtClean="0"/>
              <a:t>    The </a:t>
            </a:r>
            <a:r>
              <a:rPr lang="en-US" dirty="0"/>
              <a:t>undersigned agrees that, in the event any payment due pursuant to the terms of this note be not timely made, at the option of the Partnership, the undersigned shall retroactively lose any interest in the Partnership from the date hereof and the Partnership shall have no obligation to account for any payments theretofore made by the undersigned, and that this remedy is in addition to other remedies afforded by the Partnership Agreement</a:t>
            </a:r>
            <a:r>
              <a:rPr lang="en-US" dirty="0" smtClean="0"/>
              <a:t>.</a:t>
            </a:r>
            <a:r>
              <a:rPr lang="en-US" dirty="0"/>
              <a:t/>
            </a:r>
            <a:br>
              <a:rPr lang="en-US" dirty="0"/>
            </a:br>
            <a:endParaRPr lang="en-US" b="1" i="1" dirty="0"/>
          </a:p>
        </p:txBody>
      </p:sp>
    </p:spTree>
    <p:extLst>
      <p:ext uri="{BB962C8B-B14F-4D97-AF65-F5344CB8AC3E}">
        <p14:creationId xmlns:p14="http://schemas.microsoft.com/office/powerpoint/2010/main" val="766844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Payable on (1) Demand or (2) at a</a:t>
            </a:r>
            <a:br>
              <a:rPr lang="en-US" dirty="0" smtClean="0"/>
            </a:br>
            <a:r>
              <a:rPr lang="en-US" dirty="0" smtClean="0"/>
              <a:t>      Definite Time</a:t>
            </a:r>
            <a:endParaRPr lang="en-US" dirty="0"/>
          </a:p>
        </p:txBody>
      </p:sp>
      <p:sp>
        <p:nvSpPr>
          <p:cNvPr id="3" name="Content Placeholder 2"/>
          <p:cNvSpPr>
            <a:spLocks noGrp="1"/>
          </p:cNvSpPr>
          <p:nvPr>
            <p:ph idx="1"/>
          </p:nvPr>
        </p:nvSpPr>
        <p:spPr/>
        <p:txBody>
          <a:bodyPr/>
          <a:lstStyle/>
          <a:p>
            <a:r>
              <a:rPr lang="en-US" b="1" dirty="0" smtClean="0"/>
              <a:t>On demand:</a:t>
            </a:r>
          </a:p>
          <a:p>
            <a:endParaRPr lang="en-US" b="1" dirty="0" smtClean="0"/>
          </a:p>
          <a:p>
            <a:pPr lvl="1"/>
            <a:r>
              <a:rPr lang="en-US" b="1" dirty="0" smtClean="0"/>
              <a:t>Express Statement, or</a:t>
            </a:r>
          </a:p>
          <a:p>
            <a:pPr lvl="1"/>
            <a:endParaRPr lang="en-US" b="1" dirty="0" smtClean="0"/>
          </a:p>
          <a:p>
            <a:pPr lvl="1"/>
            <a:r>
              <a:rPr lang="en-US" b="1" dirty="0" smtClean="0"/>
              <a:t>Silent about payment date.</a:t>
            </a:r>
            <a:endParaRPr lang="en-US" b="1" dirty="0"/>
          </a:p>
        </p:txBody>
      </p:sp>
    </p:spTree>
    <p:extLst>
      <p:ext uri="{BB962C8B-B14F-4D97-AF65-F5344CB8AC3E}">
        <p14:creationId xmlns:p14="http://schemas.microsoft.com/office/powerpoint/2010/main" val="1148690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Payable on (1) Demand or (2) at a</a:t>
            </a:r>
            <a:br>
              <a:rPr lang="en-US" dirty="0" smtClean="0"/>
            </a:br>
            <a:r>
              <a:rPr lang="en-US" dirty="0" smtClean="0"/>
              <a:t>      Definite Time</a:t>
            </a:r>
            <a:endParaRPr lang="en-US" dirty="0"/>
          </a:p>
        </p:txBody>
      </p:sp>
      <p:sp>
        <p:nvSpPr>
          <p:cNvPr id="3" name="Content Placeholder 2"/>
          <p:cNvSpPr>
            <a:spLocks noGrp="1"/>
          </p:cNvSpPr>
          <p:nvPr>
            <p:ph idx="1"/>
          </p:nvPr>
        </p:nvSpPr>
        <p:spPr/>
        <p:txBody>
          <a:bodyPr/>
          <a:lstStyle/>
          <a:p>
            <a:r>
              <a:rPr lang="en-US" b="1" dirty="0" smtClean="0"/>
              <a:t>At a definite time:</a:t>
            </a:r>
          </a:p>
          <a:p>
            <a:endParaRPr lang="en-US" b="1" dirty="0" smtClean="0"/>
          </a:p>
          <a:p>
            <a:pPr lvl="1"/>
            <a:r>
              <a:rPr lang="en-US" b="1" dirty="0" smtClean="0"/>
              <a:t>Date (“payable on August 1, 2012”)</a:t>
            </a:r>
          </a:p>
        </p:txBody>
      </p:sp>
    </p:spTree>
    <p:extLst>
      <p:ext uri="{BB962C8B-B14F-4D97-AF65-F5344CB8AC3E}">
        <p14:creationId xmlns:p14="http://schemas.microsoft.com/office/powerpoint/2010/main" val="1587972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Payable on (1) Demand or (2) at a</a:t>
            </a:r>
            <a:br>
              <a:rPr lang="en-US" dirty="0" smtClean="0"/>
            </a:br>
            <a:r>
              <a:rPr lang="en-US" dirty="0" smtClean="0"/>
              <a:t>      Definite Time</a:t>
            </a:r>
            <a:endParaRPr lang="en-US" dirty="0"/>
          </a:p>
        </p:txBody>
      </p:sp>
      <p:sp>
        <p:nvSpPr>
          <p:cNvPr id="3" name="Content Placeholder 2"/>
          <p:cNvSpPr>
            <a:spLocks noGrp="1"/>
          </p:cNvSpPr>
          <p:nvPr>
            <p:ph idx="1"/>
          </p:nvPr>
        </p:nvSpPr>
        <p:spPr/>
        <p:txBody>
          <a:bodyPr/>
          <a:lstStyle/>
          <a:p>
            <a:r>
              <a:rPr lang="en-US" b="1" dirty="0" smtClean="0"/>
              <a:t>At a definite time:</a:t>
            </a:r>
          </a:p>
          <a:p>
            <a:endParaRPr lang="en-US" b="1" dirty="0" smtClean="0"/>
          </a:p>
          <a:p>
            <a:pPr lvl="1"/>
            <a:r>
              <a:rPr lang="en-US" b="1" dirty="0" smtClean="0"/>
              <a:t>Date</a:t>
            </a:r>
          </a:p>
          <a:p>
            <a:pPr lvl="1"/>
            <a:r>
              <a:rPr lang="en-US" b="1" dirty="0" smtClean="0"/>
              <a:t>Fixed period after sight (“payable 30 days after sight”)</a:t>
            </a:r>
          </a:p>
        </p:txBody>
      </p:sp>
    </p:spTree>
    <p:extLst>
      <p:ext uri="{BB962C8B-B14F-4D97-AF65-F5344CB8AC3E}">
        <p14:creationId xmlns:p14="http://schemas.microsoft.com/office/powerpoint/2010/main" val="2740762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Payable on (1) Demand or (2) at a</a:t>
            </a:r>
            <a:br>
              <a:rPr lang="en-US" dirty="0" smtClean="0"/>
            </a:br>
            <a:r>
              <a:rPr lang="en-US" dirty="0" smtClean="0"/>
              <a:t>      Definite Time</a:t>
            </a:r>
            <a:endParaRPr lang="en-US" dirty="0"/>
          </a:p>
        </p:txBody>
      </p:sp>
      <p:sp>
        <p:nvSpPr>
          <p:cNvPr id="3" name="Content Placeholder 2"/>
          <p:cNvSpPr>
            <a:spLocks noGrp="1"/>
          </p:cNvSpPr>
          <p:nvPr>
            <p:ph idx="1"/>
          </p:nvPr>
        </p:nvSpPr>
        <p:spPr/>
        <p:txBody>
          <a:bodyPr/>
          <a:lstStyle/>
          <a:p>
            <a:r>
              <a:rPr lang="en-US" b="1" dirty="0" smtClean="0"/>
              <a:t>At a definite time:</a:t>
            </a:r>
          </a:p>
          <a:p>
            <a:endParaRPr lang="en-US" b="1" dirty="0" smtClean="0"/>
          </a:p>
          <a:p>
            <a:pPr lvl="1"/>
            <a:r>
              <a:rPr lang="en-US" b="1" dirty="0" smtClean="0"/>
              <a:t>Date</a:t>
            </a:r>
          </a:p>
          <a:p>
            <a:pPr lvl="1"/>
            <a:r>
              <a:rPr lang="en-US" b="1" dirty="0" smtClean="0"/>
              <a:t>Fixed period after sight</a:t>
            </a:r>
          </a:p>
          <a:p>
            <a:pPr lvl="1"/>
            <a:r>
              <a:rPr lang="en-US" b="1" dirty="0" smtClean="0"/>
              <a:t>Time readily ascertainable (“payable on first day of Winter 2011”)</a:t>
            </a:r>
          </a:p>
        </p:txBody>
      </p:sp>
    </p:spTree>
    <p:extLst>
      <p:ext uri="{BB962C8B-B14F-4D97-AF65-F5344CB8AC3E}">
        <p14:creationId xmlns:p14="http://schemas.microsoft.com/office/powerpoint/2010/main" val="750807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Payable on (1) Demand or (2) at a</a:t>
            </a:r>
            <a:br>
              <a:rPr lang="en-US" dirty="0" smtClean="0"/>
            </a:br>
            <a:r>
              <a:rPr lang="en-US" dirty="0" smtClean="0"/>
              <a:t>      Definite Time</a:t>
            </a:r>
            <a:endParaRPr lang="en-US" dirty="0"/>
          </a:p>
        </p:txBody>
      </p:sp>
      <p:sp>
        <p:nvSpPr>
          <p:cNvPr id="3" name="Content Placeholder 2"/>
          <p:cNvSpPr>
            <a:spLocks noGrp="1"/>
          </p:cNvSpPr>
          <p:nvPr>
            <p:ph idx="1"/>
          </p:nvPr>
        </p:nvSpPr>
        <p:spPr/>
        <p:txBody>
          <a:bodyPr/>
          <a:lstStyle/>
          <a:p>
            <a:r>
              <a:rPr lang="en-US" b="1" dirty="0" smtClean="0"/>
              <a:t>At a definite time:</a:t>
            </a:r>
          </a:p>
          <a:p>
            <a:endParaRPr lang="en-US" b="1" dirty="0" smtClean="0"/>
          </a:p>
          <a:p>
            <a:pPr lvl="1"/>
            <a:r>
              <a:rPr lang="en-US" b="1" dirty="0" smtClean="0"/>
              <a:t>Prepayment provisions allowed.</a:t>
            </a:r>
          </a:p>
        </p:txBody>
      </p:sp>
    </p:spTree>
    <p:extLst>
      <p:ext uri="{BB962C8B-B14F-4D97-AF65-F5344CB8AC3E}">
        <p14:creationId xmlns:p14="http://schemas.microsoft.com/office/powerpoint/2010/main" val="1195044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Payable on (1) Demand or (2) at a</a:t>
            </a:r>
            <a:br>
              <a:rPr lang="en-US" dirty="0" smtClean="0"/>
            </a:br>
            <a:r>
              <a:rPr lang="en-US" dirty="0" smtClean="0"/>
              <a:t>      Definite Time</a:t>
            </a:r>
            <a:endParaRPr lang="en-US" dirty="0"/>
          </a:p>
        </p:txBody>
      </p:sp>
      <p:sp>
        <p:nvSpPr>
          <p:cNvPr id="3" name="Content Placeholder 2"/>
          <p:cNvSpPr>
            <a:spLocks noGrp="1"/>
          </p:cNvSpPr>
          <p:nvPr>
            <p:ph idx="1"/>
          </p:nvPr>
        </p:nvSpPr>
        <p:spPr/>
        <p:txBody>
          <a:bodyPr/>
          <a:lstStyle/>
          <a:p>
            <a:r>
              <a:rPr lang="en-US" b="1" dirty="0" smtClean="0"/>
              <a:t>At a definite time:</a:t>
            </a:r>
          </a:p>
          <a:p>
            <a:endParaRPr lang="en-US" b="1" dirty="0" smtClean="0"/>
          </a:p>
          <a:p>
            <a:pPr lvl="1"/>
            <a:r>
              <a:rPr lang="en-US" b="1" dirty="0" smtClean="0"/>
              <a:t>Acceleration provisions allowed.</a:t>
            </a:r>
          </a:p>
        </p:txBody>
      </p:sp>
    </p:spTree>
    <p:extLst>
      <p:ext uri="{BB962C8B-B14F-4D97-AF65-F5344CB8AC3E}">
        <p14:creationId xmlns:p14="http://schemas.microsoft.com/office/powerpoint/2010/main" val="590368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Payable on (1) Demand or (2) at a</a:t>
            </a:r>
            <a:br>
              <a:rPr lang="en-US" dirty="0" smtClean="0"/>
            </a:br>
            <a:r>
              <a:rPr lang="en-US" dirty="0" smtClean="0"/>
              <a:t>      Definite Time</a:t>
            </a:r>
            <a:endParaRPr lang="en-US" dirty="0"/>
          </a:p>
        </p:txBody>
      </p:sp>
      <p:sp>
        <p:nvSpPr>
          <p:cNvPr id="3" name="Content Placeholder 2"/>
          <p:cNvSpPr>
            <a:spLocks noGrp="1"/>
          </p:cNvSpPr>
          <p:nvPr>
            <p:ph idx="1"/>
          </p:nvPr>
        </p:nvSpPr>
        <p:spPr/>
        <p:txBody>
          <a:bodyPr/>
          <a:lstStyle/>
          <a:p>
            <a:r>
              <a:rPr lang="en-US" b="1" dirty="0" smtClean="0"/>
              <a:t>At a definite time:</a:t>
            </a:r>
          </a:p>
          <a:p>
            <a:endParaRPr lang="en-US" b="1" dirty="0" smtClean="0"/>
          </a:p>
          <a:p>
            <a:pPr lvl="1"/>
            <a:r>
              <a:rPr lang="en-US" b="1" dirty="0" smtClean="0"/>
              <a:t>Extension provisions:</a:t>
            </a:r>
          </a:p>
          <a:p>
            <a:pPr lvl="1"/>
            <a:endParaRPr lang="en-US" b="1" dirty="0" smtClean="0"/>
          </a:p>
          <a:p>
            <a:pPr lvl="2"/>
            <a:r>
              <a:rPr lang="en-US" b="1" dirty="0" smtClean="0"/>
              <a:t>By holder – to any time.</a:t>
            </a:r>
          </a:p>
          <a:p>
            <a:pPr lvl="2"/>
            <a:endParaRPr lang="en-US" b="1" dirty="0" smtClean="0"/>
          </a:p>
          <a:p>
            <a:pPr lvl="2">
              <a:buNone/>
            </a:pPr>
            <a:r>
              <a:rPr lang="en-US" b="1" dirty="0" smtClean="0"/>
              <a:t>	“The holder may extend the due date to any date the holder desires.”</a:t>
            </a:r>
          </a:p>
        </p:txBody>
      </p:sp>
    </p:spTree>
    <p:extLst>
      <p:ext uri="{BB962C8B-B14F-4D97-AF65-F5344CB8AC3E}">
        <p14:creationId xmlns:p14="http://schemas.microsoft.com/office/powerpoint/2010/main" val="929150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Negotiable Status</a:t>
            </a:r>
            <a:endParaRPr lang="en-US" dirty="0"/>
          </a:p>
        </p:txBody>
      </p:sp>
      <p:sp>
        <p:nvSpPr>
          <p:cNvPr id="3" name="Content Placeholder 2"/>
          <p:cNvSpPr>
            <a:spLocks noGrp="1"/>
          </p:cNvSpPr>
          <p:nvPr>
            <p:ph idx="1"/>
          </p:nvPr>
        </p:nvSpPr>
        <p:spPr/>
        <p:txBody>
          <a:bodyPr/>
          <a:lstStyle/>
          <a:p>
            <a:r>
              <a:rPr lang="en-US" b="1" dirty="0" smtClean="0"/>
              <a:t>Must meet all elements – strict compliance</a:t>
            </a:r>
            <a:br>
              <a:rPr lang="en-US" b="1" dirty="0" smtClean="0"/>
            </a:br>
            <a:endParaRPr lang="en-US" b="1" dirty="0" smtClean="0"/>
          </a:p>
          <a:p>
            <a:r>
              <a:rPr lang="en-US" b="1" dirty="0" smtClean="0"/>
              <a:t>Stating “Negotiable” ineffective</a:t>
            </a:r>
            <a:br>
              <a:rPr lang="en-US" b="1" dirty="0" smtClean="0"/>
            </a:br>
            <a:endParaRPr lang="en-US" b="1" dirty="0" smtClean="0"/>
          </a:p>
          <a:p>
            <a:r>
              <a:rPr lang="en-US" b="1" dirty="0" smtClean="0"/>
              <a:t>Stating “Nonnegotiable”</a:t>
            </a:r>
          </a:p>
          <a:p>
            <a:pPr lvl="1"/>
            <a:r>
              <a:rPr lang="en-US" b="1" dirty="0" smtClean="0"/>
              <a:t>Generally = effective to make nonnegotiable</a:t>
            </a:r>
          </a:p>
          <a:p>
            <a:pPr lvl="1"/>
            <a:r>
              <a:rPr lang="en-US" b="1" dirty="0" smtClean="0"/>
              <a:t>Check = ineffective</a:t>
            </a:r>
          </a:p>
        </p:txBody>
      </p:sp>
    </p:spTree>
    <p:extLst>
      <p:ext uri="{BB962C8B-B14F-4D97-AF65-F5344CB8AC3E}">
        <p14:creationId xmlns:p14="http://schemas.microsoft.com/office/powerpoint/2010/main" val="1750623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Payable on (1) Demand or (2) at a</a:t>
            </a:r>
            <a:br>
              <a:rPr lang="en-US" dirty="0" smtClean="0"/>
            </a:br>
            <a:r>
              <a:rPr lang="en-US" dirty="0" smtClean="0"/>
              <a:t>      Definite Time</a:t>
            </a:r>
            <a:endParaRPr lang="en-US" dirty="0"/>
          </a:p>
        </p:txBody>
      </p:sp>
      <p:sp>
        <p:nvSpPr>
          <p:cNvPr id="3" name="Content Placeholder 2"/>
          <p:cNvSpPr>
            <a:spLocks noGrp="1"/>
          </p:cNvSpPr>
          <p:nvPr>
            <p:ph idx="1"/>
          </p:nvPr>
        </p:nvSpPr>
        <p:spPr/>
        <p:txBody>
          <a:bodyPr/>
          <a:lstStyle/>
          <a:p>
            <a:r>
              <a:rPr lang="en-US" b="1" dirty="0" smtClean="0"/>
              <a:t>At a definite time:</a:t>
            </a:r>
          </a:p>
          <a:p>
            <a:endParaRPr lang="en-US" b="1" dirty="0" smtClean="0"/>
          </a:p>
          <a:p>
            <a:pPr lvl="1"/>
            <a:r>
              <a:rPr lang="en-US" b="1" dirty="0" smtClean="0"/>
              <a:t>Extension provisions:</a:t>
            </a:r>
          </a:p>
          <a:p>
            <a:pPr lvl="1"/>
            <a:endParaRPr lang="en-US" b="1" dirty="0" smtClean="0"/>
          </a:p>
          <a:p>
            <a:pPr lvl="2"/>
            <a:r>
              <a:rPr lang="en-US" b="1" dirty="0" smtClean="0"/>
              <a:t>By obligor – only to later definite time stated in instrument</a:t>
            </a:r>
          </a:p>
          <a:p>
            <a:pPr lvl="2"/>
            <a:endParaRPr lang="en-US" b="1" dirty="0" smtClean="0"/>
          </a:p>
          <a:p>
            <a:pPr lvl="2">
              <a:buNone/>
            </a:pPr>
            <a:r>
              <a:rPr lang="en-US" b="1" dirty="0" smtClean="0"/>
              <a:t>	“The maker may extend the due date from August 1, 2010 to October 1, 2011.”</a:t>
            </a:r>
          </a:p>
        </p:txBody>
      </p:sp>
    </p:spTree>
    <p:extLst>
      <p:ext uri="{BB962C8B-B14F-4D97-AF65-F5344CB8AC3E}">
        <p14:creationId xmlns:p14="http://schemas.microsoft.com/office/powerpoint/2010/main" val="142994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Payable on (1) Demand or (2) at a</a:t>
            </a:r>
            <a:br>
              <a:rPr lang="en-US" dirty="0" smtClean="0"/>
            </a:br>
            <a:r>
              <a:rPr lang="en-US" dirty="0" smtClean="0"/>
              <a:t>      Definite Time</a:t>
            </a:r>
            <a:endParaRPr lang="en-US" dirty="0"/>
          </a:p>
        </p:txBody>
      </p:sp>
      <p:sp>
        <p:nvSpPr>
          <p:cNvPr id="3" name="Content Placeholder 2"/>
          <p:cNvSpPr>
            <a:spLocks noGrp="1"/>
          </p:cNvSpPr>
          <p:nvPr>
            <p:ph idx="1"/>
          </p:nvPr>
        </p:nvSpPr>
        <p:spPr/>
        <p:txBody>
          <a:bodyPr/>
          <a:lstStyle/>
          <a:p>
            <a:r>
              <a:rPr lang="en-US" b="1" dirty="0" smtClean="0"/>
              <a:t>At a definite time:</a:t>
            </a:r>
          </a:p>
          <a:p>
            <a:endParaRPr lang="en-US" b="1" dirty="0" smtClean="0"/>
          </a:p>
          <a:p>
            <a:pPr lvl="1"/>
            <a:r>
              <a:rPr lang="en-US" b="1" dirty="0" smtClean="0"/>
              <a:t>Extension provisions:</a:t>
            </a:r>
          </a:p>
          <a:p>
            <a:pPr lvl="1"/>
            <a:endParaRPr lang="en-US" b="1" dirty="0" smtClean="0"/>
          </a:p>
          <a:p>
            <a:pPr lvl="2"/>
            <a:r>
              <a:rPr lang="en-US" b="1" dirty="0" smtClean="0"/>
              <a:t>By event – only to later definite time stated in instrument</a:t>
            </a:r>
          </a:p>
          <a:p>
            <a:pPr lvl="2"/>
            <a:endParaRPr lang="en-US" b="1" dirty="0" smtClean="0"/>
          </a:p>
          <a:p>
            <a:pPr lvl="2">
              <a:buNone/>
            </a:pPr>
            <a:r>
              <a:rPr lang="en-US" b="1" dirty="0" smtClean="0"/>
              <a:t>	“If the Detroit Tigers win the World Series </a:t>
            </a:r>
            <a:r>
              <a:rPr lang="en-US" b="1" smtClean="0"/>
              <a:t>in October 2011, </a:t>
            </a:r>
            <a:r>
              <a:rPr lang="en-US" b="1" dirty="0" smtClean="0"/>
              <a:t>the due date of the note is extended from November 1, 2011 to October 1, 2012.”</a:t>
            </a:r>
          </a:p>
        </p:txBody>
      </p:sp>
    </p:spTree>
    <p:extLst>
      <p:ext uri="{BB962C8B-B14F-4D97-AF65-F5344CB8AC3E}">
        <p14:creationId xmlns:p14="http://schemas.microsoft.com/office/powerpoint/2010/main" val="1170584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Words of Negotiability</a:t>
            </a:r>
            <a:br>
              <a:rPr lang="en-US" dirty="0" smtClean="0"/>
            </a:br>
            <a:r>
              <a:rPr lang="en-US" dirty="0" smtClean="0"/>
              <a:t>      (Bearer or Order)</a:t>
            </a:r>
            <a:endParaRPr lang="en-US" dirty="0"/>
          </a:p>
        </p:txBody>
      </p:sp>
      <p:sp>
        <p:nvSpPr>
          <p:cNvPr id="3" name="Content Placeholder 2"/>
          <p:cNvSpPr>
            <a:spLocks noGrp="1"/>
          </p:cNvSpPr>
          <p:nvPr>
            <p:ph idx="1"/>
          </p:nvPr>
        </p:nvSpPr>
        <p:spPr/>
        <p:txBody>
          <a:bodyPr/>
          <a:lstStyle/>
          <a:p>
            <a:r>
              <a:rPr lang="en-US" b="1" dirty="0" smtClean="0"/>
              <a:t>Bearer:</a:t>
            </a:r>
          </a:p>
          <a:p>
            <a:pPr marL="457200" lvl="1" indent="0">
              <a:buNone/>
            </a:pPr>
            <a:endParaRPr lang="en-U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52" y="2522961"/>
            <a:ext cx="7239000" cy="40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923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Words of Negotiability</a:t>
            </a:r>
            <a:br>
              <a:rPr lang="en-US" dirty="0" smtClean="0"/>
            </a:br>
            <a:r>
              <a:rPr lang="en-US" dirty="0" smtClean="0"/>
              <a:t>      (Bearer or Order)</a:t>
            </a:r>
            <a:endParaRPr lang="en-US" dirty="0"/>
          </a:p>
        </p:txBody>
      </p:sp>
      <p:sp>
        <p:nvSpPr>
          <p:cNvPr id="3" name="Content Placeholder 2"/>
          <p:cNvSpPr>
            <a:spLocks noGrp="1"/>
          </p:cNvSpPr>
          <p:nvPr>
            <p:ph idx="1"/>
          </p:nvPr>
        </p:nvSpPr>
        <p:spPr/>
        <p:txBody>
          <a:bodyPr/>
          <a:lstStyle/>
          <a:p>
            <a:r>
              <a:rPr lang="en-US" b="1" dirty="0" smtClean="0"/>
              <a:t>Bearer:</a:t>
            </a:r>
          </a:p>
          <a:p>
            <a:pPr marL="457200" lvl="1" indent="0">
              <a:buNone/>
            </a:pP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41409"/>
            <a:ext cx="8454835" cy="341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6601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Words of Negotiability</a:t>
            </a:r>
            <a:br>
              <a:rPr lang="en-US" dirty="0" smtClean="0"/>
            </a:br>
            <a:r>
              <a:rPr lang="en-US" dirty="0" smtClean="0"/>
              <a:t>      (Bearer or Order)</a:t>
            </a:r>
            <a:endParaRPr lang="en-US" dirty="0"/>
          </a:p>
        </p:txBody>
      </p:sp>
      <p:sp>
        <p:nvSpPr>
          <p:cNvPr id="3" name="Content Placeholder 2"/>
          <p:cNvSpPr>
            <a:spLocks noGrp="1"/>
          </p:cNvSpPr>
          <p:nvPr>
            <p:ph idx="1"/>
          </p:nvPr>
        </p:nvSpPr>
        <p:spPr/>
        <p:txBody>
          <a:bodyPr/>
          <a:lstStyle/>
          <a:p>
            <a:r>
              <a:rPr lang="en-US" b="1" dirty="0" smtClean="0"/>
              <a:t>Bearer:</a:t>
            </a:r>
          </a:p>
          <a:p>
            <a:pPr lvl="1"/>
            <a:r>
              <a:rPr lang="en-US" b="1" dirty="0" smtClean="0"/>
              <a:t>“Payable to bearer.”</a:t>
            </a:r>
          </a:p>
          <a:p>
            <a:pPr lvl="1"/>
            <a:r>
              <a:rPr lang="en-US" b="1" dirty="0" smtClean="0"/>
              <a:t>“Payable to the order of bearer.”</a:t>
            </a:r>
          </a:p>
          <a:p>
            <a:pPr lvl="1"/>
            <a:r>
              <a:rPr lang="en-US" b="1" dirty="0" smtClean="0"/>
              <a:t>“Payable to _______________.”</a:t>
            </a:r>
          </a:p>
          <a:p>
            <a:pPr lvl="1"/>
            <a:r>
              <a:rPr lang="en-US" b="1" dirty="0" smtClean="0"/>
              <a:t>“Payable to cash.”</a:t>
            </a:r>
          </a:p>
          <a:p>
            <a:pPr lvl="1"/>
            <a:r>
              <a:rPr lang="en-US" b="1" dirty="0"/>
              <a:t> </a:t>
            </a:r>
            <a:r>
              <a:rPr lang="en-US" b="1" dirty="0" smtClean="0"/>
              <a:t>Other language not payable to identified person.</a:t>
            </a:r>
            <a:endParaRPr lang="en-US" b="1" dirty="0"/>
          </a:p>
        </p:txBody>
      </p:sp>
    </p:spTree>
    <p:extLst>
      <p:ext uri="{BB962C8B-B14F-4D97-AF65-F5344CB8AC3E}">
        <p14:creationId xmlns:p14="http://schemas.microsoft.com/office/powerpoint/2010/main" val="37686879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Words of Negotiability</a:t>
            </a:r>
            <a:br>
              <a:rPr lang="en-US" dirty="0" smtClean="0"/>
            </a:br>
            <a:r>
              <a:rPr lang="en-US" dirty="0" smtClean="0"/>
              <a:t>      (Bearer or Order)</a:t>
            </a:r>
            <a:endParaRPr lang="en-US" dirty="0"/>
          </a:p>
        </p:txBody>
      </p:sp>
      <p:sp>
        <p:nvSpPr>
          <p:cNvPr id="3" name="Content Placeholder 2"/>
          <p:cNvSpPr>
            <a:spLocks noGrp="1"/>
          </p:cNvSpPr>
          <p:nvPr>
            <p:ph idx="1"/>
          </p:nvPr>
        </p:nvSpPr>
        <p:spPr/>
        <p:txBody>
          <a:bodyPr/>
          <a:lstStyle/>
          <a:p>
            <a:r>
              <a:rPr lang="en-US" b="1" dirty="0" smtClean="0"/>
              <a:t>Order:</a:t>
            </a:r>
          </a:p>
          <a:p>
            <a:pPr>
              <a:buNone/>
            </a:pPr>
            <a:endParaRPr lang="en-US" b="1" dirty="0" smtClean="0"/>
          </a:p>
        </p:txBody>
      </p:sp>
      <p:pic>
        <p:nvPicPr>
          <p:cNvPr id="4" name="Content Placeholder 3" descr="Check.jpg"/>
          <p:cNvPicPr>
            <a:picLocks noChangeAspect="1"/>
          </p:cNvPicPr>
          <p:nvPr/>
        </p:nvPicPr>
        <p:blipFill rotWithShape="1">
          <a:blip r:embed="rId2" cstate="print"/>
          <a:srcRect b="6720"/>
          <a:stretch/>
        </p:blipFill>
        <p:spPr>
          <a:xfrm>
            <a:off x="304800" y="2558824"/>
            <a:ext cx="8450885" cy="3978453"/>
          </a:xfrm>
          <a:prstGeom prst="rect">
            <a:avLst/>
          </a:prstGeom>
        </p:spPr>
      </p:pic>
      <p:sp>
        <p:nvSpPr>
          <p:cNvPr id="7" name="TextBox 6"/>
          <p:cNvSpPr txBox="1"/>
          <p:nvPr/>
        </p:nvSpPr>
        <p:spPr>
          <a:xfrm>
            <a:off x="1295400" y="4056250"/>
            <a:ext cx="5141151" cy="369332"/>
          </a:xfrm>
          <a:prstGeom prst="rect">
            <a:avLst/>
          </a:prstGeom>
          <a:noFill/>
        </p:spPr>
        <p:txBody>
          <a:bodyPr wrap="none" rtlCol="0">
            <a:spAutoFit/>
          </a:bodyPr>
          <a:lstStyle/>
          <a:p>
            <a:r>
              <a:rPr lang="en-US" dirty="0" smtClean="0"/>
              <a:t>Walter Bishop-----------------------------------------------</a:t>
            </a:r>
            <a:endParaRPr lang="en-US" dirty="0"/>
          </a:p>
        </p:txBody>
      </p:sp>
    </p:spTree>
    <p:extLst>
      <p:ext uri="{BB962C8B-B14F-4D97-AF65-F5344CB8AC3E}">
        <p14:creationId xmlns:p14="http://schemas.microsoft.com/office/powerpoint/2010/main" val="35361092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Words of Negotiability</a:t>
            </a:r>
            <a:br>
              <a:rPr lang="en-US" dirty="0" smtClean="0"/>
            </a:br>
            <a:r>
              <a:rPr lang="en-US" dirty="0" smtClean="0"/>
              <a:t>      (Bearer or Order)</a:t>
            </a:r>
            <a:endParaRPr lang="en-US" dirty="0"/>
          </a:p>
        </p:txBody>
      </p:sp>
      <p:sp>
        <p:nvSpPr>
          <p:cNvPr id="3" name="Content Placeholder 2"/>
          <p:cNvSpPr>
            <a:spLocks noGrp="1"/>
          </p:cNvSpPr>
          <p:nvPr>
            <p:ph idx="1"/>
          </p:nvPr>
        </p:nvSpPr>
        <p:spPr/>
        <p:txBody>
          <a:bodyPr/>
          <a:lstStyle/>
          <a:p>
            <a:r>
              <a:rPr lang="en-US" b="1" dirty="0" smtClean="0"/>
              <a:t>If both types of words on same instrument, bearer language controls.</a:t>
            </a:r>
          </a:p>
          <a:p>
            <a:endParaRPr lang="en-US" b="1" dirty="0" smtClean="0"/>
          </a:p>
          <a:p>
            <a:pPr marL="457200" lvl="1" indent="0">
              <a:buNone/>
            </a:pPr>
            <a:endParaRPr lang="en-US" b="1" dirty="0" smtClean="0"/>
          </a:p>
        </p:txBody>
      </p:sp>
      <p:pic>
        <p:nvPicPr>
          <p:cNvPr id="4" name="Content Placeholder 3" descr="Check.jpg"/>
          <p:cNvPicPr>
            <a:picLocks noChangeAspect="1"/>
          </p:cNvPicPr>
          <p:nvPr/>
        </p:nvPicPr>
        <p:blipFill rotWithShape="1">
          <a:blip r:embed="rId2" cstate="print"/>
          <a:srcRect t="4197" b="6720"/>
          <a:stretch/>
        </p:blipFill>
        <p:spPr>
          <a:xfrm>
            <a:off x="609600" y="2975212"/>
            <a:ext cx="7993685" cy="3593910"/>
          </a:xfrm>
          <a:prstGeom prst="rect">
            <a:avLst/>
          </a:prstGeom>
        </p:spPr>
      </p:pic>
      <p:sp>
        <p:nvSpPr>
          <p:cNvPr id="5" name="TextBox 4"/>
          <p:cNvSpPr txBox="1"/>
          <p:nvPr/>
        </p:nvSpPr>
        <p:spPr>
          <a:xfrm>
            <a:off x="1447800" y="4240916"/>
            <a:ext cx="5038559" cy="369332"/>
          </a:xfrm>
          <a:prstGeom prst="rect">
            <a:avLst/>
          </a:prstGeom>
          <a:noFill/>
        </p:spPr>
        <p:txBody>
          <a:bodyPr wrap="none" rtlCol="0">
            <a:spAutoFit/>
          </a:bodyPr>
          <a:lstStyle/>
          <a:p>
            <a:r>
              <a:rPr lang="en-US" dirty="0" smtClean="0"/>
              <a:t>Walter Bishop or Bearer --------------------------------</a:t>
            </a:r>
            <a:endParaRPr lang="en-US" dirty="0"/>
          </a:p>
        </p:txBody>
      </p:sp>
    </p:spTree>
    <p:extLst>
      <p:ext uri="{BB962C8B-B14F-4D97-AF65-F5344CB8AC3E}">
        <p14:creationId xmlns:p14="http://schemas.microsoft.com/office/powerpoint/2010/main" val="2293342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Words of Negotiability</a:t>
            </a:r>
            <a:br>
              <a:rPr lang="en-US" dirty="0" smtClean="0"/>
            </a:br>
            <a:r>
              <a:rPr lang="en-US" dirty="0" smtClean="0"/>
              <a:t>      (Bearer or Order)</a:t>
            </a:r>
            <a:endParaRPr lang="en-US" dirty="0"/>
          </a:p>
        </p:txBody>
      </p:sp>
      <p:sp>
        <p:nvSpPr>
          <p:cNvPr id="3" name="Content Placeholder 2"/>
          <p:cNvSpPr>
            <a:spLocks noGrp="1"/>
          </p:cNvSpPr>
          <p:nvPr>
            <p:ph idx="1"/>
          </p:nvPr>
        </p:nvSpPr>
        <p:spPr/>
        <p:txBody>
          <a:bodyPr/>
          <a:lstStyle/>
          <a:p>
            <a:r>
              <a:rPr lang="en-US" b="1" dirty="0" smtClean="0"/>
              <a:t>If lack of words of negotiability is ONLY element of negotiability missing on a check, the requirement is waived.</a:t>
            </a:r>
          </a:p>
        </p:txBody>
      </p:sp>
      <p:pic>
        <p:nvPicPr>
          <p:cNvPr id="5" name="Content Placeholder 3" descr="Check.jpg"/>
          <p:cNvPicPr>
            <a:picLocks noChangeAspect="1"/>
          </p:cNvPicPr>
          <p:nvPr/>
        </p:nvPicPr>
        <p:blipFill rotWithShape="1">
          <a:blip r:embed="rId2" cstate="print"/>
          <a:srcRect b="6720"/>
          <a:stretch/>
        </p:blipFill>
        <p:spPr>
          <a:xfrm>
            <a:off x="1066800" y="3407265"/>
            <a:ext cx="6622085" cy="3117502"/>
          </a:xfrm>
          <a:prstGeom prst="rect">
            <a:avLst/>
          </a:prstGeom>
        </p:spPr>
      </p:pic>
      <p:sp>
        <p:nvSpPr>
          <p:cNvPr id="7" name="Rectangle 6"/>
          <p:cNvSpPr/>
          <p:nvPr/>
        </p:nvSpPr>
        <p:spPr>
          <a:xfrm flipV="1">
            <a:off x="1600200" y="4895187"/>
            <a:ext cx="838200" cy="165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4572021"/>
            <a:ext cx="4430975" cy="369332"/>
          </a:xfrm>
          <a:prstGeom prst="rect">
            <a:avLst/>
          </a:prstGeom>
          <a:noFill/>
        </p:spPr>
        <p:txBody>
          <a:bodyPr wrap="square" rtlCol="0">
            <a:spAutoFit/>
          </a:bodyPr>
          <a:lstStyle/>
          <a:p>
            <a:r>
              <a:rPr lang="en-US" dirty="0" smtClean="0"/>
              <a:t>Walter Bishop ----------------------------------</a:t>
            </a:r>
            <a:endParaRPr lang="en-US" dirty="0"/>
          </a:p>
        </p:txBody>
      </p:sp>
    </p:spTree>
    <p:extLst>
      <p:ext uri="{BB962C8B-B14F-4D97-AF65-F5344CB8AC3E}">
        <p14:creationId xmlns:p14="http://schemas.microsoft.com/office/powerpoint/2010/main" val="1449499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Words of Negotiability</a:t>
            </a:r>
            <a:br>
              <a:rPr lang="en-US" dirty="0" smtClean="0"/>
            </a:br>
            <a:r>
              <a:rPr lang="en-US" dirty="0" smtClean="0"/>
              <a:t>      (Bearer or Order)</a:t>
            </a:r>
            <a:endParaRPr lang="en-US" dirty="0"/>
          </a:p>
        </p:txBody>
      </p:sp>
      <p:sp>
        <p:nvSpPr>
          <p:cNvPr id="3" name="Content Placeholder 2"/>
          <p:cNvSpPr>
            <a:spLocks noGrp="1"/>
          </p:cNvSpPr>
          <p:nvPr>
            <p:ph idx="1"/>
          </p:nvPr>
        </p:nvSpPr>
        <p:spPr/>
        <p:txBody>
          <a:bodyPr/>
          <a:lstStyle/>
          <a:p>
            <a:r>
              <a:rPr lang="en-US" b="1" dirty="0" smtClean="0"/>
              <a:t>Problem 92</a:t>
            </a:r>
            <a:r>
              <a:rPr lang="en-US" b="1" dirty="0"/>
              <a:t/>
            </a:r>
            <a:br>
              <a:rPr lang="en-US" b="1" dirty="0"/>
            </a:br>
            <a:endParaRPr lang="en-US" b="1" dirty="0" smtClean="0"/>
          </a:p>
          <a:p>
            <a:r>
              <a:rPr lang="en-US" b="1" dirty="0" smtClean="0"/>
              <a:t>Problem 93</a:t>
            </a:r>
          </a:p>
        </p:txBody>
      </p:sp>
    </p:spTree>
    <p:extLst>
      <p:ext uri="{BB962C8B-B14F-4D97-AF65-F5344CB8AC3E}">
        <p14:creationId xmlns:p14="http://schemas.microsoft.com/office/powerpoint/2010/main" val="4010103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 Writing</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t2.gstatic.com/images?q=tbn:ANd9GcS_wckX8xvlTHyD47qu_EvtQILTOn408xZo6V3Bwr5w1ZedLgrp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606893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1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“famous” underwear check</a:t>
            </a:r>
            <a:endParaRPr lang="en-US" dirty="0"/>
          </a:p>
        </p:txBody>
      </p:sp>
      <p:sp>
        <p:nvSpPr>
          <p:cNvPr id="3" name="Content Placeholder 2"/>
          <p:cNvSpPr>
            <a:spLocks noGrp="1"/>
          </p:cNvSpPr>
          <p:nvPr>
            <p:ph idx="1"/>
          </p:nvPr>
        </p:nvSpPr>
        <p:spPr/>
        <p:txBody>
          <a:bodyPr/>
          <a:lstStyle/>
          <a:p>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2514600" y="1752600"/>
            <a:ext cx="4129088" cy="4573759"/>
          </a:xfrm>
          <a:prstGeom prst="rect">
            <a:avLst/>
          </a:prstGeom>
          <a:noFill/>
          <a:ln w="9525">
            <a:noFill/>
            <a:miter lim="800000"/>
            <a:headEnd/>
            <a:tailEnd/>
          </a:ln>
        </p:spPr>
      </p:pic>
    </p:spTree>
    <p:extLst>
      <p:ext uri="{BB962C8B-B14F-4D97-AF65-F5344CB8AC3E}">
        <p14:creationId xmlns:p14="http://schemas.microsoft.com/office/powerpoint/2010/main" val="295698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Signed by Maker or Drawer</a:t>
            </a:r>
            <a:endParaRPr lang="en-US" dirty="0"/>
          </a:p>
        </p:txBody>
      </p:sp>
      <p:sp>
        <p:nvSpPr>
          <p:cNvPr id="3" name="Content Placeholder 2"/>
          <p:cNvSpPr>
            <a:spLocks noGrp="1"/>
          </p:cNvSpPr>
          <p:nvPr>
            <p:ph idx="1"/>
          </p:nvPr>
        </p:nvSpPr>
        <p:spPr/>
        <p:txBody>
          <a:bodyPr/>
          <a:lstStyle/>
          <a:p>
            <a:endParaRPr lang="en-US" dirty="0"/>
          </a:p>
        </p:txBody>
      </p:sp>
      <p:pic>
        <p:nvPicPr>
          <p:cNvPr id="40962" name="Picture 2" descr="http://thesamerowdycrowd.files.wordpress.com/2009/03/barack-obama-signature.jpg"/>
          <p:cNvPicPr>
            <a:picLocks noChangeAspect="1" noChangeArrowheads="1"/>
          </p:cNvPicPr>
          <p:nvPr/>
        </p:nvPicPr>
        <p:blipFill>
          <a:blip r:embed="rId2" cstate="print"/>
          <a:srcRect/>
          <a:stretch>
            <a:fillRect/>
          </a:stretch>
        </p:blipFill>
        <p:spPr bwMode="auto">
          <a:xfrm>
            <a:off x="228600" y="1676400"/>
            <a:ext cx="4981575" cy="2362200"/>
          </a:xfrm>
          <a:prstGeom prst="rect">
            <a:avLst/>
          </a:prstGeom>
          <a:noFill/>
        </p:spPr>
      </p:pic>
      <p:pic>
        <p:nvPicPr>
          <p:cNvPr id="40964" name="Picture 4" descr="http://upload.wikimedia.org/wikipedia/commons/1/18/Louis-xiv-signature.jpg"/>
          <p:cNvPicPr>
            <a:picLocks noChangeAspect="1" noChangeArrowheads="1"/>
          </p:cNvPicPr>
          <p:nvPr/>
        </p:nvPicPr>
        <p:blipFill>
          <a:blip r:embed="rId3" cstate="print"/>
          <a:srcRect/>
          <a:stretch>
            <a:fillRect/>
          </a:stretch>
        </p:blipFill>
        <p:spPr bwMode="auto">
          <a:xfrm>
            <a:off x="5486400" y="1752600"/>
            <a:ext cx="3265079" cy="2082800"/>
          </a:xfrm>
          <a:prstGeom prst="rect">
            <a:avLst/>
          </a:prstGeom>
          <a:noFill/>
        </p:spPr>
      </p:pic>
      <p:pic>
        <p:nvPicPr>
          <p:cNvPr id="40966" name="Picture 6" descr="http://t1.gstatic.com/images?q=tbn:PmINr-ug6zUyWM:http://i193.photobucket.com/albums/z10/innermagicclub/printcopy.jpg">
            <a:hlinkClick r:id="rId4"/>
          </p:cNvPr>
          <p:cNvPicPr>
            <a:picLocks noChangeAspect="1" noChangeArrowheads="1"/>
          </p:cNvPicPr>
          <p:nvPr/>
        </p:nvPicPr>
        <p:blipFill>
          <a:blip r:embed="rId5" cstate="print"/>
          <a:srcRect/>
          <a:stretch>
            <a:fillRect/>
          </a:stretch>
        </p:blipFill>
        <p:spPr bwMode="auto">
          <a:xfrm>
            <a:off x="990600" y="4038600"/>
            <a:ext cx="1409700" cy="1905000"/>
          </a:xfrm>
          <a:prstGeom prst="rect">
            <a:avLst/>
          </a:prstGeom>
          <a:noFill/>
        </p:spPr>
      </p:pic>
      <p:pic>
        <p:nvPicPr>
          <p:cNvPr id="40967" name="Picture 7"/>
          <p:cNvPicPr>
            <a:picLocks noChangeAspect="1" noChangeArrowheads="1"/>
          </p:cNvPicPr>
          <p:nvPr/>
        </p:nvPicPr>
        <p:blipFill>
          <a:blip r:embed="rId6" cstate="print"/>
          <a:srcRect/>
          <a:stretch>
            <a:fillRect/>
          </a:stretch>
        </p:blipFill>
        <p:spPr bwMode="auto">
          <a:xfrm>
            <a:off x="3733800" y="3962400"/>
            <a:ext cx="1514475" cy="2127933"/>
          </a:xfrm>
          <a:prstGeom prst="rect">
            <a:avLst/>
          </a:prstGeom>
          <a:noFill/>
          <a:ln w="9525">
            <a:noFill/>
            <a:miter lim="800000"/>
            <a:headEnd/>
            <a:tailEnd/>
          </a:ln>
        </p:spPr>
      </p:pic>
      <p:sp>
        <p:nvSpPr>
          <p:cNvPr id="40969" name="AutoShape 9" descr="data:image/jpg;base64,/9j/4AAQSkZJRgABAQAAAQABAAD/2wBDAAkGBwgHBgkIBwgKCgkLDRYPDQwMDRsUFRAWIB0iIiAdHx8kKDQsJCYxJx8fLT0tMTU3Ojo6Iys/RD84QzQ5Ojf/2wBDAQoKCg0MDRoPDxo3JR8lNzc3Nzc3Nzc3Nzc3Nzc3Nzc3Nzc3Nzc3Nzc3Nzc3Nzc3Nzc3Nzc3Nzc3Nzc3Nzc3Nzf/wAARCADEAKMDASIAAhEBAxEB/8QAHAABAAIDAQEBAAAAAAAAAAAAAAcIAQUGAgQD/8QASxAAAQMDAgMEBQcGCQ0AAAAAAQACAwQFEQYHEiExQVFhgRMicXSRCBQyNkKhsRYjUmLB0RUXJDNVc4KSwiUmN0RUY3KissPS4fD/xAAUAQEAAAAAAAAAAAAAAAAAAAAA/8QAFBEBAAAAAAAAAAAAAAAAAAAAAP/aAAwDAQACEQMRAD8AnFERAREQERYJwgE4XN6t1tY9KRA3WqxO4ZZTxDjlcO/HYPE4C0+6ev4dH0DYKQMlu1S0mFjuYib043Du7h2kHsBVZLhX1VxrJauvnknqJXcT5XuyXH/74IJP1LvheKyWSOw00NvpzybJI30kx8f0R8D7SuOq9wtW1fH6fUNdh/URycA8sAY8ly/VC0hB0tHr3VVGAINQXDAdxAPmL+f9rK6Wz71aqoXNFYaWvYOvpouFx/tNx+1RrgochBarRW5li1V6OnbL8yuLuXzSdwy4/qO6O/HwXbgg9CqQteWuDmkgg5BB6FT1s7uZJcpY7BqGbiqiMUtW93Ob9R5PV3ce329QmVFhpyFlAREQEREBERAREQEREBajVN8p9O2KrutXzjpmFwaDgvd0a0eJOAtueigz5Rd9kDrbYYi4MLTVTc/pcy1g8sOPwQRDf7zW326z3K4ymWondkk9GjsaO4AcgFrw3KwTkrvtndJM1PqcPrIuO30LRLO0jk859Rh9pBJHcCg+/braat1HHDcrw99Fa3glgH87MOzAI9VvifIdqmO37X6NoY+BllhmOMF9Q50hPxOF18cbGNAa0AAYAA6L2g5Ct2z0dVx8D7FTR9zoeKMjzBUc6t2NMMMtTpitdK4cxR1OMnwa8fgR5qdVjCCkdTTy0s0kNQx8Usbi17HtwWkdQR2FeI3ljg5pwQcgg4wpx380ZEaf8qKCPhlDmx1zWjk4Hk2T25wD38lBnTkgtBszq6bU+m3RXCUyXGhcI5nu6yNP0HHx5EHxGe1SEOiq9sheX2vXVNAT+ZuDTTPHj1afbkY81aAcwDnKDKIiAiIgIiICIiAiIgweirFv1UCfcGdgc4+hp4mEO7Dji5f3lZ13Qqrm+Ub2bjXBzmkB8cTmnvHAB+xBwIVltgre2k0K2q4SJKypfISe0DDR+H3qtKs1sNXtq9AwwcWX0lRJERjoCQ4fc5BJCIiAiIg1+oLfFdrJXW+dpdHU074zjrzHUePaqXytLHFrhhwOCO49qurdK2Kgt1VWTuDYoInyPJ6ANBJ/BUsqHmSV7yAC5xcQOzPPCD7NPVht97t9Y1waaeqilDiMgcLwckeSugwgtBHTsVK7PTmrulHTta5xlnZHwt6nLgMDx5q6jBwtAHQcgg9IiICIsEgIMovPEO8fFEHpERAREQYPRQH8ouyuiuVtvTG+pNEaeU9zmnLfiCf7qn1aDW2m6fVWnqq1VBDHSDiilxn0cg5td7M9fAlBTw8lIezOsW6Z1Aaatk4bdX8Mcrj0if8AZf7OZB8D4Lir3aqyy3Ke33CF0VRA7hc0jr3Ed4PUFfCDgoLwNeHAEEFelXPbzd6ssccdv1CJa2gbgRzA8U0I7uf0h4HmB0UzWbXmmLxE11JeqQOcM+jmkETx7Wuwg6ZFo67V2nqCL0lVe7fG09P5Q0k+wAlRtq7fCjp2y02mKd1TP0FVO3hjHi1vV3nhB7341nFR2x2mqF4fVVYDqot5+jjzkN9riB5e0Kv5OV9Fwrqi41s1ZWTPmqJnF8kjzkuJ7V+DRk9OiDsdorU6669tbA1xjppRVSEdgj9Yf8warXtGGgKMNjNJOsen33StidHXXHDgHciyEfRHhn6XwUnjogyiL562spqGmfU1k8UEEYy+SV4a1vtJQfs447lH24+48OmgLbamxVl6m9VsWctgzyBcB1OcYb1/byevt52cM1v0mSXHLTcHjkP6tp7f1j/7XB7U0El+3Et7qhz5fRyuq5nvcSXFvMEnty7HxQWftsM0FvpoamUzzsia2WV3MveB6x+OUX1cKIPSIiAiZWOIZx2oMrBwe1cpqbcXTOm5DBX3ASVI609M30j2+3HIeZCjm979AAssdnOT0lrJP8Lf3oO33K29otY0zZmObTXOFpEVRjk8fov7x49Rk9eirVfbHcbDXvorrSSU1Qw/ReOTh3tPQjxC6a57sawuD8m6upmfoUsbYx8cE/euUuV3uF1kZJc66qq3sGGOnmdIWjOTjJOEHwrOVhEGc+xCVhEHpvMqX9sNs45hDfdVOZT00bmyQUkjg0yDqHPz0bnGB2+A6w+Dhfo6Z7hwue8t7i4oLiz6lsFECKm82+Itbkh1QzIHsyueum6+jre12Lp87eByZSROkz5/R+JVV8hCSe0oJsv2/MjmujsFqEeRymrHZI8eFv7Sos1Hqm86kqPTXi4S1GD6rCeFjPY0cgtKiDJJPUqYvk4W8yXm7XAtH5mBkTXY6Fzsn7mqHFYP5ODGfk7dpA0cbqxrSe8BgwPvKCYEREBYc7AWHOwCfxUJbmbvvilmtOk5GhzTwy3BpB59oj/8vh3oO513uPZ9IsdDI8VVyI9SjicMt8Xn7I+/wUDap3K1LqNz2TVppaR3L5rS+ozHiervM48Fo7NZbxqWvMFspaitqHHikcOYGe1zjyHtJUsaa2JOGzakuPUZ+b0f7Xke3oEEJ5c52DzJPtJJW7t2jtR3RjX0Nkr5YyMh4hIafM4CtNYtI2CwwtitdrpoiOshYHSHxLjzK3jWgDHYEFW6XaHWdRgutkcALgPz1TGPPAJOFu6fYjUb2kzV9sjOeQD3uz58IVisDuTAQQBT7BXR4Pzi90cZHQMhe7Pxwov1JaXWK+V1rfMJnUkxiMgGOLHbhXPwqibm/X+/e+vQcyBlSxYNkqu9WShucd8p4m1cLZQw07jw5GcZzzUTq3+3X1EsXuUf4IIjn2CubWj0F8o3uzzD4XNA88lfj/EJff6Vtvwf+5WEwFlBXn+IS+/0rbvg/wDcvgqtkNVwxufC+3VGDybHUEEjv9ZoH3qyuFjAQVFvugNT2KMy3C0TiEH+dixKz4tzjzXMEd3RXhLQQuK1ftlpzUrXSyU3zOtd0qqUBrif1m9HfDPigqmrA/JvkYdPXaIH121jXEdwLAB+BUZa525vOkHmadoqreXYbVwj1R4OH2T93iux+ThcGxXW7W57iDNCyZjc9SwkHzw5BPqIiCHN9dcSW+nGnLbMGz1MfFVvY71mMPRnLpxdT4e1cBtttvWawlbWVbn0toY4tfMMcchH2WDz5noFy95r5tSamqawlz5q6qJYHdRxOw0cu4YCtbbqe2aO0zBTyTR01FQwgPlkPCCR1cT3k5Pmg+qx2W32GgZQ2qljpqZnRrBzPi4nmT4lbJRHdt9rNTSyR2221dYG5AkeRE13PqBzOFudF7s2XUtXHQTxSW+ulOI45SHMkPc1w7fA4QSIiwDlZQEyEWqlv1DFqGOxyy8FdNT/ADiFjhykaCQQD3jGcd3mg2qqHub9f79769W7ByMqou531/v3vr0HLq4G3P1EsXuUf4KoAVv9uj/mJYfcY/wQdGi1Vyv1vt9xt9vnnArK+QxwQtGXOwCST3AY6raDogyiIgIiIPwq6aGrgfT1MLJYZGlr43ty1wPUEdoUJai0pNttqyk1ZZI5H2ZkuKqFpy6BjuTm8+rSDyPYcA9hU6L8KylhrKeWnqYmSwytLHxvGQ4HsKD84qmKoiZNC70kUjQ5j24IcCMghFw9JpnWlmgFusV7totkBcKVtXFI+VsZJIa4g4OM49gCIIC0xTx0WurXBVEvZDco2PLO0tkAyPMKVvlHVdSyhs1G3IppJJZH8/pPaGgAjwDifNcPu9pip05q2orYITHQV0pnppGdGv6ub4EHJ9mF21FrDSu4Om4rTrWoFDXw4d84JETS8DHGxxyASOrT+5BBjfFd9qjTkFHonTurLfGaKepxHPFG4gF4yWyNz9HPBk47cYXQ0m1el4aqOWu1vQy0zCTJGx8bHOHdnjOPgV8G8OrbTdYLbYdOPD6C35LnsB4HEANaG94AB59OfLKCXdqdSTan0hTVdYSauF7oJ3kfTc3HreYIPtJXZLgdl9O1Gn9HxitYY6qskNS+N3VjSAGg+OAD5rvkBV/+UDV1FBrOz1VHM+Goho+OORhw5pEj+YVgFXj5R31ptnuP/ceg1A3o1lgD51SHl/srVw94uVReLnU3GtLTUVMhkkLW8IJPcOxfHhYQZC7u1bs6qtVtprfSVFKKemjEcYdTNJDR0yVwiIJE0Nf7jqTdizXG7T+mqHTFoOMBrQx2GtHYOZ5eJVnQqnbR/wCkWx/17v8AocrYhBlERAREQEREGMBFlEGvvNnt97oX0V0o4qqnd9iVvQ94PUHxCh7UexL3TSTacuTWsdzbT1YPq+AeOvmFOKIK6UmxOo5Jg2rrrdBH2vY57z8OEKRdH7RWLT07aurc66VjDxMfUMAjYe8M7/Ek+SkZEGAsoiAo011t/LrHXFvqasmO001IBM5p9aR3pHHgb3cup7M96ktYwg0UejtNRxtYywW3DQA3NM04A8lV7cWnhpdb3qCliZDDHVvayONoDWgdgHYrfqoe5v1/v3vr0HMg4VqNB6YsFVoyyz1NloJZpKONz5JKdpc446k45qqyuBtz9RLF7lH+CDiX7afwHuPaL5Yov8mGocaiBv8AqxLXcx+oSfL2dJYCYWUBERAREQEREBERAREQEREBERARF8lzrm26imq5WSPihaXvEbeJwaOZIHbgZOBzQfWqh7m/X+/e+vVsrfXU9xpIquininp5RxMlidxNcPAqpu5v1/v3vsiDmFcDbn6iWL3KP8FT9W/27ONCWL3KP8EHSItTbL/Q3W41lHb5RUfMyGzzR842vP2A7tcMc8dOS2yAiIgIiICIiAiIgIiICIiAiIgLy9ocCC0EHqCOq9Igrrd7ld9ptcVMFtJfZ6l3ziOkkJ9G+M5yB+i5pyMjuGcqP9X3SG96kuN0p2Pjjqp3StY/HE0HsOFYTe3S/wDDuk31tNHxVttzMzA5uj+234AH+yqyOBHMoMBSHctyLpVaatemrGySmijpY6eaRn87O7pwtI+i08vE/co8ClDYfTJu+pHXWpjzSW7Dm5HJ0xzwjyGXfBBNu32nG6W0vRW4gGcNMlS4faldzd8OQ8l0qwBhZQEREBERAREQEREBERAREQEREBERB5eAWkEZHaFVHdfTJ0zq2ohgiLKGp/P0uByDSebR/wAJyMd2O9WwUfbz6X/KDSck9NFxV1ATPFjq5uPXb5jn7WoKwRtLnBrQS4nAAHMlW1210yNL6To6GRuKp49NVH/eOAyPIADyUIbIaXN71W2vqIw6ituJnEjk6T7A/wAXkrMtGAEGUREBERAREQEREBERAREQEREBERAREQF5eARgjIREGh0dYbfp+iq6a2Q+jjkrJZHZ5kniwB7AAAPBdAiICIiAiIgIiICIiAiIg//Z">
            <a:hlinkClick r:id="rId7"/>
          </p:cNvPr>
          <p:cNvSpPr>
            <a:spLocks noChangeAspect="1" noChangeArrowheads="1"/>
          </p:cNvSpPr>
          <p:nvPr/>
        </p:nvSpPr>
        <p:spPr bwMode="auto">
          <a:xfrm>
            <a:off x="155575" y="-890588"/>
            <a:ext cx="155257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971" name="AutoShape 11" descr="data:image/jpg;base64,/9j/4AAQSkZJRgABAQAAAQABAAD/2wBDAAkGBwgHBgkIBwgKCgkLDRYPDQwMDRsUFRAWIB0iIiAdHx8kKDQsJCYxJx8fLT0tMTU3Ojo6Iys/RD84QzQ5Ojf/2wBDAQoKCg0MDRoPDxo3JR8lNzc3Nzc3Nzc3Nzc3Nzc3Nzc3Nzc3Nzc3Nzc3Nzc3Nzc3Nzc3Nzc3Nzc3Nzc3Nzc3Nzf/wAARCADEAKMDASIAAhEBAxEB/8QAHAABAAIDAQEBAAAAAAAAAAAAAAcIAQUGAgQD/8QASxAAAQMDAgMEBQcGCQ0AAAAAAQACAwQFEQYHEiExQVFhgRMicXSRCBQyNkKhsRYjUmLB0RUXJDNVc4KSwiUmN0RUY3KissPS4fD/xAAUAQEAAAAAAAAAAAAAAAAAAAAA/8QAFBEBAAAAAAAAAAAAAAAAAAAAAP/aAAwDAQACEQMRAD8AnFERAREQERYJwgE4XN6t1tY9KRA3WqxO4ZZTxDjlcO/HYPE4C0+6ev4dH0DYKQMlu1S0mFjuYib043Du7h2kHsBVZLhX1VxrJauvnknqJXcT5XuyXH/74IJP1LvheKyWSOw00NvpzybJI30kx8f0R8D7SuOq9wtW1fH6fUNdh/URycA8sAY8ly/VC0hB0tHr3VVGAINQXDAdxAPmL+f9rK6Wz71aqoXNFYaWvYOvpouFx/tNx+1RrgochBarRW5li1V6OnbL8yuLuXzSdwy4/qO6O/HwXbgg9CqQteWuDmkgg5BB6FT1s7uZJcpY7BqGbiqiMUtW93Ob9R5PV3ce329QmVFhpyFlAREQEREBERAREQEREBajVN8p9O2KrutXzjpmFwaDgvd0a0eJOAtueigz5Rd9kDrbYYi4MLTVTc/pcy1g8sOPwQRDf7zW326z3K4ymWondkk9GjsaO4AcgFrw3KwTkrvtndJM1PqcPrIuO30LRLO0jk859Rh9pBJHcCg+/braat1HHDcrw99Fa3glgH87MOzAI9VvifIdqmO37X6NoY+BllhmOMF9Q50hPxOF18cbGNAa0AAYAA6L2g5Ct2z0dVx8D7FTR9zoeKMjzBUc6t2NMMMtTpitdK4cxR1OMnwa8fgR5qdVjCCkdTTy0s0kNQx8Usbi17HtwWkdQR2FeI3ljg5pwQcgg4wpx380ZEaf8qKCPhlDmx1zWjk4Hk2T25wD38lBnTkgtBszq6bU+m3RXCUyXGhcI5nu6yNP0HHx5EHxGe1SEOiq9sheX2vXVNAT+ZuDTTPHj1afbkY81aAcwDnKDKIiAiIgIiICIiAiIgweirFv1UCfcGdgc4+hp4mEO7Dji5f3lZ13Qqrm+Ub2bjXBzmkB8cTmnvHAB+xBwIVltgre2k0K2q4SJKypfISe0DDR+H3qtKs1sNXtq9AwwcWX0lRJERjoCQ4fc5BJCIiAiIg1+oLfFdrJXW+dpdHU074zjrzHUePaqXytLHFrhhwOCO49qurdK2Kgt1VWTuDYoInyPJ6ANBJ/BUsqHmSV7yAC5xcQOzPPCD7NPVht97t9Y1waaeqilDiMgcLwckeSugwgtBHTsVK7PTmrulHTta5xlnZHwt6nLgMDx5q6jBwtAHQcgg9IiICIsEgIMovPEO8fFEHpERAREQYPRQH8ouyuiuVtvTG+pNEaeU9zmnLfiCf7qn1aDW2m6fVWnqq1VBDHSDiilxn0cg5td7M9fAlBTw8lIezOsW6Z1Aaatk4bdX8Mcrj0if8AZf7OZB8D4Lir3aqyy3Ke33CF0VRA7hc0jr3Ed4PUFfCDgoLwNeHAEEFelXPbzd6ssccdv1CJa2gbgRzA8U0I7uf0h4HmB0UzWbXmmLxE11JeqQOcM+jmkETx7Wuwg6ZFo67V2nqCL0lVe7fG09P5Q0k+wAlRtq7fCjp2y02mKd1TP0FVO3hjHi1vV3nhB7341nFR2x2mqF4fVVYDqot5+jjzkN9riB5e0Kv5OV9Fwrqi41s1ZWTPmqJnF8kjzkuJ7V+DRk9OiDsdorU6669tbA1xjppRVSEdgj9Yf8warXtGGgKMNjNJOsen33StidHXXHDgHciyEfRHhn6XwUnjogyiL562spqGmfU1k8UEEYy+SV4a1vtJQfs447lH24+48OmgLbamxVl6m9VsWctgzyBcB1OcYb1/byevt52cM1v0mSXHLTcHjkP6tp7f1j/7XB7U0El+3Et7qhz5fRyuq5nvcSXFvMEnty7HxQWftsM0FvpoamUzzsia2WV3MveB6x+OUX1cKIPSIiAiZWOIZx2oMrBwe1cpqbcXTOm5DBX3ASVI609M30j2+3HIeZCjm979AAssdnOT0lrJP8Lf3oO33K29otY0zZmObTXOFpEVRjk8fov7x49Rk9eirVfbHcbDXvorrSSU1Qw/ReOTh3tPQjxC6a57sawuD8m6upmfoUsbYx8cE/euUuV3uF1kZJc66qq3sGGOnmdIWjOTjJOEHwrOVhEGc+xCVhEHpvMqX9sNs45hDfdVOZT00bmyQUkjg0yDqHPz0bnGB2+A6w+Dhfo6Z7hwue8t7i4oLiz6lsFECKm82+Itbkh1QzIHsyueum6+jre12Lp87eByZSROkz5/R+JVV8hCSe0oJsv2/MjmujsFqEeRymrHZI8eFv7Sos1Hqm86kqPTXi4S1GD6rCeFjPY0cgtKiDJJPUqYvk4W8yXm7XAtH5mBkTXY6Fzsn7mqHFYP5ODGfk7dpA0cbqxrSe8BgwPvKCYEREBYc7AWHOwCfxUJbmbvvilmtOk5GhzTwy3BpB59oj/8vh3oO513uPZ9IsdDI8VVyI9SjicMt8Xn7I+/wUDap3K1LqNz2TVppaR3L5rS+ozHiervM48Fo7NZbxqWvMFspaitqHHikcOYGe1zjyHtJUsaa2JOGzakuPUZ+b0f7Xke3oEEJ5c52DzJPtJJW7t2jtR3RjX0Nkr5YyMh4hIafM4CtNYtI2CwwtitdrpoiOshYHSHxLjzK3jWgDHYEFW6XaHWdRgutkcALgPz1TGPPAJOFu6fYjUb2kzV9sjOeQD3uz58IVisDuTAQQBT7BXR4Pzi90cZHQMhe7Pxwov1JaXWK+V1rfMJnUkxiMgGOLHbhXPwqibm/X+/e+vQcyBlSxYNkqu9WShucd8p4m1cLZQw07jw5GcZzzUTq3+3X1EsXuUf4IIjn2CubWj0F8o3uzzD4XNA88lfj/EJff6Vtvwf+5WEwFlBXn+IS+/0rbvg/wDcvgqtkNVwxufC+3VGDybHUEEjv9ZoH3qyuFjAQVFvugNT2KMy3C0TiEH+dixKz4tzjzXMEd3RXhLQQuK1ftlpzUrXSyU3zOtd0qqUBrif1m9HfDPigqmrA/JvkYdPXaIH121jXEdwLAB+BUZa525vOkHmadoqreXYbVwj1R4OH2T93iux+ThcGxXW7W57iDNCyZjc9SwkHzw5BPqIiCHN9dcSW+nGnLbMGz1MfFVvY71mMPRnLpxdT4e1cBtttvWawlbWVbn0toY4tfMMcchH2WDz5noFy95r5tSamqawlz5q6qJYHdRxOw0cu4YCtbbqe2aO0zBTyTR01FQwgPlkPCCR1cT3k5Pmg+qx2W32GgZQ2qljpqZnRrBzPi4nmT4lbJRHdt9rNTSyR2221dYG5AkeRE13PqBzOFudF7s2XUtXHQTxSW+ulOI45SHMkPc1w7fA4QSIiwDlZQEyEWqlv1DFqGOxyy8FdNT/ADiFjhykaCQQD3jGcd3mg2qqHub9f79769W7ByMqou531/v3vr0HLq4G3P1EsXuUf4KoAVv9uj/mJYfcY/wQdGi1Vyv1vt9xt9vnnArK+QxwQtGXOwCST3AY6raDogyiIgIiIPwq6aGrgfT1MLJYZGlr43ty1wPUEdoUJai0pNttqyk1ZZI5H2ZkuKqFpy6BjuTm8+rSDyPYcA9hU6L8KylhrKeWnqYmSwytLHxvGQ4HsKD84qmKoiZNC70kUjQ5j24IcCMghFw9JpnWlmgFusV7totkBcKVtXFI+VsZJIa4g4OM49gCIIC0xTx0WurXBVEvZDco2PLO0tkAyPMKVvlHVdSyhs1G3IppJJZH8/pPaGgAjwDifNcPu9pip05q2orYITHQV0pnppGdGv6ub4EHJ9mF21FrDSu4Om4rTrWoFDXw4d84JETS8DHGxxyASOrT+5BBjfFd9qjTkFHonTurLfGaKepxHPFG4gF4yWyNz9HPBk47cYXQ0m1el4aqOWu1vQy0zCTJGx8bHOHdnjOPgV8G8OrbTdYLbYdOPD6C35LnsB4HEANaG94AB59OfLKCXdqdSTan0hTVdYSauF7oJ3kfTc3HreYIPtJXZLgdl9O1Gn9HxitYY6qskNS+N3VjSAGg+OAD5rvkBV/+UDV1FBrOz1VHM+Goho+OORhw5pEj+YVgFXj5R31ptnuP/ceg1A3o1lgD51SHl/srVw94uVReLnU3GtLTUVMhkkLW8IJPcOxfHhYQZC7u1bs6qtVtprfSVFKKemjEcYdTNJDR0yVwiIJE0Nf7jqTdizXG7T+mqHTFoOMBrQx2GtHYOZ5eJVnQqnbR/wCkWx/17v8AocrYhBlERAREQEREGMBFlEGvvNnt97oX0V0o4qqnd9iVvQ94PUHxCh7UexL3TSTacuTWsdzbT1YPq+AeOvmFOKIK6UmxOo5Jg2rrrdBH2vY57z8OEKRdH7RWLT07aurc66VjDxMfUMAjYe8M7/Ek+SkZEGAsoiAo011t/LrHXFvqasmO001IBM5p9aR3pHHgb3cup7M96ktYwg0UejtNRxtYywW3DQA3NM04A8lV7cWnhpdb3qCliZDDHVvayONoDWgdgHYrfqoe5v1/v3vr0HMg4VqNB6YsFVoyyz1NloJZpKONz5JKdpc446k45qqyuBtz9RLF7lH+CDiX7afwHuPaL5Yov8mGocaiBv8AqxLXcx+oSfL2dJYCYWUBERAREQEREBERAREQEREBERARF8lzrm26imq5WSPihaXvEbeJwaOZIHbgZOBzQfWqh7m/X+/e+vVsrfXU9xpIquininp5RxMlidxNcPAqpu5v1/v3vsiDmFcDbn6iWL3KP8FT9W/27ONCWL3KP8EHSItTbL/Q3W41lHb5RUfMyGzzR842vP2A7tcMc8dOS2yAiIgIiICIiAiIgIiICIiAiIgLy9ocCC0EHqCOq9Igrrd7ld9ptcVMFtJfZ6l3ziOkkJ9G+M5yB+i5pyMjuGcqP9X3SG96kuN0p2Pjjqp3StY/HE0HsOFYTe3S/wDDuk31tNHxVttzMzA5uj+234AH+yqyOBHMoMBSHctyLpVaatemrGySmijpY6eaRn87O7pwtI+i08vE/co8ClDYfTJu+pHXWpjzSW7Dm5HJ0xzwjyGXfBBNu32nG6W0vRW4gGcNMlS4faldzd8OQ8l0qwBhZQEREBERAREQEREBERAREQEREBERB5eAWkEZHaFVHdfTJ0zq2ohgiLKGp/P0uByDSebR/wAJyMd2O9WwUfbz6X/KDSck9NFxV1ATPFjq5uPXb5jn7WoKwRtLnBrQS4nAAHMlW1210yNL6To6GRuKp49NVH/eOAyPIADyUIbIaXN71W2vqIw6ituJnEjk6T7A/wAXkrMtGAEGUREBERAREQEREBERAREQEREBERAREQF5eARgjIREGh0dYbfp+iq6a2Q+jjkrJZHZ5kniwB7AAAPBdAiICIiAiIgIiICIiAiIg//Z">
            <a:hlinkClick r:id="rId7"/>
          </p:cNvPr>
          <p:cNvSpPr>
            <a:spLocks noChangeAspect="1" noChangeArrowheads="1"/>
          </p:cNvSpPr>
          <p:nvPr/>
        </p:nvSpPr>
        <p:spPr bwMode="auto">
          <a:xfrm>
            <a:off x="155575" y="-890588"/>
            <a:ext cx="155257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973" name="AutoShape 13" descr="data:image/jpg;base64,/9j/4AAQSkZJRgABAQAAAQABAAD/2wBDAAkGBwgHBgkIBwgKCgkLDRYPDQwMDRsUFRAWIB0iIiAdHx8kKDQsJCYxJx8fLT0tMTU3Ojo6Iys/RD84QzQ5Ojf/2wBDAQoKCg0MDRoPDxo3JR8lNzc3Nzc3Nzc3Nzc3Nzc3Nzc3Nzc3Nzc3Nzc3Nzc3Nzc3Nzc3Nzc3Nzc3Nzc3Nzc3Nzf/wAARCADEAKMDASIAAhEBAxEB/8QAHAABAAIDAQEBAAAAAAAAAAAAAAcIAQUGAgQD/8QASxAAAQMDAgMEBQcGCQ0AAAAAAQACAwQFEQYHEiExQVFhgRMicXSRCBQyNkKhsRYjUmLB0RUXJDNVc4KSwiUmN0RUY3KissPS4fD/xAAUAQEAAAAAAAAAAAAAAAAAAAAA/8QAFBEBAAAAAAAAAAAAAAAAAAAAAP/aAAwDAQACEQMRAD8AnFERAREQERYJwgE4XN6t1tY9KRA3WqxO4ZZTxDjlcO/HYPE4C0+6ev4dH0DYKQMlu1S0mFjuYib043Du7h2kHsBVZLhX1VxrJauvnknqJXcT5XuyXH/74IJP1LvheKyWSOw00NvpzybJI30kx8f0R8D7SuOq9wtW1fH6fUNdh/URycA8sAY8ly/VC0hB0tHr3VVGAINQXDAdxAPmL+f9rK6Wz71aqoXNFYaWvYOvpouFx/tNx+1RrgochBarRW5li1V6OnbL8yuLuXzSdwy4/qO6O/HwXbgg9CqQteWuDmkgg5BB6FT1s7uZJcpY7BqGbiqiMUtW93Ob9R5PV3ce329QmVFhpyFlAREQEREBERAREQEREBajVN8p9O2KrutXzjpmFwaDgvd0a0eJOAtueigz5Rd9kDrbYYi4MLTVTc/pcy1g8sOPwQRDf7zW326z3K4ymWondkk9GjsaO4AcgFrw3KwTkrvtndJM1PqcPrIuO30LRLO0jk859Rh9pBJHcCg+/braat1HHDcrw99Fa3glgH87MOzAI9VvifIdqmO37X6NoY+BllhmOMF9Q50hPxOF18cbGNAa0AAYAA6L2g5Ct2z0dVx8D7FTR9zoeKMjzBUc6t2NMMMtTpitdK4cxR1OMnwa8fgR5qdVjCCkdTTy0s0kNQx8Usbi17HtwWkdQR2FeI3ljg5pwQcgg4wpx380ZEaf8qKCPhlDmx1zWjk4Hk2T25wD38lBnTkgtBszq6bU+m3RXCUyXGhcI5nu6yNP0HHx5EHxGe1SEOiq9sheX2vXVNAT+ZuDTTPHj1afbkY81aAcwDnKDKIiAiIgIiICIiAiIgweirFv1UCfcGdgc4+hp4mEO7Dji5f3lZ13Qqrm+Ub2bjXBzmkB8cTmnvHAB+xBwIVltgre2k0K2q4SJKypfISe0DDR+H3qtKs1sNXtq9AwwcWX0lRJERjoCQ4fc5BJCIiAiIg1+oLfFdrJXW+dpdHU074zjrzHUePaqXytLHFrhhwOCO49qurdK2Kgt1VWTuDYoInyPJ6ANBJ/BUsqHmSV7yAC5xcQOzPPCD7NPVht97t9Y1waaeqilDiMgcLwckeSugwgtBHTsVK7PTmrulHTta5xlnZHwt6nLgMDx5q6jBwtAHQcgg9IiICIsEgIMovPEO8fFEHpERAREQYPRQH8ouyuiuVtvTG+pNEaeU9zmnLfiCf7qn1aDW2m6fVWnqq1VBDHSDiilxn0cg5td7M9fAlBTw8lIezOsW6Z1Aaatk4bdX8Mcrj0if8AZf7OZB8D4Lir3aqyy3Ke33CF0VRA7hc0jr3Ed4PUFfCDgoLwNeHAEEFelXPbzd6ssccdv1CJa2gbgRzA8U0I7uf0h4HmB0UzWbXmmLxE11JeqQOcM+jmkETx7Wuwg6ZFo67V2nqCL0lVe7fG09P5Q0k+wAlRtq7fCjp2y02mKd1TP0FVO3hjHi1vV3nhB7341nFR2x2mqF4fVVYDqot5+jjzkN9riB5e0Kv5OV9Fwrqi41s1ZWTPmqJnF8kjzkuJ7V+DRk9OiDsdorU6669tbA1xjppRVSEdgj9Yf8warXtGGgKMNjNJOsen33StidHXXHDgHciyEfRHhn6XwUnjogyiL562spqGmfU1k8UEEYy+SV4a1vtJQfs447lH24+48OmgLbamxVl6m9VsWctgzyBcB1OcYb1/byevt52cM1v0mSXHLTcHjkP6tp7f1j/7XB7U0El+3Et7qhz5fRyuq5nvcSXFvMEnty7HxQWftsM0FvpoamUzzsia2WV3MveB6x+OUX1cKIPSIiAiZWOIZx2oMrBwe1cpqbcXTOm5DBX3ASVI609M30j2+3HIeZCjm979AAssdnOT0lrJP8Lf3oO33K29otY0zZmObTXOFpEVRjk8fov7x49Rk9eirVfbHcbDXvorrSSU1Qw/ReOTh3tPQjxC6a57sawuD8m6upmfoUsbYx8cE/euUuV3uF1kZJc66qq3sGGOnmdIWjOTjJOEHwrOVhEGc+xCVhEHpvMqX9sNs45hDfdVOZT00bmyQUkjg0yDqHPz0bnGB2+A6w+Dhfo6Z7hwue8t7i4oLiz6lsFECKm82+Itbkh1QzIHsyueum6+jre12Lp87eByZSROkz5/R+JVV8hCSe0oJsv2/MjmujsFqEeRymrHZI8eFv7Sos1Hqm86kqPTXi4S1GD6rCeFjPY0cgtKiDJJPUqYvk4W8yXm7XAtH5mBkTXY6Fzsn7mqHFYP5ODGfk7dpA0cbqxrSe8BgwPvKCYEREBYc7AWHOwCfxUJbmbvvilmtOk5GhzTwy3BpB59oj/8vh3oO513uPZ9IsdDI8VVyI9SjicMt8Xn7I+/wUDap3K1LqNz2TVppaR3L5rS+ozHiervM48Fo7NZbxqWvMFspaitqHHikcOYGe1zjyHtJUsaa2JOGzakuPUZ+b0f7Xke3oEEJ5c52DzJPtJJW7t2jtR3RjX0Nkr5YyMh4hIafM4CtNYtI2CwwtitdrpoiOshYHSHxLjzK3jWgDHYEFW6XaHWdRgutkcALgPz1TGPPAJOFu6fYjUb2kzV9sjOeQD3uz58IVisDuTAQQBT7BXR4Pzi90cZHQMhe7Pxwov1JaXWK+V1rfMJnUkxiMgGOLHbhXPwqibm/X+/e+vQcyBlSxYNkqu9WShucd8p4m1cLZQw07jw5GcZzzUTq3+3X1EsXuUf4IIjn2CubWj0F8o3uzzD4XNA88lfj/EJff6Vtvwf+5WEwFlBXn+IS+/0rbvg/wDcvgqtkNVwxufC+3VGDybHUEEjv9ZoH3qyuFjAQVFvugNT2KMy3C0TiEH+dixKz4tzjzXMEd3RXhLQQuK1ftlpzUrXSyU3zOtd0qqUBrif1m9HfDPigqmrA/JvkYdPXaIH121jXEdwLAB+BUZa525vOkHmadoqreXYbVwj1R4OH2T93iux+ThcGxXW7W57iDNCyZjc9SwkHzw5BPqIiCHN9dcSW+nGnLbMGz1MfFVvY71mMPRnLpxdT4e1cBtttvWawlbWVbn0toY4tfMMcchH2WDz5noFy95r5tSamqawlz5q6qJYHdRxOw0cu4YCtbbqe2aO0zBTyTR01FQwgPlkPCCR1cT3k5Pmg+qx2W32GgZQ2qljpqZnRrBzPi4nmT4lbJRHdt9rNTSyR2221dYG5AkeRE13PqBzOFudF7s2XUtXHQTxSW+ulOI45SHMkPc1w7fA4QSIiwDlZQEyEWqlv1DFqGOxyy8FdNT/ADiFjhykaCQQD3jGcd3mg2qqHub9f79769W7ByMqou531/v3vr0HLq4G3P1EsXuUf4KoAVv9uj/mJYfcY/wQdGi1Vyv1vt9xt9vnnArK+QxwQtGXOwCST3AY6raDogyiIgIiIPwq6aGrgfT1MLJYZGlr43ty1wPUEdoUJai0pNttqyk1ZZI5H2ZkuKqFpy6BjuTm8+rSDyPYcA9hU6L8KylhrKeWnqYmSwytLHxvGQ4HsKD84qmKoiZNC70kUjQ5j24IcCMghFw9JpnWlmgFusV7totkBcKVtXFI+VsZJIa4g4OM49gCIIC0xTx0WurXBVEvZDco2PLO0tkAyPMKVvlHVdSyhs1G3IppJJZH8/pPaGgAjwDifNcPu9pip05q2orYITHQV0pnppGdGv6ub4EHJ9mF21FrDSu4Om4rTrWoFDXw4d84JETS8DHGxxyASOrT+5BBjfFd9qjTkFHonTurLfGaKepxHPFG4gF4yWyNz9HPBk47cYXQ0m1el4aqOWu1vQy0zCTJGx8bHOHdnjOPgV8G8OrbTdYLbYdOPD6C35LnsB4HEANaG94AB59OfLKCXdqdSTan0hTVdYSauF7oJ3kfTc3HreYIPtJXZLgdl9O1Gn9HxitYY6qskNS+N3VjSAGg+OAD5rvkBV/+UDV1FBrOz1VHM+Goho+OORhw5pEj+YVgFXj5R31ptnuP/ceg1A3o1lgD51SHl/srVw94uVReLnU3GtLTUVMhkkLW8IJPcOxfHhYQZC7u1bs6qtVtprfSVFKKemjEcYdTNJDR0yVwiIJE0Nf7jqTdizXG7T+mqHTFoOMBrQx2GtHYOZ5eJVnQqnbR/wCkWx/17v8AocrYhBlERAREQEREGMBFlEGvvNnt97oX0V0o4qqnd9iVvQ94PUHxCh7UexL3TSTacuTWsdzbT1YPq+AeOvmFOKIK6UmxOo5Jg2rrrdBH2vY57z8OEKRdH7RWLT07aurc66VjDxMfUMAjYe8M7/Ek+SkZEGAsoiAo011t/LrHXFvqasmO001IBM5p9aR3pHHgb3cup7M96ktYwg0UejtNRxtYywW3DQA3NM04A8lV7cWnhpdb3qCliZDDHVvayONoDWgdgHYrfqoe5v1/v3vr0HMg4VqNB6YsFVoyyz1NloJZpKONz5JKdpc446k45qqyuBtz9RLF7lH+CDiX7afwHuPaL5Yov8mGocaiBv8AqxLXcx+oSfL2dJYCYWUBERAREQEREBERAREQEREBERARF8lzrm26imq5WSPihaXvEbeJwaOZIHbgZOBzQfWqh7m/X+/e+vVsrfXU9xpIquininp5RxMlidxNcPAqpu5v1/v3vsiDmFcDbn6iWL3KP8FT9W/27ONCWL3KP8EHSItTbL/Q3W41lHb5RUfMyGzzR842vP2A7tcMc8dOS2yAiIgIiICIiAiIgIiICIiAiIgLy9ocCC0EHqCOq9Igrrd7ld9ptcVMFtJfZ6l3ziOkkJ9G+M5yB+i5pyMjuGcqP9X3SG96kuN0p2Pjjqp3StY/HE0HsOFYTe3S/wDDuk31tNHxVttzMzA5uj+234AH+yqyOBHMoMBSHctyLpVaatemrGySmijpY6eaRn87O7pwtI+i08vE/co8ClDYfTJu+pHXWpjzSW7Dm5HJ0xzwjyGXfBBNu32nG6W0vRW4gGcNMlS4faldzd8OQ8l0qwBhZQEREBERAREQEREBERAREQEREBERB5eAWkEZHaFVHdfTJ0zq2ohgiLKGp/P0uByDSebR/wAJyMd2O9WwUfbz6X/KDSck9NFxV1ATPFjq5uPXb5jn7WoKwRtLnBrQS4nAAHMlW1210yNL6To6GRuKp49NVH/eOAyPIADyUIbIaXN71W2vqIw6ituJnEjk6T7A/wAXkrMtGAEGUREBERAREQEREBERAREQEREBERAREQF5eARgjIREGh0dYbfp+iq6a2Q+jjkrJZHZ5kniwB7AAAPBdAiICIiAiIgIiICIiAiIg//Z">
            <a:hlinkClick r:id="rId7"/>
          </p:cNvPr>
          <p:cNvSpPr>
            <a:spLocks noChangeAspect="1" noChangeArrowheads="1"/>
          </p:cNvSpPr>
          <p:nvPr/>
        </p:nvSpPr>
        <p:spPr bwMode="auto">
          <a:xfrm>
            <a:off x="155575" y="-890588"/>
            <a:ext cx="1552575" cy="18669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40975" name="Picture 15" descr="http://ifightrobots.com/images/prince_symbol.jpg"/>
          <p:cNvPicPr>
            <a:picLocks noChangeAspect="1" noChangeArrowheads="1"/>
          </p:cNvPicPr>
          <p:nvPr/>
        </p:nvPicPr>
        <p:blipFill>
          <a:blip r:embed="rId8" cstate="print"/>
          <a:srcRect/>
          <a:stretch>
            <a:fillRect/>
          </a:stretch>
        </p:blipFill>
        <p:spPr bwMode="auto">
          <a:xfrm>
            <a:off x="6400800" y="3810000"/>
            <a:ext cx="1752600" cy="2094905"/>
          </a:xfrm>
          <a:prstGeom prst="rect">
            <a:avLst/>
          </a:prstGeom>
          <a:noFill/>
        </p:spPr>
      </p:pic>
    </p:spTree>
    <p:extLst>
      <p:ext uri="{BB962C8B-B14F-4D97-AF65-F5344CB8AC3E}">
        <p14:creationId xmlns:p14="http://schemas.microsoft.com/office/powerpoint/2010/main" val="3861429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www.sakis.co.uk/getfile/c79aeb7e-cabe-4724-bc51-95ddf83471b3/UnconditionalSmallLogo.as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19400"/>
            <a:ext cx="5715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627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Unconditional promise or order</a:t>
            </a:r>
            <a:br>
              <a:rPr lang="en-US" dirty="0" smtClean="0"/>
            </a:br>
            <a:r>
              <a:rPr lang="en-US" dirty="0" smtClean="0"/>
              <a:t>      to pay</a:t>
            </a:r>
            <a:endParaRPr lang="en-US" dirty="0"/>
          </a:p>
        </p:txBody>
      </p:sp>
      <p:sp>
        <p:nvSpPr>
          <p:cNvPr id="3" name="Content Placeholder 2"/>
          <p:cNvSpPr>
            <a:spLocks noGrp="1"/>
          </p:cNvSpPr>
          <p:nvPr>
            <p:ph idx="1"/>
          </p:nvPr>
        </p:nvSpPr>
        <p:spPr/>
        <p:txBody>
          <a:bodyPr/>
          <a:lstStyle/>
          <a:p>
            <a:r>
              <a:rPr lang="en-US" b="1" dirty="0" smtClean="0"/>
              <a:t>Express condition to payment </a:t>
            </a:r>
            <a:r>
              <a:rPr lang="en-US" b="1" u="sng" dirty="0" smtClean="0"/>
              <a:t>not</a:t>
            </a:r>
            <a:r>
              <a:rPr lang="en-US" b="1" dirty="0" smtClean="0"/>
              <a:t> allowed.</a:t>
            </a:r>
          </a:p>
          <a:p>
            <a:endParaRPr lang="en-US" b="1" dirty="0" smtClean="0"/>
          </a:p>
          <a:p>
            <a:pPr lvl="1"/>
            <a:r>
              <a:rPr lang="en-US" b="1" dirty="0" smtClean="0"/>
              <a:t>“I promise to pay only if I get an A in Commercial Law.”</a:t>
            </a:r>
            <a:endParaRPr lang="en-US" b="1" dirty="0"/>
          </a:p>
        </p:txBody>
      </p:sp>
    </p:spTree>
    <p:extLst>
      <p:ext uri="{BB962C8B-B14F-4D97-AF65-F5344CB8AC3E}">
        <p14:creationId xmlns:p14="http://schemas.microsoft.com/office/powerpoint/2010/main" val="3697827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1225</Words>
  <Application>Microsoft Office PowerPoint</Application>
  <PresentationFormat>On-screen Show (4:3)</PresentationFormat>
  <Paragraphs>211</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Module</vt:lpstr>
      <vt:lpstr>Negotiability</vt:lpstr>
      <vt:lpstr>Obtaining Negotiable Status</vt:lpstr>
      <vt:lpstr>Obtaining Negotiable Status</vt:lpstr>
      <vt:lpstr>Obtaining Negotiable Status</vt:lpstr>
      <vt:lpstr>1.  In Writing</vt:lpstr>
      <vt:lpstr>The “famous” underwear check</vt:lpstr>
      <vt:lpstr>2.  Signed by Maker or Drawer</vt:lpstr>
      <vt:lpstr>3.  Unconditional promise or order       to pay</vt:lpstr>
      <vt:lpstr>3.  Unconditional promise or order       to pay</vt:lpstr>
      <vt:lpstr>3.  Unconditional promise or order       to pay</vt:lpstr>
      <vt:lpstr>3.  Unconditional promise or order       to pay</vt:lpstr>
      <vt:lpstr>3.  Unconditional promise or order       to pay</vt:lpstr>
      <vt:lpstr>3.  Unconditional promise or order       to pay</vt:lpstr>
      <vt:lpstr>3.  Unconditional promise or order       to pay</vt:lpstr>
      <vt:lpstr>3.  Unconditional promise or order       to pay</vt:lpstr>
      <vt:lpstr>3.  Unconditional promise or order       to pay</vt:lpstr>
      <vt:lpstr>3.  Unconditional promise or order       to pay</vt:lpstr>
      <vt:lpstr>3.  Unconditional promise or order       to pay</vt:lpstr>
      <vt:lpstr>3.  Unconditional promise or order       to pay</vt:lpstr>
      <vt:lpstr>3.  Unconditional promise or order       to pay</vt:lpstr>
      <vt:lpstr>3.  Unconditional promise or order       to pay</vt:lpstr>
      <vt:lpstr>4.  Fixed amount</vt:lpstr>
      <vt:lpstr>4.  Fixed amount</vt:lpstr>
      <vt:lpstr>4.  Fixed amount</vt:lpstr>
      <vt:lpstr>4.  Fixed amount</vt:lpstr>
      <vt:lpstr>4.  Fixed amount</vt:lpstr>
      <vt:lpstr>5.  In money</vt:lpstr>
      <vt:lpstr>6.  No other undertaking or instruction</vt:lpstr>
      <vt:lpstr>6.  No other undertaking or instruction</vt:lpstr>
      <vt:lpstr>6.  No other undertaking or instruction</vt:lpstr>
      <vt:lpstr>6.  No other undertaking or instruction</vt:lpstr>
      <vt:lpstr>6.  No other undertaking or instruction</vt:lpstr>
      <vt:lpstr>7.  Payable on (1) Demand or (2) at a       Definite Time</vt:lpstr>
      <vt:lpstr>7.  Payable on (1) Demand or (2) at a       Definite Time</vt:lpstr>
      <vt:lpstr>7.  Payable on (1) Demand or (2) at a       Definite Time</vt:lpstr>
      <vt:lpstr>7.  Payable on (1) Demand or (2) at a       Definite Time</vt:lpstr>
      <vt:lpstr>7.  Payable on (1) Demand or (2) at a       Definite Time</vt:lpstr>
      <vt:lpstr>7.  Payable on (1) Demand or (2) at a       Definite Time</vt:lpstr>
      <vt:lpstr>7.  Payable on (1) Demand or (2) at a       Definite Time</vt:lpstr>
      <vt:lpstr>7.  Payable on (1) Demand or (2) at a       Definite Time</vt:lpstr>
      <vt:lpstr>7.  Payable on (1) Demand or (2) at a       Definite Time</vt:lpstr>
      <vt:lpstr>8.  Words of Negotiability       (Bearer or Order)</vt:lpstr>
      <vt:lpstr>8.  Words of Negotiability       (Bearer or Order)</vt:lpstr>
      <vt:lpstr>8.  Words of Negotiability       (Bearer or Order)</vt:lpstr>
      <vt:lpstr>8.  Words of Negotiability       (Bearer or Order)</vt:lpstr>
      <vt:lpstr>8.  Words of Negotiability       (Bearer or Order)</vt:lpstr>
      <vt:lpstr>8.  Words of Negotiability       (Bearer or Order)</vt:lpstr>
      <vt:lpstr>8.  Words of Negotiability       (Bearer or Order)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Negotiability</dc:title>
  <dc:creator>Gerry W. Beyer</dc:creator>
  <cp:lastModifiedBy>Gerry W. Beyer</cp:lastModifiedBy>
  <cp:revision>15</cp:revision>
  <dcterms:created xsi:type="dcterms:W3CDTF">2011-08-22T19:42:24Z</dcterms:created>
  <dcterms:modified xsi:type="dcterms:W3CDTF">2011-08-28T22:49:51Z</dcterms:modified>
</cp:coreProperties>
</file>